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20"/>
  </p:sldMasterIdLst>
  <p:notesMasterIdLst>
    <p:notesMasterId r:id="rId60"/>
  </p:notesMasterIdLst>
  <p:handoutMasterIdLst>
    <p:handoutMasterId r:id="rId61"/>
  </p:handoutMasterIdLst>
  <p:sldIdLst>
    <p:sldId id="840" r:id="rId21"/>
    <p:sldId id="841" r:id="rId22"/>
    <p:sldId id="858" r:id="rId23"/>
    <p:sldId id="920" r:id="rId24"/>
    <p:sldId id="919" r:id="rId25"/>
    <p:sldId id="924" r:id="rId26"/>
    <p:sldId id="1245" r:id="rId27"/>
    <p:sldId id="935" r:id="rId28"/>
    <p:sldId id="1246" r:id="rId29"/>
    <p:sldId id="925" r:id="rId30"/>
    <p:sldId id="790" r:id="rId31"/>
    <p:sldId id="789" r:id="rId32"/>
    <p:sldId id="866" r:id="rId33"/>
    <p:sldId id="893" r:id="rId34"/>
    <p:sldId id="894" r:id="rId35"/>
    <p:sldId id="901" r:id="rId36"/>
    <p:sldId id="795" r:id="rId37"/>
    <p:sldId id="926" r:id="rId38"/>
    <p:sldId id="928" r:id="rId39"/>
    <p:sldId id="927" r:id="rId40"/>
    <p:sldId id="930" r:id="rId41"/>
    <p:sldId id="931" r:id="rId42"/>
    <p:sldId id="929" r:id="rId43"/>
    <p:sldId id="792" r:id="rId44"/>
    <p:sldId id="934" r:id="rId45"/>
    <p:sldId id="794" r:id="rId46"/>
    <p:sldId id="854" r:id="rId47"/>
    <p:sldId id="932" r:id="rId48"/>
    <p:sldId id="848" r:id="rId49"/>
    <p:sldId id="797" r:id="rId50"/>
    <p:sldId id="863" r:id="rId51"/>
    <p:sldId id="933" r:id="rId52"/>
    <p:sldId id="804" r:id="rId53"/>
    <p:sldId id="800" r:id="rId54"/>
    <p:sldId id="845" r:id="rId55"/>
    <p:sldId id="853" r:id="rId56"/>
    <p:sldId id="856" r:id="rId57"/>
    <p:sldId id="865" r:id="rId58"/>
    <p:sldId id="822" r:id="rId59"/>
  </p:sldIdLst>
  <p:sldSz cx="9144000" cy="6858000" type="screen4x3"/>
  <p:notesSz cx="7315200" cy="9601200"/>
  <p:custDataLst>
    <p:custData r:id="rId18"/>
    <p:custData r:id="rId6"/>
    <p:custData r:id="rId15"/>
    <p:custData r:id="rId19"/>
    <p:custData r:id="rId5"/>
    <p:custData r:id="rId12"/>
    <p:custData r:id="rId11"/>
    <p:custData r:id="rId7"/>
    <p:custData r:id="rId1"/>
    <p:custData r:id="rId9"/>
    <p:custData r:id="rId13"/>
    <p:custData r:id="rId8"/>
    <p:custData r:id="rId14"/>
    <p:custData r:id="rId17"/>
    <p:custData r:id="rId16"/>
    <p:custData r:id="rId3"/>
    <p:custData r:id="rId2"/>
    <p:custData r:id="rId10"/>
    <p:custData r:id="rId4"/>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3935" userDrawn="1">
          <p15:clr>
            <a:srgbClr val="A4A3A4"/>
          </p15:clr>
        </p15:guide>
        <p15:guide id="3" orient="horz" pos="3816" userDrawn="1">
          <p15:clr>
            <a:srgbClr val="A4A3A4"/>
          </p15:clr>
        </p15:guide>
        <p15:guide id="4" orient="horz" pos="3628" userDrawn="1">
          <p15:clr>
            <a:srgbClr val="A4A3A4"/>
          </p15:clr>
        </p15:guide>
        <p15:guide id="5" orient="horz" pos="384" userDrawn="1">
          <p15:clr>
            <a:srgbClr val="A4A3A4"/>
          </p15:clr>
        </p15:guide>
        <p15:guide id="6" orient="horz" pos="1104" userDrawn="1">
          <p15:clr>
            <a:srgbClr val="A4A3A4"/>
          </p15:clr>
        </p15:guide>
        <p15:guide id="7" orient="horz" pos="1320" userDrawn="1">
          <p15:clr>
            <a:srgbClr val="A4A3A4"/>
          </p15:clr>
        </p15:guide>
        <p15:guide id="8" orient="horz" pos="3648" userDrawn="1">
          <p15:clr>
            <a:srgbClr val="A4A3A4"/>
          </p15:clr>
        </p15:guide>
        <p15:guide id="9" orient="horz" pos="3600" userDrawn="1">
          <p15:clr>
            <a:srgbClr val="A4A3A4"/>
          </p15:clr>
        </p15:guide>
        <p15:guide id="11" pos="5759" userDrawn="1">
          <p15:clr>
            <a:srgbClr val="A4A3A4"/>
          </p15:clr>
        </p15:guide>
        <p15:guide id="13" pos="5592" userDrawn="1">
          <p15:clr>
            <a:srgbClr val="A4A3A4"/>
          </p15:clr>
        </p15:guide>
        <p15:guide id="14" pos="4800" userDrawn="1">
          <p15:clr>
            <a:srgbClr val="A4A3A4"/>
          </p15:clr>
        </p15:guide>
        <p15:guide id="15" pos="4008" userDrawn="1">
          <p15:clr>
            <a:srgbClr val="A4A3A4"/>
          </p15:clr>
        </p15:guide>
        <p15:guide id="16" pos="5688" userDrawn="1">
          <p15:clr>
            <a:srgbClr val="A4A3A4"/>
          </p15:clr>
        </p15:guide>
        <p15:guide id="17" pos="5640" userDrawn="1">
          <p15:clr>
            <a:srgbClr val="A4A3A4"/>
          </p15:clr>
        </p15:guide>
        <p15:guide id="18" orient="horz" pos="1920" userDrawn="1">
          <p15:clr>
            <a:srgbClr val="A4A3A4"/>
          </p15:clr>
        </p15:guide>
        <p15:guide id="19" pos="1776" userDrawn="1">
          <p15:clr>
            <a:srgbClr val="A4A3A4"/>
          </p15:clr>
        </p15:guide>
        <p15:guide id="20" pos="2400" userDrawn="1">
          <p15:clr>
            <a:srgbClr val="A4A3A4"/>
          </p15:clr>
        </p15:guide>
        <p15:guide id="21" pos="3192" userDrawn="1">
          <p15:clr>
            <a:srgbClr val="A4A3A4"/>
          </p15:clr>
        </p15:guide>
        <p15:guide id="22" orient="horz" pos="1176" userDrawn="1">
          <p15:clr>
            <a:srgbClr val="A4A3A4"/>
          </p15:clr>
        </p15:guide>
      </p15:sldGuideLst>
    </p:ext>
    <p:ext uri="{2D200454-40CA-4A62-9FC3-DE9A4176ACB9}">
      <p15:notesGuideLst xmlns:p15="http://schemas.microsoft.com/office/powerpoint/2012/main">
        <p15:guide id="1" orient="horz" pos="5711" userDrawn="1">
          <p15:clr>
            <a:srgbClr val="A4A3A4"/>
          </p15:clr>
        </p15:guide>
        <p15:guide id="2" orient="horz" pos="302" userDrawn="1">
          <p15:clr>
            <a:srgbClr val="A4A3A4"/>
          </p15:clr>
        </p15:guide>
        <p15:guide id="3" pos="4248" userDrawn="1">
          <p15:clr>
            <a:srgbClr val="A4A3A4"/>
          </p15:clr>
        </p15:guide>
        <p15:guide id="4" pos="3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4C75"/>
    <a:srgbClr val="005F6C"/>
    <a:srgbClr val="285A21"/>
    <a:srgbClr val="000000"/>
    <a:srgbClr val="FFFFFF"/>
    <a:srgbClr val="0072BC"/>
    <a:srgbClr val="003463"/>
    <a:srgbClr val="3D6588"/>
    <a:srgbClr val="E5EAEF"/>
    <a:srgbClr val="007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56" autoAdjust="0"/>
    <p:restoredTop sz="95735" autoAdjust="0"/>
  </p:normalViewPr>
  <p:slideViewPr>
    <p:cSldViewPr snapToGrid="0">
      <p:cViewPr varScale="1">
        <p:scale>
          <a:sx n="115" d="100"/>
          <a:sy n="115" d="100"/>
        </p:scale>
        <p:origin x="1878" y="108"/>
      </p:cViewPr>
      <p:guideLst>
        <p:guide orient="horz" pos="4074"/>
        <p:guide orient="horz" pos="3935"/>
        <p:guide orient="horz" pos="3816"/>
        <p:guide orient="horz" pos="3628"/>
        <p:guide orient="horz" pos="384"/>
        <p:guide orient="horz" pos="1104"/>
        <p:guide orient="horz" pos="1320"/>
        <p:guide orient="horz" pos="3648"/>
        <p:guide orient="horz" pos="3600"/>
        <p:guide pos="5759"/>
        <p:guide pos="5592"/>
        <p:guide pos="4800"/>
        <p:guide pos="4008"/>
        <p:guide pos="5688"/>
        <p:guide pos="5640"/>
        <p:guide orient="horz" pos="1920"/>
        <p:guide pos="1776"/>
        <p:guide pos="2400"/>
        <p:guide pos="3192"/>
        <p:guide orient="horz" pos="1176"/>
      </p:guideLst>
    </p:cSldViewPr>
  </p:slideViewPr>
  <p:outlineViewPr>
    <p:cViewPr>
      <p:scale>
        <a:sx n="33" d="100"/>
        <a:sy n="33" d="100"/>
      </p:scale>
      <p:origin x="0" y="-80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4" d="100"/>
          <a:sy n="84" d="100"/>
        </p:scale>
        <p:origin x="3792" y="84"/>
      </p:cViewPr>
      <p:guideLst>
        <p:guide orient="horz" pos="5711"/>
        <p:guide orient="horz" pos="302"/>
        <p:guide pos="4248"/>
        <p:guide pos="3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333033210"/>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PPT019  330421  6/22</a:t>
                      </a:r>
                    </a:p>
                  </a:txBody>
                  <a:tcPr marL="77533" marR="77533"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9" y="8911896"/>
            <a:ext cx="1184025" cy="2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43" tIns="48274" rIns="96543" bIns="48274">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8" y="8982299"/>
            <a:ext cx="301810" cy="2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06" tIns="47155" rIns="94306" bIns="47155">
            <a:spAutoFit/>
          </a:bodyPr>
          <a:lstStyle/>
          <a:p>
            <a:pPr algn="l" defTabSz="953577">
              <a:buClr>
                <a:schemeClr val="tx2"/>
              </a:buClr>
            </a:pPr>
            <a:fld id="{1A797CE9-049D-415B-B10C-828B86054992}" type="slidenum">
              <a:rPr lang="en-US" sz="800">
                <a:latin typeface="Source Sans Pro Light" panose="020B0403030403020204" pitchFamily="34" charset="0"/>
              </a:rPr>
              <a:pPr algn="l" defTabSz="953577">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4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3"/>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43" tIns="48274" rIns="96543" bIns="4827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nvSpPr>
        <p:spPr bwMode="auto">
          <a:xfrm>
            <a:off x="462989" y="8911896"/>
            <a:ext cx="1184025" cy="2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43" tIns="48274" rIns="96543" bIns="48274">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2374466007"/>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PPT019  AD2954915  6/23</a:t>
                      </a:r>
                    </a:p>
                  </a:txBody>
                  <a:tcPr marL="77533" marR="77533"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nvSpPr>
        <p:spPr bwMode="auto">
          <a:xfrm>
            <a:off x="6726548" y="8982299"/>
            <a:ext cx="301810" cy="2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06" tIns="47155" rIns="94306" bIns="47155">
            <a:spAutoFit/>
          </a:bodyPr>
          <a:lstStyle/>
          <a:p>
            <a:pPr algn="l" defTabSz="953577">
              <a:buClr>
                <a:schemeClr val="tx2"/>
              </a:buClr>
            </a:pPr>
            <a:fld id="{B25AA5A6-AEB3-4D94-8E34-E1A3F4EB3ADA}" type="slidenum">
              <a:rPr lang="en-US" sz="800">
                <a:latin typeface="Source Sans Pro Light" panose="020B0403030403020204" pitchFamily="34" charset="0"/>
              </a:rPr>
              <a:pPr algn="l" defTabSz="953577">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882"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Rot="1" noChangeAspect="1" noChangeArrowheads="1" noTextEdit="1"/>
          </p:cNvSpPr>
          <p:nvPr>
            <p:ph type="sldImg"/>
          </p:nvPr>
        </p:nvSpPr>
        <p:spPr>
          <a:ln/>
        </p:spPr>
      </p:sp>
      <p:sp>
        <p:nvSpPr>
          <p:cNvPr id="27651" name="Rectangle 7"/>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r>
              <a:rPr lang="en-US" sz="880" dirty="0"/>
              <a:t>Welcome to our discussion today – “Wealth planning strategies for business owners”. Considering the challenge and complexity with with establishing, managing and growing a business, owners often neglect to focus on key issues associated with their personal wealth. We will explore a range of areas to highlight issues and present potential solutions for business owners to consider. </a:t>
            </a:r>
          </a:p>
          <a:p>
            <a:endParaRPr lang="en-US" sz="880" dirty="0"/>
          </a:p>
          <a:p>
            <a:endParaRPr lang="en-US" sz="880" dirty="0"/>
          </a:p>
        </p:txBody>
      </p:sp>
    </p:spTree>
    <p:extLst>
      <p:ext uri="{BB962C8B-B14F-4D97-AF65-F5344CB8AC3E}">
        <p14:creationId xmlns:p14="http://schemas.microsoft.com/office/powerpoint/2010/main" val="28523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Let’s shift our conversation to risks associated with potential creditors. </a:t>
            </a:r>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396399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Let’s start off by looking at the headlines, specifically some lawsuits that made the U.S. Chamber of Commerce’s top 10 ridiculous lawsuit list. </a:t>
            </a:r>
          </a:p>
          <a:p>
            <a:endParaRPr lang="en-US" sz="900" dirty="0"/>
          </a:p>
          <a:p>
            <a:pPr marL="0" indent="0">
              <a:buNone/>
            </a:pPr>
            <a:r>
              <a:rPr lang="en-US" sz="900" b="1" dirty="0"/>
              <a:t>Man trips over Christmas tree, sues</a:t>
            </a:r>
          </a:p>
          <a:p>
            <a:pPr marL="0" indent="0">
              <a:buNone/>
            </a:pPr>
            <a:r>
              <a:rPr lang="en-US" sz="900" dirty="0"/>
              <a:t>A New Jersey man is suing the owners of an apartment complex for injuries he claims he suffered because of a “recklessly, carelessly and/or negligently” discarded Christmas tree that caused him injury.</a:t>
            </a:r>
          </a:p>
          <a:p>
            <a:pPr marL="0" indent="0">
              <a:buNone/>
            </a:pPr>
            <a:endParaRPr lang="en-US" sz="900" dirty="0"/>
          </a:p>
          <a:p>
            <a:pPr marL="0" indent="0">
              <a:buNone/>
            </a:pPr>
            <a:r>
              <a:rPr lang="en-US" sz="900" b="1" dirty="0"/>
              <a:t>“Negligent handshake” leads to lawsuit between lawyers</a:t>
            </a:r>
          </a:p>
          <a:p>
            <a:pPr marL="0" indent="0">
              <a:buNone/>
            </a:pPr>
            <a:r>
              <a:rPr lang="en-US" sz="900" dirty="0"/>
              <a:t>Two Florida lawyers are meeting in court because of a handshake that one of the attorneys claims left him in “severe pain.”</a:t>
            </a:r>
          </a:p>
          <a:p>
            <a:pPr marL="0" indent="0">
              <a:buNone/>
            </a:pPr>
            <a:endParaRPr lang="en-US" sz="900" dirty="0"/>
          </a:p>
          <a:p>
            <a:pPr marL="0" indent="0">
              <a:buNone/>
            </a:pPr>
            <a:r>
              <a:rPr lang="en-US" sz="900" b="1" dirty="0"/>
              <a:t>Woman sues restaurant after falling off popular donkey statue</a:t>
            </a:r>
          </a:p>
          <a:p>
            <a:pPr marL="0" indent="0">
              <a:buNone/>
            </a:pPr>
            <a:r>
              <a:rPr lang="en-US" sz="900" dirty="0"/>
              <a:t>In August 2015, Kimberly Bonn visited the El Jalisco restaurant in Tallahassee, Florida restaurant and voluntarily climbed up on a donkey statue, which she says was “smooth and slick,” causing her to fall.</a:t>
            </a:r>
          </a:p>
          <a:p>
            <a:pPr marL="0" indent="0">
              <a:buNone/>
            </a:pPr>
            <a:endParaRPr lang="en-US" sz="900" dirty="0"/>
          </a:p>
          <a:p>
            <a:pPr marL="0" indent="0">
              <a:buNone/>
            </a:pPr>
            <a:r>
              <a:rPr lang="en-US" sz="900" b="1" dirty="0"/>
              <a:t>Massachusetts man files class action lawsuit over “fake butter”</a:t>
            </a:r>
          </a:p>
          <a:p>
            <a:pPr marL="0" indent="0">
              <a:buNone/>
            </a:pPr>
            <a:r>
              <a:rPr lang="en-US" sz="900" dirty="0"/>
              <a:t>Jan Polanik of Worcester, Massachusetts claimed he ordered a bagel with real butter at Dunkin Donuts and filed two lawsuits — accusing more than 20 Dunkin Donuts franchises in the state of “putting a butter substitute on his bagels when he ordered real butter.”</a:t>
            </a:r>
          </a:p>
          <a:p>
            <a:pPr marL="0" indent="0">
              <a:buNone/>
            </a:pPr>
            <a:endParaRPr lang="en-US" sz="900" dirty="0"/>
          </a:p>
          <a:p>
            <a:pPr marL="0" indent="0">
              <a:buNone/>
            </a:pPr>
            <a:r>
              <a:rPr lang="en-US" sz="900" b="1" dirty="0"/>
              <a:t>Woman sues U.S. government over nacho cheese burn</a:t>
            </a:r>
          </a:p>
          <a:p>
            <a:r>
              <a:rPr lang="en-US" sz="900" dirty="0"/>
              <a:t>A woman from Wichita Falls, Texas, is suing the federal government after she alleged a bowling alley employee at Sheppard Air Force Base spilled hot nacho cheese sauce on her finger. She claims that the cheesy injury resulted in restricted work hours and, ultimately, in her losing her job.</a:t>
            </a:r>
          </a:p>
          <a:p>
            <a:endParaRPr lang="en-US" sz="900" dirty="0"/>
          </a:p>
        </p:txBody>
      </p:sp>
    </p:spTree>
    <p:extLst>
      <p:ext uri="{BB962C8B-B14F-4D97-AF65-F5344CB8AC3E}">
        <p14:creationId xmlns:p14="http://schemas.microsoft.com/office/powerpoint/2010/main" val="373665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One of the key first steps in the asset protection process is an analysis to determine what is potentially at risk of being attached by a creditor or lost in bankruptcy proceedings. During this presentation we will hone in on which assets may be considered protected from creditors. A good asset protection plan will explore strategies to increase this area. </a:t>
            </a:r>
          </a:p>
        </p:txBody>
      </p:sp>
    </p:spTree>
    <p:extLst>
      <p:ext uri="{BB962C8B-B14F-4D97-AF65-F5344CB8AC3E}">
        <p14:creationId xmlns:p14="http://schemas.microsoft.com/office/powerpoint/2010/main" val="391651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33" tIns="48269" rIns="96533" bIns="48269" numCol="1" anchor="t" anchorCtr="0" compatLnSpc="1">
            <a:prstTxWarp prst="textNoShape">
              <a:avLst/>
            </a:prstTxWarp>
          </a:bodyPr>
          <a:lstStyle/>
          <a:p>
            <a:r>
              <a:rPr lang="en-US" sz="900" dirty="0"/>
              <a:t>During today’s discussion we will begin by discussing some basic techniques such as umbrella liability insurance or homestead protections. Then we will delve into more complex areas such as Limited Liability Companies (LLCs).</a:t>
            </a:r>
            <a:endParaRPr lang="en-US" sz="900" strike="noStrike" dirty="0"/>
          </a:p>
        </p:txBody>
      </p:sp>
    </p:spTree>
    <p:extLst>
      <p:ext uri="{BB962C8B-B14F-4D97-AF65-F5344CB8AC3E}">
        <p14:creationId xmlns:p14="http://schemas.microsoft.com/office/powerpoint/2010/main" val="389574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900" dirty="0"/>
              <a:t>Any business owner who may be at risk of litigation by patients, customers, or employees should consider protection from claims against the business. Without a formal business structure, personal assets may be at risk due to a legal claim against the business. </a:t>
            </a:r>
          </a:p>
          <a:p>
            <a:endParaRPr lang="en-US" altLang="en-US" sz="900" dirty="0"/>
          </a:p>
          <a:p>
            <a:r>
              <a:rPr lang="en-US" altLang="en-US" sz="900" dirty="0"/>
              <a:t>The idea is to structure business ownership to make it difficult or expensive for someone to access your assets. We will explore several options in more detail.</a:t>
            </a:r>
          </a:p>
          <a:p>
            <a:endParaRPr lang="en-US" altLang="en-US" sz="900" dirty="0"/>
          </a:p>
          <a:p>
            <a:r>
              <a:rPr lang="en-US" altLang="en-US" sz="900" dirty="0"/>
              <a:t>Consult an attorney to determine which option is appropriate based on the business and prevailing state laws.</a:t>
            </a:r>
          </a:p>
          <a:p>
            <a:endParaRPr lang="en-GB" altLang="en-US" sz="9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039816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7" name="Rectangle 5"/>
          <p:cNvSpPr>
            <a:spLocks noGrp="1" noChangeArrowheads="1"/>
          </p:cNvSpPr>
          <p:nvPr>
            <p:ph type="body" idx="1"/>
          </p:nvPr>
        </p:nvSpPr>
        <p:spPr/>
        <p:txBody>
          <a:bodyPr/>
          <a:lstStyle/>
          <a:p>
            <a:r>
              <a:rPr lang="en-US" altLang="en-US" sz="900" dirty="0"/>
              <a:t>There are several options a business owner may choose to provide a measure of protection. For example, you can form a Corporation (C Corp or S Corp) or opt for a Limited Liability Company (LLC) or a Limited Liability Partnership (LLP). Because LLCs and LLPs are considered separate legal entities, assets held within them are not deemed to be “owned” by the individual. Therefore, a plaintiff seeking access to the individual’s assets will need to pursue the LLC or LLP, and not the business owner individually. </a:t>
            </a:r>
          </a:p>
          <a:p>
            <a:endParaRPr lang="en-US" altLang="en-US" sz="900" dirty="0"/>
          </a:p>
          <a:p>
            <a:r>
              <a:rPr lang="en-GB" altLang="en-US" sz="900" dirty="0"/>
              <a:t>LLCs and LLPs are generally l</a:t>
            </a:r>
            <a:r>
              <a:rPr lang="en-US" altLang="en-US" sz="900" dirty="0"/>
              <a:t>less complex to establish and maintain. For example, compared with corporations, there are not as many required “formalities,” such as directors meetings and written minutes. Additionally, LLCs and LLPs may provide superior protection (depending on the state) since the legal remedy for a judgment against an LLC member or limited partner is a “charging order.” This means the ownership interest in the business is protected. The plaintiff does not acquire the actual assets, but is just entitled to any distributions (though not necessarily the case for single owner LLCs or LLPs). This may provoke more favorable settlement terms in the event of a lawsuit. </a:t>
            </a:r>
            <a:r>
              <a:rPr lang="en-US" altLang="en-US" sz="900" dirty="0">
                <a:solidFill>
                  <a:srgbClr val="FF0000"/>
                </a:solidFill>
              </a:rPr>
              <a:t>It’s important to note that state law will vary widely when it applies to the level of protection a LLC structure may provide. </a:t>
            </a:r>
          </a:p>
          <a:p>
            <a:endParaRPr lang="en-US" altLang="en-US" sz="900" dirty="0"/>
          </a:p>
          <a:p>
            <a:r>
              <a:rPr lang="en-US" altLang="en-US" sz="900" dirty="0"/>
              <a:t>Again, it is important to consult a qualified attorney with specific knowledge of state law.</a:t>
            </a:r>
          </a:p>
          <a:p>
            <a:endParaRPr lang="en-GB" alt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32000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Here’s a visual example of how doctors in private practice might consider using LLCs to strip equity out of the practice and segregate potential liability exposure. For example, if there is a lawsuit or judgement related to the real estate, that legal claim will not impact the medical equipment or the medical practice itself. </a:t>
            </a:r>
          </a:p>
        </p:txBody>
      </p:sp>
    </p:spTree>
    <p:extLst>
      <p:ext uri="{BB962C8B-B14F-4D97-AF65-F5344CB8AC3E}">
        <p14:creationId xmlns:p14="http://schemas.microsoft.com/office/powerpoint/2010/main" val="2624911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 mentioned that the use of LLCs to own real estate can be an effective strategy. Here is an illustration to elaborate on this approach to, in particular, establishing and maintaining numerous LLCs. </a:t>
            </a:r>
          </a:p>
          <a:p>
            <a:endParaRPr lang="en-US" sz="900" dirty="0"/>
          </a:p>
          <a:p>
            <a:r>
              <a:rPr lang="en-US" sz="900" dirty="0"/>
              <a:t>Let’s assume a HNW client owns several properties in addition to personal assets such as their house and savings accounts. Owning real estate carries with it the risk of a negative episode occurring at that location. Although it may be impossible to completely eliminate the risk a real estate asset poses, the LLC strategy can at least contain that risk within that particular asset. This prevents other “benign” assets such as personal bank accounts from being “contaminated” due to an event affecting a real estate holding. In this case, the client owns several properties and should consider establishing multiple LLCs — one for each business asset. This way, the risk of each property is contained to that particular asset and cannot spillover to personal assets or other real estate holdings. </a:t>
            </a:r>
          </a:p>
          <a:p>
            <a:endParaRPr lang="en-US" sz="900" dirty="0"/>
          </a:p>
          <a:p>
            <a:r>
              <a:rPr lang="en-US" sz="900" dirty="0"/>
              <a:t>For example, let’s assume an “event” such as a personal injury occurs at the commercial real estate property, which leads to an attachment to a creditor or judgment to a plaintiff. That creditor or plaintiff would be limited to targeting the equity associated with the commercial real estate property, not the personal assets, the rental property, or the apartment building. It may be more complex and expensive to create and maintain three separate LLCs but the added benefit of risk containment may be worth the extra effort. Also, some states allow the use of a “Master LLC” (sometimes also referred to as a Series LLC) to facilitate certain activities such as tax filing. The Master LLC is established as a sort of umbrella LLC over others. An example of this scenario is a company that owns 10 different taxicabs and wants to establish a separate LLC for each one but also wants to streamline any tax filings that would “roll up” to the Master LLC. </a:t>
            </a:r>
          </a:p>
          <a:p>
            <a:endParaRPr lang="en-US" sz="900" dirty="0"/>
          </a:p>
        </p:txBody>
      </p:sp>
    </p:spTree>
    <p:extLst>
      <p:ext uri="{BB962C8B-B14F-4D97-AF65-F5344CB8AC3E}">
        <p14:creationId xmlns:p14="http://schemas.microsoft.com/office/powerpoint/2010/main" val="2580536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Continuing our discussion, let’s talk about business owner and preparing for retirement. </a:t>
            </a:r>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408550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body" idx="1"/>
          </p:nvPr>
        </p:nvSpPr>
        <p:spPr/>
        <p:txBody>
          <a:bodyPr/>
          <a:lstStyle/>
          <a:p>
            <a:r>
              <a:rPr lang="en-US" altLang="en-US" dirty="0"/>
              <a:t>To promote increased participation in workplace retirement plans, the federal government offers a tax credit to certain, smaller business to help defray start-up costs. </a:t>
            </a:r>
          </a:p>
          <a:p>
            <a:endParaRPr lang="en-US" altLang="en-US" dirty="0"/>
          </a:p>
          <a:p>
            <a:r>
              <a:rPr lang="en-US" altLang="en-US" dirty="0"/>
              <a:t>The recently-passed SECURE Act enhances this tax credit and introduces a new credit for plans which implement an automatic enrollment program:</a:t>
            </a:r>
          </a:p>
          <a:p>
            <a:endParaRPr lang="en-US" altLang="en-US" dirty="0"/>
          </a:p>
          <a:p>
            <a:r>
              <a:rPr lang="en-US" sz="900" b="1" kern="1200" dirty="0">
                <a:solidFill>
                  <a:schemeClr val="tx1"/>
                </a:solidFill>
                <a:effectLst/>
                <a:latin typeface="Arial" panose="020B0604020202020204" pitchFamily="34" charset="0"/>
                <a:ea typeface="ＭＳ Ｐゴシック" charset="-128"/>
                <a:cs typeface="MS PGothic" charset="0"/>
              </a:rPr>
              <a:t>SECURE Act increases tax credit for smaller employers (100 or fewer employees) establishing retirement plans</a:t>
            </a:r>
            <a:endParaRPr lang="en-US" sz="900" kern="1200" dirty="0">
              <a:solidFill>
                <a:schemeClr val="tx1"/>
              </a:solidFill>
              <a:effectLst/>
              <a:latin typeface="Arial" panose="020B0604020202020204" pitchFamily="34" charset="0"/>
              <a:ea typeface="ＭＳ Ｐゴシック" charset="-128"/>
              <a:cs typeface="MS PGothic" charset="0"/>
            </a:endParaRPr>
          </a:p>
          <a:p>
            <a:r>
              <a:rPr lang="en-US" sz="900" kern="1200" dirty="0">
                <a:solidFill>
                  <a:schemeClr val="tx1"/>
                </a:solidFill>
                <a:effectLst/>
                <a:latin typeface="Arial" panose="020B0604020202020204" pitchFamily="34" charset="0"/>
                <a:ea typeface="ＭＳ Ｐゴシック" charset="-128"/>
                <a:cs typeface="MS PGothic" charset="0"/>
              </a:rPr>
              <a:t>The tax credit for starting a plan increases from a maximum $500 annually for the first three years to a maximum of $5,000. The credit is calculated as the greater of: (1) $500 OR (2) the lessor of (a) $250 for each non-highly compensated employee eligible to participate in the plan or (b) $5,000. </a:t>
            </a:r>
            <a:r>
              <a:rPr lang="en-US" sz="900" i="1" kern="1200" dirty="0">
                <a:solidFill>
                  <a:schemeClr val="tx1"/>
                </a:solidFill>
                <a:effectLst/>
                <a:latin typeface="Arial" panose="020B0604020202020204" pitchFamily="34" charset="0"/>
                <a:ea typeface="ＭＳ Ｐゴシック" charset="-128"/>
                <a:cs typeface="MS PGothic" charset="0"/>
              </a:rPr>
              <a:t>Effective for plan years beginning after 12/31/19.</a:t>
            </a:r>
            <a:endParaRPr lang="en-US" sz="900" kern="1200" dirty="0">
              <a:solidFill>
                <a:schemeClr val="tx1"/>
              </a:solidFill>
              <a:effectLst/>
              <a:latin typeface="Arial" panose="020B0604020202020204" pitchFamily="34" charset="0"/>
              <a:ea typeface="ＭＳ Ｐゴシック" charset="-128"/>
              <a:cs typeface="MS PGothic" charset="0"/>
            </a:endParaRPr>
          </a:p>
          <a:p>
            <a:endParaRPr lang="en-US" sz="900" b="1" kern="1200" dirty="0">
              <a:solidFill>
                <a:schemeClr val="tx1"/>
              </a:solidFill>
              <a:effectLst/>
              <a:latin typeface="Arial" panose="020B0604020202020204" pitchFamily="34" charset="0"/>
              <a:ea typeface="ＭＳ Ｐゴシック" charset="-128"/>
              <a:cs typeface="MS PGothic" charset="0"/>
            </a:endParaRPr>
          </a:p>
          <a:p>
            <a:r>
              <a:rPr lang="en-US" sz="900" b="1" kern="1200" dirty="0">
                <a:solidFill>
                  <a:schemeClr val="tx1"/>
                </a:solidFill>
                <a:effectLst/>
                <a:latin typeface="Arial" panose="020B0604020202020204" pitchFamily="34" charset="0"/>
                <a:ea typeface="ＭＳ Ｐゴシック" charset="-128"/>
                <a:cs typeface="MS PGothic" charset="0"/>
              </a:rPr>
              <a:t>SECURE Act establishes new tax credit for auto-enrollment retirement plans</a:t>
            </a:r>
            <a:endParaRPr lang="en-US" sz="900" kern="1200" dirty="0">
              <a:solidFill>
                <a:schemeClr val="tx1"/>
              </a:solidFill>
              <a:effectLst/>
              <a:latin typeface="Arial" panose="020B0604020202020204" pitchFamily="34" charset="0"/>
              <a:ea typeface="ＭＳ Ｐゴシック" charset="-128"/>
              <a:cs typeface="MS PGothic" charset="0"/>
            </a:endParaRPr>
          </a:p>
          <a:p>
            <a:r>
              <a:rPr lang="en-US" sz="900" kern="1200" dirty="0">
                <a:solidFill>
                  <a:schemeClr val="tx1"/>
                </a:solidFill>
                <a:effectLst/>
                <a:latin typeface="Arial" panose="020B0604020202020204" pitchFamily="34" charset="0"/>
                <a:ea typeface="ＭＳ Ｐゴシック" charset="-128"/>
                <a:cs typeface="MS PGothic" charset="0"/>
              </a:rPr>
              <a:t>A new tax credit of $500 per year for up to three years to employers (100 or fewer employees) to defray start-up costs on new plans that include automatic enrollment. Can be utilized in addition to the general tax credit for start-up retirement plans and is available to existing plans that add an auto-enrollment feature. </a:t>
            </a:r>
            <a:r>
              <a:rPr lang="en-US" sz="900" i="1" kern="1200" dirty="0">
                <a:solidFill>
                  <a:schemeClr val="tx1"/>
                </a:solidFill>
                <a:effectLst/>
                <a:latin typeface="Arial" panose="020B0604020202020204" pitchFamily="34" charset="0"/>
                <a:ea typeface="ＭＳ Ｐゴシック" charset="-128"/>
                <a:cs typeface="MS PGothic" charset="0"/>
              </a:rPr>
              <a:t>Effective for plan years beginning after 12/31/19.</a:t>
            </a:r>
            <a:endParaRPr lang="en-US" sz="900" kern="1200" dirty="0">
              <a:solidFill>
                <a:schemeClr val="tx1"/>
              </a:solidFill>
              <a:effectLst/>
              <a:latin typeface="Arial" panose="020B0604020202020204" pitchFamily="34" charset="0"/>
              <a:ea typeface="ＭＳ Ｐゴシック" charset="-128"/>
              <a:cs typeface="MS PGothic" charset="0"/>
            </a:endParaRPr>
          </a:p>
          <a:p>
            <a:endParaRPr lang="en-US" altLang="en-US" dirty="0"/>
          </a:p>
        </p:txBody>
      </p:sp>
      <p:sp>
        <p:nvSpPr>
          <p:cNvPr id="3" name="Slide Image Placeholder 2">
            <a:extLst>
              <a:ext uri="{FF2B5EF4-FFF2-40B4-BE49-F238E27FC236}">
                <a16:creationId xmlns:a16="http://schemas.microsoft.com/office/drawing/2014/main" id="{D25CAE9C-9A2D-4DB6-BEA2-B5C80A72AB84}"/>
              </a:ext>
            </a:extLst>
          </p:cNvPr>
          <p:cNvSpPr>
            <a:spLocks noGrp="1" noRot="1" noChangeAspect="1"/>
          </p:cNvSpPr>
          <p:nvPr>
            <p:ph type="sldImg"/>
          </p:nvPr>
        </p:nvSpPr>
        <p:spPr/>
      </p:sp>
    </p:spTree>
    <p:extLst>
      <p:ext uri="{BB962C8B-B14F-4D97-AF65-F5344CB8AC3E}">
        <p14:creationId xmlns:p14="http://schemas.microsoft.com/office/powerpoint/2010/main" val="206112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body" idx="1"/>
          </p:nvPr>
        </p:nvSpPr>
        <p:spPr/>
        <p:txBody>
          <a:bodyPr/>
          <a:lstStyle/>
          <a:p>
            <a:r>
              <a:rPr lang="en-US" altLang="en-US" dirty="0"/>
              <a:t>Here are our topics for discussion today:</a:t>
            </a:r>
          </a:p>
          <a:p>
            <a:endParaRPr lang="en-US" altLang="en-US" dirty="0"/>
          </a:p>
          <a:p>
            <a:r>
              <a:rPr lang="en-US" altLang="en-US" b="1" dirty="0"/>
              <a:t>Tax considerations</a:t>
            </a:r>
            <a:r>
              <a:rPr lang="en-US" altLang="en-US" dirty="0"/>
              <a:t>: We will examine a significant change in the tax code introduced by the Tax Cuts and Jobs Act – a new 20% tax deduction for Qualified Business Income (QBI). </a:t>
            </a:r>
          </a:p>
          <a:p>
            <a:r>
              <a:rPr lang="en-US" altLang="en-US" dirty="0"/>
              <a:t>Also, we will discuss strategies for efficiently using business losses, otherwise known as Net Operating Losses or NOLs. </a:t>
            </a:r>
          </a:p>
          <a:p>
            <a:endParaRPr lang="en-US" altLang="en-US" dirty="0"/>
          </a:p>
          <a:p>
            <a:r>
              <a:rPr lang="en-US" altLang="en-US" b="1" dirty="0"/>
              <a:t>Shielding assets from potential creditors:</a:t>
            </a:r>
            <a:r>
              <a:rPr lang="en-US" altLang="en-US" dirty="0"/>
              <a:t> Business owners uniquely exposed to creditor risk via potential claims or actions from other partners, employees, customers, or other business relationships. We’ll look at some potential planning strategies owners may want to discuss with legal counsel. </a:t>
            </a:r>
          </a:p>
          <a:p>
            <a:endParaRPr lang="en-US" altLang="en-US" dirty="0"/>
          </a:p>
          <a:p>
            <a:r>
              <a:rPr lang="en-US" altLang="en-US" b="1" dirty="0"/>
              <a:t>Saving for retirement</a:t>
            </a:r>
            <a:r>
              <a:rPr lang="en-US" altLang="en-US" dirty="0"/>
              <a:t>: Since business owners are often laser-focused on growing their business, a regular retirement savings strategy may be neglected. We will discuss different retirement plan options for clients and tax credits available to defray start-up costs. </a:t>
            </a:r>
            <a:br>
              <a:rPr lang="en-US" altLang="en-US" dirty="0"/>
            </a:br>
            <a:endParaRPr lang="en-US" altLang="en-US" dirty="0"/>
          </a:p>
          <a:p>
            <a:r>
              <a:rPr lang="en-US" altLang="en-US" b="1" dirty="0"/>
              <a:t>Planning for succession</a:t>
            </a:r>
            <a:r>
              <a:rPr lang="en-US" altLang="en-US" dirty="0"/>
              <a:t>: Sixty percent of older generation owners plan to transition their business over the next 10 years. However, more than half do not have a formal succession plan in place (Kreischer Miller’s 2016 Family Business Survey). Focusing on business succession now can increase the current value of your business, establish financial security in retirement, provide for family members, and minimize taxes through efficient transfer of wealth. </a:t>
            </a:r>
          </a:p>
        </p:txBody>
      </p:sp>
      <p:sp>
        <p:nvSpPr>
          <p:cNvPr id="3" name="Slide Image Placeholder 2">
            <a:extLst>
              <a:ext uri="{FF2B5EF4-FFF2-40B4-BE49-F238E27FC236}">
                <a16:creationId xmlns:a16="http://schemas.microsoft.com/office/drawing/2014/main" id="{72AF8936-C479-45CC-9A34-9BCCE6FF6307}"/>
              </a:ext>
            </a:extLst>
          </p:cNvPr>
          <p:cNvSpPr>
            <a:spLocks noGrp="1" noRot="1" noChangeAspect="1"/>
          </p:cNvSpPr>
          <p:nvPr>
            <p:ph type="sldImg"/>
          </p:nvPr>
        </p:nvSpPr>
        <p:spPr/>
      </p:sp>
    </p:spTree>
    <p:extLst>
      <p:ext uri="{BB962C8B-B14F-4D97-AF65-F5344CB8AC3E}">
        <p14:creationId xmlns:p14="http://schemas.microsoft.com/office/powerpoint/2010/main" val="57365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body" idx="1"/>
          </p:nvPr>
        </p:nvSpPr>
        <p:spPr/>
        <p:txBody>
          <a:bodyPr/>
          <a:lstStyle/>
          <a:p>
            <a:r>
              <a:rPr lang="en-US" altLang="en-US" dirty="0"/>
              <a:t>As business owners devote so much time and effort to managing their business on a daily basis, retirement savings is often neglected. Here’s a comparison of several types of retirement plans which are available. </a:t>
            </a:r>
          </a:p>
        </p:txBody>
      </p:sp>
      <p:sp>
        <p:nvSpPr>
          <p:cNvPr id="3" name="Slide Image Placeholder 2">
            <a:extLst>
              <a:ext uri="{FF2B5EF4-FFF2-40B4-BE49-F238E27FC236}">
                <a16:creationId xmlns:a16="http://schemas.microsoft.com/office/drawing/2014/main" id="{D25CAE9C-9A2D-4DB6-BEA2-B5C80A72AB84}"/>
              </a:ext>
            </a:extLst>
          </p:cNvPr>
          <p:cNvSpPr>
            <a:spLocks noGrp="1" noRot="1" noChangeAspect="1"/>
          </p:cNvSpPr>
          <p:nvPr>
            <p:ph type="sldImg"/>
          </p:nvPr>
        </p:nvSpPr>
        <p:spPr/>
      </p:sp>
    </p:spTree>
    <p:extLst>
      <p:ext uri="{BB962C8B-B14F-4D97-AF65-F5344CB8AC3E}">
        <p14:creationId xmlns:p14="http://schemas.microsoft.com/office/powerpoint/2010/main" val="234745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one goal of providing a retirement plan is to attract, retain, and compensate employees, business owners must not neglect their own retirement savings strategy. This is especially critical since many business owners often put off saving for themselves while instead plowing more funds towards maintaining and growing their business. In fact, </a:t>
            </a:r>
            <a:r>
              <a:rPr lang="en-US" sz="882" kern="1200" dirty="0">
                <a:solidFill>
                  <a:schemeClr val="tx1"/>
                </a:solidFill>
                <a:effectLst/>
                <a:latin typeface="Source Sans Pro Light" panose="020B0403030403020204" pitchFamily="34" charset="0"/>
                <a:ea typeface="ＭＳ Ｐゴシック" charset="-128"/>
              </a:rPr>
              <a:t>r</a:t>
            </a:r>
            <a:r>
              <a:rPr lang="en-US" sz="882" kern="1200" dirty="0">
                <a:solidFill>
                  <a:schemeClr val="tx1"/>
                </a:solidFill>
                <a:effectLst/>
                <a:latin typeface="Source Sans Pro Light" panose="020B0403030403020204" pitchFamily="34" charset="0"/>
                <a:ea typeface="ＭＳ Ｐゴシック" charset="-128"/>
                <a:cs typeface="MS PGothic" charset="0"/>
              </a:rPr>
              <a:t>esearch suggests that only 18% of small-business owners participate in 401(k) plans, and many sacrifice personal savings in order to continually invest in their businesses. </a:t>
            </a:r>
          </a:p>
          <a:p>
            <a:endParaRPr lang="en-US" sz="882" kern="1200" dirty="0">
              <a:solidFill>
                <a:schemeClr val="tx1"/>
              </a:solidFill>
              <a:effectLst/>
              <a:latin typeface="Source Sans Pro Light" panose="020B0403030403020204" pitchFamily="34" charset="0"/>
              <a:ea typeface="ＭＳ Ｐゴシック" charset="-128"/>
              <a:cs typeface="MS PGothic" charset="0"/>
            </a:endParaRPr>
          </a:p>
          <a:p>
            <a:r>
              <a:rPr lang="en-US" sz="882" kern="1200" dirty="0">
                <a:solidFill>
                  <a:schemeClr val="tx1"/>
                </a:solidFill>
                <a:effectLst/>
                <a:latin typeface="Source Sans Pro Light" panose="020B0403030403020204" pitchFamily="34" charset="0"/>
                <a:ea typeface="ＭＳ Ｐゴシック" charset="-128"/>
                <a:cs typeface="MS PGothic" charset="0"/>
              </a:rPr>
              <a:t>Business owners looking for fund retirement may see opportunity with certain types of profit sharing strategies. One in particular, referred to as a “new comparability” (or cross-tested) profit sharing design or plan, allows the employer to direct a greater percentage of profit sharing contributions to themselves. These plans allow employers to divide employees into different groups and calculate contributions on certain factors that benefit the business owner. The cost (and complexity involved) to establish and maintain this type of plan may be a little more than a standard 401(k)/profit sharing combination but in many cases the extra cost can be justified with the higher percentage of contributions allocated towards the owner. </a:t>
            </a:r>
          </a:p>
          <a:p>
            <a:endParaRPr lang="en-US" dirty="0"/>
          </a:p>
        </p:txBody>
      </p:sp>
    </p:spTree>
    <p:extLst>
      <p:ext uri="{BB962C8B-B14F-4D97-AF65-F5344CB8AC3E}">
        <p14:creationId xmlns:p14="http://schemas.microsoft.com/office/powerpoint/2010/main" val="35814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simple, low cost retirement plan (like a SEP-IRA or SIMPLE IRA) or 401(k) plan may be appropriate for many business owners, some may with to fully maximize the amount that can be funded on a tax-deferred basis. The cash balance plan operates like a traditional defined benefit pension plan but has some characteristics of a defined contribution plan. Like a DB plan, the employer funds the plan and retains all responsibility (including risk) for investment management. The plan provides a stated retirement benefit for participants based on their age and work history. Like a DC plan, the plan maintains separate, “hypothetical” accounts for participants. Upon retirement, participants must be offered a lifetime income option through annuity payments. Many plans will also offer a lump-sum option so funds can be rolled tax-free into an IRA. </a:t>
            </a:r>
          </a:p>
          <a:p>
            <a:endParaRPr lang="en-US" dirty="0"/>
          </a:p>
          <a:p>
            <a:r>
              <a:rPr lang="en-US" dirty="0"/>
              <a:t>Cash balance plans may be attractive for highly profitable business owners who are looking to accelerate their retirement savings over a short period of time. Unlike a 401(k) / profit sharing combination where a participant could save roughly $50k to $60k a year, a business owner (depending on age) may be able to defer more than $200k a year into the plan. The plan uses a defined benefit formula to provide a annual benefit that cannot exceed the lesser of 100% of the participant’s average compensation for the 3 highest consecutive calendar years or the 415(b)(1)(A) limit of $225k (for 2019). The formula to get there can include years of service, salary and an assumed interest rate. The actuary then tells you what the present value contribution is in order to keep the plan funded within an allowable range. Because of the complexity of the plan design and the need to make actuarial calculations, these plans will generally carry higher expenses than a 401(k) plan. Also, business owners have to be committed to funding the plan on a regular basis </a:t>
            </a:r>
          </a:p>
        </p:txBody>
      </p:sp>
    </p:spTree>
    <p:extLst>
      <p:ext uri="{BB962C8B-B14F-4D97-AF65-F5344CB8AC3E}">
        <p14:creationId xmlns:p14="http://schemas.microsoft.com/office/powerpoint/2010/main" val="96989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Lastly, let’s spend a few minutes covering some important aspects of business succession. </a:t>
            </a:r>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16352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First, business succession is challenging. Most of those with no plan (78%) blamed their lack of planning at least partially on enjoying "managing their company too much to start thinking about a future transition," while 42% said they were too busy to plan, and 44% felt that succession was "too far in the future" to need to establish a plan now. The bottom line, without proper planning most businesses won’t survive past the original owner. </a:t>
            </a:r>
          </a:p>
          <a:p>
            <a:endParaRPr lang="en-US" dirty="0"/>
          </a:p>
        </p:txBody>
      </p:sp>
      <p:sp>
        <p:nvSpPr>
          <p:cNvPr id="5" name="Slide Image Placeholder 4">
            <a:extLst>
              <a:ext uri="{FF2B5EF4-FFF2-40B4-BE49-F238E27FC236}">
                <a16:creationId xmlns:a16="http://schemas.microsoft.com/office/drawing/2014/main" id="{57D4EF5C-1CE8-4AC7-893E-A3BDB4F4DEF9}"/>
              </a:ext>
            </a:extLst>
          </p:cNvPr>
          <p:cNvSpPr>
            <a:spLocks noGrp="1" noRot="1" noChangeAspect="1"/>
          </p:cNvSpPr>
          <p:nvPr>
            <p:ph type="sldImg"/>
          </p:nvPr>
        </p:nvSpPr>
        <p:spPr/>
      </p:sp>
    </p:spTree>
    <p:extLst>
      <p:ext uri="{BB962C8B-B14F-4D97-AF65-F5344CB8AC3E}">
        <p14:creationId xmlns:p14="http://schemas.microsoft.com/office/powerpoint/2010/main" val="172135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000" kern="1200" dirty="0">
                <a:solidFill>
                  <a:schemeClr val="tx1"/>
                </a:solidFill>
                <a:effectLst/>
                <a:latin typeface="Arial" panose="020B0604020202020204" pitchFamily="34" charset="0"/>
                <a:ea typeface="ＭＳ Ｐゴシック" charset="-128"/>
                <a:cs typeface="MS PGothic" charset="0"/>
              </a:rPr>
              <a:t>Here are some key benefits of having a succession plan in place:</a:t>
            </a:r>
          </a:p>
          <a:p>
            <a:pPr>
              <a:spcBef>
                <a:spcPts val="600"/>
              </a:spcBef>
            </a:pPr>
            <a:r>
              <a:rPr lang="en-US" sz="1000" b="1" kern="1200" dirty="0">
                <a:solidFill>
                  <a:schemeClr val="tx1"/>
                </a:solidFill>
                <a:effectLst/>
                <a:latin typeface="Arial" panose="020B0604020202020204" pitchFamily="34" charset="0"/>
                <a:ea typeface="ＭＳ Ｐゴシック" charset="-128"/>
                <a:cs typeface="MS PGothic" charset="0"/>
              </a:rPr>
              <a:t>Increase current value of the business. </a:t>
            </a:r>
            <a:r>
              <a:rPr lang="en-US" sz="1000" kern="1200" dirty="0">
                <a:solidFill>
                  <a:schemeClr val="tx1"/>
                </a:solidFill>
                <a:effectLst/>
                <a:latin typeface="Arial" panose="020B0604020202020204" pitchFamily="34" charset="0"/>
                <a:ea typeface="ＭＳ Ｐゴシック" charset="-128"/>
                <a:cs typeface="MS PGothic" charset="0"/>
              </a:rPr>
              <a:t>A solid succession plan makes a business more attractive to potential buyers and may result in more favorable terms from banks on financing arrangements. </a:t>
            </a:r>
            <a:endParaRPr lang="en-US" sz="1000" b="1" kern="1200" dirty="0">
              <a:solidFill>
                <a:schemeClr val="tx1"/>
              </a:solidFill>
              <a:effectLst/>
              <a:latin typeface="Arial" panose="020B0604020202020204" pitchFamily="34" charset="0"/>
              <a:ea typeface="ＭＳ Ｐゴシック" charset="-128"/>
              <a:cs typeface="MS PGothic" charset="0"/>
            </a:endParaRPr>
          </a:p>
          <a:p>
            <a:pPr>
              <a:spcBef>
                <a:spcPts val="600"/>
              </a:spcBef>
            </a:pPr>
            <a:r>
              <a:rPr lang="en-US" sz="1000" b="1" kern="1200" dirty="0">
                <a:solidFill>
                  <a:schemeClr val="tx1"/>
                </a:solidFill>
                <a:effectLst/>
                <a:latin typeface="Arial" panose="020B0604020202020204" pitchFamily="34" charset="0"/>
                <a:ea typeface="ＭＳ Ｐゴシック" charset="-128"/>
                <a:cs typeface="MS PGothic" charset="0"/>
              </a:rPr>
              <a:t>Establish financial security in retirement. </a:t>
            </a:r>
            <a:r>
              <a:rPr lang="en-US" sz="1000" kern="1200" dirty="0">
                <a:solidFill>
                  <a:schemeClr val="tx1"/>
                </a:solidFill>
                <a:effectLst/>
                <a:latin typeface="Arial" panose="020B0604020202020204" pitchFamily="34" charset="0"/>
                <a:ea typeface="ＭＳ Ｐゴシック" charset="-128"/>
                <a:cs typeface="MS PGothic" charset="0"/>
              </a:rPr>
              <a:t>Research suggests that only 18% of small-business owners participate in 401(k) plans, and many sacrifice personal savings in order to continually invest in their businesses. </a:t>
            </a:r>
            <a:endParaRPr lang="en-US" sz="1000" b="1" kern="1200" dirty="0">
              <a:solidFill>
                <a:schemeClr val="tx1"/>
              </a:solidFill>
              <a:effectLst/>
              <a:latin typeface="Arial" panose="020B0604020202020204" pitchFamily="34" charset="0"/>
              <a:ea typeface="ＭＳ Ｐゴシック" charset="-128"/>
              <a:cs typeface="MS PGothic" charset="0"/>
            </a:endParaRPr>
          </a:p>
          <a:p>
            <a:pPr>
              <a:spcBef>
                <a:spcPts val="600"/>
              </a:spcBef>
            </a:pPr>
            <a:r>
              <a:rPr lang="en-US" sz="1000" b="1" kern="1200" dirty="0">
                <a:solidFill>
                  <a:schemeClr val="tx1"/>
                </a:solidFill>
                <a:effectLst/>
                <a:latin typeface="Arial" panose="020B0604020202020204" pitchFamily="34" charset="0"/>
                <a:ea typeface="ＭＳ Ｐゴシック" charset="-128"/>
                <a:cs typeface="MS PGothic" charset="0"/>
              </a:rPr>
              <a:t>Provide for family members. </a:t>
            </a:r>
            <a:r>
              <a:rPr lang="en-US" sz="1000" kern="1200" dirty="0">
                <a:solidFill>
                  <a:schemeClr val="tx1"/>
                </a:solidFill>
                <a:effectLst/>
                <a:latin typeface="Arial" panose="020B0604020202020204" pitchFamily="34" charset="0"/>
                <a:ea typeface="ＭＳ Ｐゴシック" charset="-128"/>
                <a:cs typeface="MS PGothic" charset="0"/>
              </a:rPr>
              <a:t>In the event of disability or premature death, a succession plan can help ensure that family members have access to cash or liquid assets. </a:t>
            </a:r>
            <a:endParaRPr lang="en-US" sz="1000" b="1" kern="1200" dirty="0">
              <a:solidFill>
                <a:schemeClr val="tx1"/>
              </a:solidFill>
              <a:effectLst/>
              <a:latin typeface="Arial" panose="020B0604020202020204" pitchFamily="34" charset="0"/>
              <a:ea typeface="ＭＳ Ｐゴシック" charset="-128"/>
              <a:cs typeface="MS PGothic" charset="0"/>
            </a:endParaRPr>
          </a:p>
          <a:p>
            <a:pPr>
              <a:spcBef>
                <a:spcPts val="600"/>
              </a:spcBef>
            </a:pPr>
            <a:r>
              <a:rPr lang="en-US" sz="1000" b="1" kern="1200" dirty="0">
                <a:solidFill>
                  <a:schemeClr val="tx1"/>
                </a:solidFill>
                <a:effectLst/>
                <a:latin typeface="Arial" panose="020B0604020202020204" pitchFamily="34" charset="0"/>
                <a:ea typeface="ＭＳ Ｐゴシック" charset="-128"/>
                <a:cs typeface="MS PGothic" charset="0"/>
              </a:rPr>
              <a:t>Minimize taxes and efficiently transfer wealth. </a:t>
            </a:r>
            <a:r>
              <a:rPr lang="en-US" sz="1000" kern="1200" dirty="0">
                <a:solidFill>
                  <a:schemeClr val="tx1"/>
                </a:solidFill>
                <a:effectLst/>
                <a:latin typeface="Arial" panose="020B0604020202020204" pitchFamily="34" charset="0"/>
                <a:ea typeface="ＭＳ Ｐゴシック" charset="-128"/>
                <a:cs typeface="MS PGothic" charset="0"/>
              </a:rPr>
              <a:t>Estate taxes and other costs can take their toll — and often cause businesses to fail — without a proper plan in place. </a:t>
            </a:r>
            <a:endParaRPr lang="en-US" dirty="0"/>
          </a:p>
          <a:p>
            <a:pPr>
              <a:spcBef>
                <a:spcPts val="600"/>
              </a:spcBef>
            </a:pPr>
            <a:r>
              <a:rPr lang="en-US" dirty="0"/>
              <a:t>Lastly, a plan can eliminate confusion by setting a clear path for next steps, reducing discord amongst family members, and providing clear communication around process and expectations. It can establish a plan to deal with certain, unforeseen contingencies (disability, early death, </a:t>
            </a:r>
            <a:r>
              <a:rPr lang="en-US" dirty="0" err="1"/>
              <a:t>etc</a:t>
            </a:r>
            <a:r>
              <a:rPr lang="en-US" dirty="0"/>
              <a:t>)</a:t>
            </a:r>
          </a:p>
          <a:p>
            <a:pPr>
              <a:spcBef>
                <a:spcPts val="600"/>
              </a:spcBef>
            </a:pPr>
            <a:r>
              <a:rPr lang="en-US" dirty="0"/>
              <a:t>An effective plan should include … </a:t>
            </a:r>
          </a:p>
          <a:p>
            <a:pPr lvl="1"/>
            <a:r>
              <a:rPr lang="en-US" dirty="0"/>
              <a:t>Personal retirement goals for retiring owners</a:t>
            </a:r>
          </a:p>
          <a:p>
            <a:pPr lvl="1"/>
            <a:r>
              <a:rPr lang="en-US" dirty="0"/>
              <a:t>Goals for next-generation management</a:t>
            </a:r>
          </a:p>
          <a:p>
            <a:pPr lvl="1"/>
            <a:r>
              <a:rPr lang="en-US" dirty="0"/>
              <a:t>Procedure for dispute resolution</a:t>
            </a:r>
          </a:p>
          <a:p>
            <a:pPr lvl="1"/>
            <a:r>
              <a:rPr lang="en-US" dirty="0"/>
              <a:t>Definition of active and non-active roles for all family members, if applicable</a:t>
            </a:r>
          </a:p>
          <a:p>
            <a:pPr lvl="1"/>
            <a:r>
              <a:rPr lang="en-US" dirty="0"/>
              <a:t>Timeline for plan implementation</a:t>
            </a:r>
          </a:p>
          <a:p>
            <a:pPr lvl="1"/>
            <a:r>
              <a:rPr lang="en-US" dirty="0"/>
              <a:t>Frequency with which the plan will be reviewed</a:t>
            </a:r>
          </a:p>
          <a:p>
            <a:pPr lvl="1"/>
            <a:r>
              <a:rPr lang="en-US" dirty="0"/>
              <a:t>Process used to identify and vet new management candidates</a:t>
            </a:r>
          </a:p>
          <a:p>
            <a:endParaRPr lang="en-US" dirty="0"/>
          </a:p>
        </p:txBody>
      </p:sp>
    </p:spTree>
    <p:extLst>
      <p:ext uri="{BB962C8B-B14F-4D97-AF65-F5344CB8AC3E}">
        <p14:creationId xmlns:p14="http://schemas.microsoft.com/office/powerpoint/2010/main" val="375553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Here’s an example of a how a succession planning process may look like:</a:t>
            </a:r>
          </a:p>
          <a:p>
            <a:endParaRPr lang="en-US" sz="900" dirty="0"/>
          </a:p>
          <a:p>
            <a:pPr marL="228600" indent="-228600">
              <a:buFont typeface="+mj-lt"/>
              <a:buAutoNum type="arabicPeriod"/>
            </a:pPr>
            <a:r>
              <a:rPr lang="en-US" sz="900" dirty="0"/>
              <a:t>The first step is defining goals and getting organized. Make sure records related to operating the business are in place and updated: operations and systems manuals and processes, training documents, financial records, competitive analysis, partnership or shareholder agreements, review contractual arrangements such as leases, plan for intellectual property (patents, etc.). </a:t>
            </a:r>
          </a:p>
          <a:p>
            <a:pPr marL="228600" indent="-228600">
              <a:buFont typeface="+mj-lt"/>
              <a:buAutoNum type="arabicPeriod"/>
            </a:pPr>
            <a:endParaRPr lang="en-US" sz="900" dirty="0">
              <a:effectLst/>
              <a:latin typeface="Helvetica" pitchFamily="2" charset="0"/>
            </a:endParaRPr>
          </a:p>
          <a:p>
            <a:pPr marL="228600" indent="-228600">
              <a:buFont typeface="+mj-lt"/>
              <a:buAutoNum type="arabicPeriod"/>
            </a:pPr>
            <a:r>
              <a:rPr lang="en-US" sz="900" dirty="0">
                <a:effectLst/>
                <a:latin typeface="Helvetica" pitchFamily="2" charset="0"/>
              </a:rPr>
              <a:t>A thorough financial analysis of the business is crucial. Are balance sheets and income statements up to date and accurate for example. How much is the business currently worth? As an owner, what is your cost basis in the entity?</a:t>
            </a:r>
          </a:p>
          <a:p>
            <a:pPr marL="228600" indent="-228600">
              <a:buFont typeface="+mj-lt"/>
              <a:buAutoNum type="arabicPeriod"/>
            </a:pPr>
            <a:endParaRPr lang="en-US" sz="900" dirty="0">
              <a:effectLst/>
              <a:latin typeface="Helvetica" pitchFamily="2" charset="0"/>
            </a:endParaRPr>
          </a:p>
          <a:p>
            <a:pPr marL="228600" indent="-228600">
              <a:buFont typeface="+mj-lt"/>
              <a:buAutoNum type="arabicPeriod"/>
            </a:pPr>
            <a:r>
              <a:rPr lang="en-US" sz="900" dirty="0">
                <a:effectLst/>
                <a:latin typeface="Helvetica" pitchFamily="2" charset="0"/>
              </a:rPr>
              <a:t>Define potential options for transitioning the business. Are family members, partners, or key employees a possibility? Does a sale to an outside party make sense? Is there an opportunity to transfer ownership, over time, to employees via an Employee Stock Ownership Plan (ESOP)? Consider what you want to get out of the deal and what your successors are, or might be, looking for. This is particularly relevant if members of your family will be taking over the business. </a:t>
            </a:r>
            <a:r>
              <a:rPr lang="en-US" sz="900" kern="1200" dirty="0">
                <a:solidFill>
                  <a:schemeClr val="tx1"/>
                </a:solidFill>
                <a:effectLst/>
                <a:latin typeface="Arial" panose="020B0604020202020204" pitchFamily="34" charset="0"/>
                <a:ea typeface="ＭＳ Ｐゴシック" charset="-128"/>
                <a:cs typeface="MS PGothic" charset="0"/>
              </a:rPr>
              <a:t>Are you leaving the business entirely, or planning to work part-time? Are you considering bringing in someone else to run the business, while you still own, or part-own it, or are you looking to sell out completely?</a:t>
            </a:r>
            <a:endParaRPr lang="en-US" sz="900" dirty="0">
              <a:effectLst/>
              <a:latin typeface="Helvetica" pitchFamily="2" charset="0"/>
            </a:endParaRPr>
          </a:p>
          <a:p>
            <a:pPr marL="228600" indent="-228600">
              <a:buFont typeface="+mj-lt"/>
              <a:buAutoNum type="arabicPeriod"/>
            </a:pPr>
            <a:endParaRPr lang="en-US" sz="900" dirty="0">
              <a:effectLst/>
              <a:latin typeface="Helvetica" pitchFamily="2" charset="0"/>
            </a:endParaRPr>
          </a:p>
          <a:p>
            <a:pPr marL="228600" indent="-228600">
              <a:buFont typeface="+mj-lt"/>
              <a:buAutoNum type="arabicPeriod"/>
            </a:pPr>
            <a:r>
              <a:rPr lang="en-US" sz="900" dirty="0">
                <a:effectLst/>
                <a:latin typeface="Helvetica" pitchFamily="2" charset="0"/>
              </a:rPr>
              <a:t>How should the sale be structured? For example, h</a:t>
            </a:r>
            <a:r>
              <a:rPr lang="en-US" sz="900" dirty="0"/>
              <a:t>alf of business owners sell to family or employees so not surprisingly installment sales and earn-out arrangements are the most prevalent types of transactions. Is there an opportunity for a stock transfer that may have certain tax-related benefits in deferring capital gains?</a:t>
            </a:r>
          </a:p>
          <a:p>
            <a:pPr marL="228600" indent="-228600">
              <a:buFont typeface="+mj-lt"/>
              <a:buAutoNum type="arabicPeriod"/>
            </a:pPr>
            <a:endParaRPr lang="en-US" sz="900" dirty="0">
              <a:effectLst/>
              <a:latin typeface="Helvetica" pitchFamily="2" charset="0"/>
            </a:endParaRPr>
          </a:p>
          <a:p>
            <a:pPr marL="228600" indent="-228600">
              <a:buFont typeface="+mj-lt"/>
              <a:buAutoNum type="arabicPeriod"/>
            </a:pPr>
            <a:r>
              <a:rPr lang="en-US" sz="900" dirty="0">
                <a:effectLst/>
                <a:latin typeface="Helvetica" pitchFamily="2" charset="0"/>
              </a:rPr>
              <a:t>Depending on the nature of the sale (transition to family members, employees/partners, outside third party), there are a variety of wealth transfer strategies that can be considered to ease transfer and mitigate taxes. For example, business succession within a family may benefit from a sale of business interests to an intentionally defective trust (which we will discuss later). </a:t>
            </a:r>
          </a:p>
          <a:p>
            <a:pPr marL="228600" indent="-228600">
              <a:buFont typeface="+mj-lt"/>
              <a:buAutoNum type="arabicPeriod"/>
            </a:pPr>
            <a:endParaRPr lang="en-US" sz="900" dirty="0">
              <a:effectLst/>
              <a:latin typeface="Helvetica" pitchFamily="2" charset="0"/>
            </a:endParaRPr>
          </a:p>
          <a:p>
            <a:pPr marL="228600" indent="-228600">
              <a:buFont typeface="+mj-lt"/>
              <a:buAutoNum type="arabicPeriod"/>
            </a:pPr>
            <a:r>
              <a:rPr lang="en-US" sz="900" dirty="0">
                <a:effectLst/>
                <a:latin typeface="Helvetica" pitchFamily="2" charset="0"/>
              </a:rPr>
              <a:t>Lastly, clear communication throughout the process is critical. </a:t>
            </a:r>
          </a:p>
          <a:p>
            <a:endParaRPr lang="en-US" sz="900" dirty="0"/>
          </a:p>
        </p:txBody>
      </p:sp>
    </p:spTree>
    <p:extLst>
      <p:ext uri="{BB962C8B-B14F-4D97-AF65-F5344CB8AC3E}">
        <p14:creationId xmlns:p14="http://schemas.microsoft.com/office/powerpoint/2010/main" val="4035752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part of the succession process, access to experts is critical. Here’s a visual including many different types of experts and specialists that can provide value during this process. Most business owners, hopefully, have a financial planner, attorney, CPA, finance relationship already in place. Depending on the nature of the business transition, other specialists — such as an investment banker </a:t>
            </a:r>
            <a:r>
              <a:rPr lang="en-US" noProof="0" dirty="0"/>
              <a:t>—</a:t>
            </a:r>
            <a:r>
              <a:rPr lang="en-US" dirty="0"/>
              <a:t> may be needed. Also, it’s important that these specialists work together as a TEAM, not disparate functions not communicating or coordinating with each other. </a:t>
            </a:r>
          </a:p>
        </p:txBody>
      </p:sp>
      <p:sp>
        <p:nvSpPr>
          <p:cNvPr id="5" name="Slide Image Placeholder 4">
            <a:extLst>
              <a:ext uri="{FF2B5EF4-FFF2-40B4-BE49-F238E27FC236}">
                <a16:creationId xmlns:a16="http://schemas.microsoft.com/office/drawing/2014/main" id="{7FEB0306-5B72-4939-B278-6781A409900D}"/>
              </a:ext>
            </a:extLst>
          </p:cNvPr>
          <p:cNvSpPr>
            <a:spLocks noGrp="1" noRot="1" noChangeAspect="1"/>
          </p:cNvSpPr>
          <p:nvPr>
            <p:ph type="sldImg"/>
          </p:nvPr>
        </p:nvSpPr>
        <p:spPr/>
      </p:sp>
    </p:spTree>
    <p:extLst>
      <p:ext uri="{BB962C8B-B14F-4D97-AF65-F5344CB8AC3E}">
        <p14:creationId xmlns:p14="http://schemas.microsoft.com/office/powerpoint/2010/main" val="503405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900" dirty="0"/>
              <a:t>One of the most important components to successful business succession is valuation. There are different methods a seller may consider, and in some cases it may make sense to use a combination of several approaches. First, using a market comparison to determine </a:t>
            </a:r>
            <a:r>
              <a:rPr lang="en-US" sz="900" i="1" dirty="0"/>
              <a:t>fair market value</a:t>
            </a:r>
            <a:r>
              <a:rPr lang="en-US" sz="900" dirty="0"/>
              <a:t>, based on a price a willing buyer/willing seller would agree upon with mutual knowledge of all the relevant facts, is one option that might apply. This approach may prove challenging since unique businesses or service models may make such comparisons difficult. If the business being sold is basically similar to other businesses of its kind — think dry cleaning business, for example — the market approach with some adjustments may be appropriate, However, applying the market value approach in the real business world may be difficult to find “apples-to-apples” comparisons. </a:t>
            </a:r>
          </a:p>
          <a:p>
            <a:endParaRPr lang="en-US" sz="900" dirty="0"/>
          </a:p>
          <a:p>
            <a:r>
              <a:rPr lang="en-US" sz="900" dirty="0"/>
              <a:t>Another method to determine a value for a business is to use a multiple of earnings. With this approach, you simply multiply earnings of the company by a specific factor, such as 3X EBITDA (earnings before interest, taxes, depreciation and amortization). For example, you might multiply your annual revenue by three in order to come up with a value for the business. The multiple that you use can vary significantly from one business to the next. Typically, a common multiplier will be used for an industry and type of business. </a:t>
            </a:r>
          </a:p>
          <a:p>
            <a:endParaRPr lang="en-US" sz="900" dirty="0"/>
          </a:p>
          <a:p>
            <a:r>
              <a:rPr lang="en-US" sz="900" dirty="0"/>
              <a:t>By using the discounted cashflow model, you calculate how much cash flow the business will create over a period of time. Then you use an expected rate of return, such as the rate of government Treasury bills, to calculate how much money you would need to invest to earn that rate. This method has some subjectivity to it since the valuation specialist will have to determine an appropriate discount rate (which will be discussed later). </a:t>
            </a:r>
          </a:p>
          <a:p>
            <a:endParaRPr lang="en-US" sz="900" dirty="0"/>
          </a:p>
          <a:p>
            <a:r>
              <a:rPr lang="en-US" sz="900" dirty="0"/>
              <a:t>Lastly, a simple way to estimate a value for your business is simply to look at its assets. If you were to buy everything that the business owns, how much would it cost? Look at the total company assets and compare them to the liabilities. The difference between the assets and the liabilities represents the current asset value of the company. But remember, this method does not take into consideration the goodwill you have built for your business, which will have an effect on future earnings. Nor does it factor in your market share, which may well influence the true value of the business.</a:t>
            </a:r>
          </a:p>
          <a:p>
            <a:endParaRPr lang="en-US" sz="900" dirty="0"/>
          </a:p>
          <a:p>
            <a:endParaRPr lang="en-US" sz="900" dirty="0"/>
          </a:p>
        </p:txBody>
      </p:sp>
      <p:sp>
        <p:nvSpPr>
          <p:cNvPr id="5" name="Slide Image Placeholder 4">
            <a:extLst>
              <a:ext uri="{FF2B5EF4-FFF2-40B4-BE49-F238E27FC236}">
                <a16:creationId xmlns:a16="http://schemas.microsoft.com/office/drawing/2014/main" id="{9FAE8971-00B7-46DF-8380-FCF3D257B541}"/>
              </a:ext>
            </a:extLst>
          </p:cNvPr>
          <p:cNvSpPr>
            <a:spLocks noGrp="1" noRot="1" noChangeAspect="1"/>
          </p:cNvSpPr>
          <p:nvPr>
            <p:ph type="sldImg"/>
          </p:nvPr>
        </p:nvSpPr>
        <p:spPr/>
      </p:sp>
    </p:spTree>
    <p:extLst>
      <p:ext uri="{BB962C8B-B14F-4D97-AF65-F5344CB8AC3E}">
        <p14:creationId xmlns:p14="http://schemas.microsoft.com/office/powerpoint/2010/main" val="3636364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are some other considerations related to the sale of a business. First and foremost, how will the sale be structured? Full cash sale or a mix of cash up-front and a note? Over how many years will the note be paid, and at what interest rate? Will there be performance triggers as part of the sale? In many cases, a former owner of a closely held business will remain in some capacity as a consultant to the new ownership to smooth the transition. </a:t>
            </a:r>
          </a:p>
          <a:p>
            <a:endParaRPr lang="en-US" dirty="0"/>
          </a:p>
          <a:p>
            <a:r>
              <a:rPr lang="en-US" dirty="0"/>
              <a:t>For example, an earn-out clause or agreement may be an option. In this arrangement, the seller finances the business and the seller's payment is based on the earnings of the business over a period of years. There are several ways to calculate an earn-out (tied to profits of the business, for example). Payments may be spread out based on profits; if profits are high, the payout is made more quickly and vice versa. </a:t>
            </a:r>
          </a:p>
          <a:p>
            <a:endParaRPr lang="en-US" dirty="0"/>
          </a:p>
          <a:p>
            <a:r>
              <a:rPr lang="en-US" dirty="0"/>
              <a:t>An earn-out agreement can provide benefits to the seller and buyer.</a:t>
            </a:r>
          </a:p>
          <a:p>
            <a:endParaRPr lang="en-US" dirty="0"/>
          </a:p>
          <a:p>
            <a:r>
              <a:rPr lang="en-US" dirty="0"/>
              <a:t>Seller — the ability to spread payments over several years may help manage the tax bill, an advantage that the buyer has incentive to operate the business at a high level to pay off the seller financing as soon as possible</a:t>
            </a:r>
          </a:p>
          <a:p>
            <a:endParaRPr lang="en-US" dirty="0"/>
          </a:p>
          <a:p>
            <a:r>
              <a:rPr lang="en-US" dirty="0"/>
              <a:t>Buyer — financing spread out over several years, which makes it easier to fund the business sale</a:t>
            </a:r>
          </a:p>
          <a:p>
            <a:endParaRPr lang="en-US" dirty="0"/>
          </a:p>
          <a:p>
            <a:r>
              <a:rPr lang="en-US" dirty="0"/>
              <a:t>One potential drawback to the seller is that earnings may not grow fast enough to pay back the financing quickly or the buyer may go bankrupt, so the agreement should include contractual protections (specified minimums, etc.) to mitigate this risk. </a:t>
            </a:r>
          </a:p>
          <a:p>
            <a:endParaRPr lang="en-US" dirty="0"/>
          </a:p>
          <a:p>
            <a:endParaRPr lang="en-US" dirty="0"/>
          </a:p>
          <a:p>
            <a:endParaRPr lang="en-US" dirty="0"/>
          </a:p>
          <a:p>
            <a:endParaRPr lang="en-US" dirty="0"/>
          </a:p>
        </p:txBody>
      </p:sp>
      <p:sp>
        <p:nvSpPr>
          <p:cNvPr id="5" name="Slide Image Placeholder 4">
            <a:extLst>
              <a:ext uri="{FF2B5EF4-FFF2-40B4-BE49-F238E27FC236}">
                <a16:creationId xmlns:a16="http://schemas.microsoft.com/office/drawing/2014/main" id="{3F176F1F-E080-48DE-ACB1-4E9FCB66DC55}"/>
              </a:ext>
            </a:extLst>
          </p:cNvPr>
          <p:cNvSpPr>
            <a:spLocks noGrp="1" noRot="1" noChangeAspect="1"/>
          </p:cNvSpPr>
          <p:nvPr>
            <p:ph type="sldImg"/>
          </p:nvPr>
        </p:nvSpPr>
        <p:spPr/>
      </p:sp>
    </p:spTree>
    <p:extLst>
      <p:ext uri="{BB962C8B-B14F-4D97-AF65-F5344CB8AC3E}">
        <p14:creationId xmlns:p14="http://schemas.microsoft.com/office/powerpoint/2010/main" val="273297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Let’s start by discussion tax planning considerations for business owners. </a:t>
            </a:r>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2392767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Closely held businesses must plan for the transfer of ownership not just upon a sale, but also upon an event arising with one of the owners (death, disability, retirement, etc.). </a:t>
            </a:r>
            <a:r>
              <a:rPr lang="en-US" b="0" dirty="0"/>
              <a:t>A buy-sell agreement establishes a legal obligation for one party to sell, and the other party to buy a business interest upon a specified event. Details such as what will trigger the agreement are included in the contract. A properly designed buy-sell agreement will specify the buyer(s) of the business interest as well as the price (or define the process for valuation). </a:t>
            </a:r>
          </a:p>
          <a:p>
            <a:endParaRPr lang="en-US" dirty="0"/>
          </a:p>
          <a:p>
            <a:pPr eaLnBrk="1" hangingPunct="1"/>
            <a:r>
              <a:rPr lang="en-US" b="0" dirty="0">
                <a:ea typeface="ＭＳ Ｐゴシック" charset="-128"/>
              </a:rPr>
              <a:t>These types of agreements are typically funded with life insurance which can provide liquidity for surviving owners to purchase remaining business interest from family of the prior owner. This agreement also helps to convey to creditors (banks, etc.) that there is a plan for business continuity in place. </a:t>
            </a:r>
          </a:p>
          <a:p>
            <a:pPr eaLnBrk="1" hangingPunct="1"/>
            <a:endParaRPr lang="en-US" b="0" dirty="0">
              <a:ea typeface="ＭＳ Ｐゴシック" charset="-128"/>
            </a:endParaRPr>
          </a:p>
          <a:p>
            <a:pPr eaLnBrk="1" hangingPunct="1"/>
            <a:r>
              <a:rPr lang="en-US" b="0" dirty="0">
                <a:ea typeface="ＭＳ Ｐゴシック" charset="-128"/>
              </a:rPr>
              <a:t>In this chart we feature a cross-purchase agreement where partner/owners of the business buy and hold life insurance policies on each other. </a:t>
            </a:r>
          </a:p>
          <a:p>
            <a:pPr eaLnBrk="1" hangingPunct="1"/>
            <a:endParaRPr lang="en-US" b="0" dirty="0">
              <a:ea typeface="ＭＳ Ｐゴシック" charset="-128"/>
            </a:endParaRPr>
          </a:p>
          <a:p>
            <a:pPr eaLnBrk="1" hangingPunct="1"/>
            <a:r>
              <a:rPr lang="en-US" b="0" dirty="0">
                <a:ea typeface="ＭＳ Ｐゴシック" charset="-128"/>
              </a:rPr>
              <a:t>Some key considerations:</a:t>
            </a:r>
          </a:p>
          <a:p>
            <a:pPr marL="171450" indent="-171450" eaLnBrk="1" hangingPunct="1">
              <a:buFont typeface="Arial" panose="020B0604020202020204" pitchFamily="34" charset="0"/>
              <a:buChar char="•"/>
            </a:pPr>
            <a:r>
              <a:rPr lang="en-US" b="0" dirty="0">
                <a:ea typeface="ＭＳ Ｐゴシック" charset="-128"/>
              </a:rPr>
              <a:t>Surviving owners receive a new cost basis on the purchase of ownership interest from prior owner (based on the price paid at time of transfer)</a:t>
            </a:r>
          </a:p>
          <a:p>
            <a:pPr marL="171450" indent="-171450" eaLnBrk="1" hangingPunct="1">
              <a:buFont typeface="Arial" panose="020B0604020202020204" pitchFamily="34" charset="0"/>
              <a:buChar char="•"/>
            </a:pPr>
            <a:r>
              <a:rPr lang="en-US" b="0" dirty="0">
                <a:ea typeface="ＭＳ Ｐゴシック" charset="-128"/>
              </a:rPr>
              <a:t>Business valuation is key in order to make sure the plan has adequate coverage to execute the buy-sell transaction upon a triggering event</a:t>
            </a:r>
          </a:p>
        </p:txBody>
      </p:sp>
    </p:spTree>
    <p:extLst>
      <p:ext uri="{BB962C8B-B14F-4D97-AF65-F5344CB8AC3E}">
        <p14:creationId xmlns:p14="http://schemas.microsoft.com/office/powerpoint/2010/main" val="1596036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body" idx="1"/>
          </p:nvPr>
        </p:nvSpPr>
        <p:spPr/>
        <p:txBody>
          <a:bodyPr/>
          <a:lstStyle/>
          <a:p>
            <a:r>
              <a:rPr lang="en-US" altLang="en-US" dirty="0"/>
              <a:t>Significant changes may be on the horizon in the future as our nation grapples with federal debt and the pressures of entitlement programs. Investors would be well served to keep a close eye on how these changes will impact their personal finances. The best preparation is to consult with a financial advisor or tax professional, who can offer some perspective on your specific financial and tax situation, help you understand the risks, and position your assets accordingly. The markets and the regulatory environments are always changing, and in uncertain times like these, sound financial advice should be at the foundation of any long-term investment strategy.</a:t>
            </a:r>
          </a:p>
        </p:txBody>
      </p:sp>
      <p:sp>
        <p:nvSpPr>
          <p:cNvPr id="3" name="Slide Image Placeholder 2">
            <a:extLst>
              <a:ext uri="{FF2B5EF4-FFF2-40B4-BE49-F238E27FC236}">
                <a16:creationId xmlns:a16="http://schemas.microsoft.com/office/drawing/2014/main" id="{D25CAE9C-9A2D-4DB6-BEA2-B5C80A72AB84}"/>
              </a:ext>
            </a:extLst>
          </p:cNvPr>
          <p:cNvSpPr>
            <a:spLocks noGrp="1" noRot="1" noChangeAspect="1"/>
          </p:cNvSpPr>
          <p:nvPr>
            <p:ph type="sldImg"/>
          </p:nvPr>
        </p:nvSpPr>
        <p:spPr/>
      </p:sp>
    </p:spTree>
    <p:extLst>
      <p:ext uri="{BB962C8B-B14F-4D97-AF65-F5344CB8AC3E}">
        <p14:creationId xmlns:p14="http://schemas.microsoft.com/office/powerpoint/2010/main" val="4086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Lastly, let’s spend a few minutes covering some important aspects of business succession. </a:t>
            </a:r>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2865357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ＭＳ Ｐゴシック" charset="-128"/>
                <a:cs typeface="MS PGothic" charset="0"/>
              </a:rPr>
              <a:t>The income method applies a discount rate to determine the valuation of the business. A discount rate is used to calculate the present value of future cash flows. This may be a better representation of the business’s value for buyers, who typically invest based on expected future cash flows. However, it can be difficult to objectively determine the appropriate discount rate — which is critical to the calculation</a:t>
            </a:r>
            <a:r>
              <a:rPr lang="en-US" sz="1000" b="1" kern="1200" dirty="0">
                <a:solidFill>
                  <a:schemeClr val="tx1"/>
                </a:solidFill>
                <a:effectLst/>
                <a:latin typeface="Arial" panose="020B0604020202020204" pitchFamily="34" charset="0"/>
                <a:ea typeface="ＭＳ Ｐゴシック" charset="-128"/>
                <a:cs typeface="MS PGothic" charset="0"/>
              </a:rPr>
              <a:t>. </a:t>
            </a:r>
            <a:r>
              <a:rPr lang="en-US" sz="1000" kern="1200" dirty="0">
                <a:solidFill>
                  <a:schemeClr val="tx1"/>
                </a:solidFill>
                <a:effectLst/>
                <a:latin typeface="Arial" panose="020B0604020202020204" pitchFamily="34" charset="0"/>
                <a:ea typeface="ＭＳ Ｐゴシック" charset="-128"/>
                <a:cs typeface="MS PGothic" charset="0"/>
              </a:rPr>
              <a:t>The valuation can vary dramatically based on the discount rate used. The higher the discount rate, the lower the valuation</a:t>
            </a:r>
          </a:p>
          <a:p>
            <a:endParaRPr lang="en-US" sz="1000" kern="1200" dirty="0">
              <a:solidFill>
                <a:schemeClr val="tx1"/>
              </a:solidFill>
              <a:effectLst/>
              <a:latin typeface="Arial" panose="020B0604020202020204" pitchFamily="34" charset="0"/>
              <a:ea typeface="ＭＳ Ｐゴシック" charset="-128"/>
              <a:cs typeface="MS PGothic" charset="0"/>
            </a:endParaRPr>
          </a:p>
          <a:p>
            <a:r>
              <a:rPr lang="en-US" sz="1000" b="1" kern="1200" dirty="0">
                <a:solidFill>
                  <a:schemeClr val="tx1"/>
                </a:solidFill>
                <a:effectLst/>
                <a:latin typeface="Arial" panose="020B0604020202020204" pitchFamily="34" charset="0"/>
                <a:ea typeface="ＭＳ Ｐゴシック" charset="-128"/>
                <a:cs typeface="MS PGothic" charset="0"/>
              </a:rPr>
              <a:t>How to determine a discount rate for a small business?</a:t>
            </a:r>
          </a:p>
          <a:p>
            <a:endParaRPr lang="en-US" sz="1000" kern="1200" dirty="0">
              <a:solidFill>
                <a:schemeClr val="tx1"/>
              </a:solidFill>
              <a:effectLst/>
              <a:latin typeface="Arial" panose="020B0604020202020204" pitchFamily="34" charset="0"/>
              <a:ea typeface="ＭＳ Ｐゴシック" charset="-128"/>
              <a:cs typeface="MS PGothic" charset="0"/>
            </a:endParaRPr>
          </a:p>
          <a:p>
            <a:r>
              <a:rPr lang="en-US" sz="1000" b="1" kern="1200" dirty="0">
                <a:solidFill>
                  <a:schemeClr val="tx1"/>
                </a:solidFill>
                <a:effectLst/>
                <a:latin typeface="Arial" panose="020B0604020202020204" pitchFamily="34" charset="0"/>
                <a:ea typeface="ＭＳ Ｐゴシック" charset="-128"/>
                <a:cs typeface="MS PGothic" charset="0"/>
              </a:rPr>
              <a:t>Start with a risk-free investment rate. </a:t>
            </a:r>
            <a:r>
              <a:rPr lang="en-US" sz="1000" kern="1200" dirty="0">
                <a:solidFill>
                  <a:schemeClr val="tx1"/>
                </a:solidFill>
                <a:effectLst/>
                <a:latin typeface="Arial" panose="020B0604020202020204" pitchFamily="34" charset="0"/>
                <a:ea typeface="ＭＳ Ｐゴシック" charset="-128"/>
                <a:cs typeface="MS PGothic" charset="0"/>
              </a:rPr>
              <a:t>What type of return could a potential buyer generate if invested in a Treasury bond, for example, rather than in the business itself?</a:t>
            </a:r>
          </a:p>
          <a:p>
            <a:endParaRPr lang="en-US" sz="1000" kern="1200" dirty="0">
              <a:solidFill>
                <a:schemeClr val="tx1"/>
              </a:solidFill>
              <a:effectLst/>
              <a:latin typeface="Arial" panose="020B0604020202020204" pitchFamily="34" charset="0"/>
              <a:ea typeface="ＭＳ Ｐゴシック" charset="-128"/>
              <a:cs typeface="MS PGothic" charset="0"/>
            </a:endParaRPr>
          </a:p>
          <a:p>
            <a:r>
              <a:rPr lang="en-US" sz="1000" b="1" kern="1200" dirty="0">
                <a:solidFill>
                  <a:schemeClr val="tx1"/>
                </a:solidFill>
                <a:effectLst/>
                <a:latin typeface="Arial" panose="020B0604020202020204" pitchFamily="34" charset="0"/>
                <a:ea typeface="ＭＳ Ｐゴシック" charset="-128"/>
                <a:cs typeface="MS PGothic" charset="0"/>
              </a:rPr>
              <a:t>Add an equity risk premium. </a:t>
            </a:r>
            <a:r>
              <a:rPr lang="en-US" sz="1000" kern="1200" dirty="0">
                <a:solidFill>
                  <a:schemeClr val="tx1"/>
                </a:solidFill>
                <a:effectLst/>
                <a:latin typeface="Arial" panose="020B0604020202020204" pitchFamily="34" charset="0"/>
                <a:ea typeface="ＭＳ Ｐゴシック" charset="-128"/>
                <a:cs typeface="MS PGothic" charset="0"/>
              </a:rPr>
              <a:t>What could a potential buyer earn by investing in a broad equity market?</a:t>
            </a:r>
          </a:p>
          <a:p>
            <a:endParaRPr lang="en-US" sz="1000" kern="1200" dirty="0">
              <a:solidFill>
                <a:schemeClr val="tx1"/>
              </a:solidFill>
              <a:effectLst/>
              <a:latin typeface="Arial" panose="020B0604020202020204" pitchFamily="34" charset="0"/>
              <a:ea typeface="ＭＳ Ｐゴシック" charset="-128"/>
              <a:cs typeface="MS PGothic" charset="0"/>
            </a:endParaRPr>
          </a:p>
          <a:p>
            <a:r>
              <a:rPr lang="en-US" sz="1000" b="1" kern="1200" dirty="0">
                <a:solidFill>
                  <a:schemeClr val="tx1"/>
                </a:solidFill>
                <a:effectLst/>
                <a:latin typeface="Arial" panose="020B0604020202020204" pitchFamily="34" charset="0"/>
                <a:ea typeface="ＭＳ Ｐゴシック" charset="-128"/>
                <a:cs typeface="MS PGothic" charset="0"/>
              </a:rPr>
              <a:t>Consider adding a small-cap premium. </a:t>
            </a:r>
            <a:r>
              <a:rPr lang="en-US" sz="1000" kern="1200" dirty="0">
                <a:solidFill>
                  <a:schemeClr val="tx1"/>
                </a:solidFill>
                <a:effectLst/>
                <a:latin typeface="Arial" panose="020B0604020202020204" pitchFamily="34" charset="0"/>
                <a:ea typeface="ＭＳ Ｐゴシック" charset="-128"/>
                <a:cs typeface="MS PGothic" charset="0"/>
              </a:rPr>
              <a:t>What could a potential buyer earn by investing in a broad range of small-cap companies?</a:t>
            </a:r>
          </a:p>
          <a:p>
            <a:endParaRPr lang="en-US" sz="1000" kern="1200" dirty="0">
              <a:solidFill>
                <a:schemeClr val="tx1"/>
              </a:solidFill>
              <a:effectLst/>
              <a:latin typeface="Arial" panose="020B0604020202020204" pitchFamily="34" charset="0"/>
              <a:ea typeface="ＭＳ Ｐゴシック" charset="-128"/>
              <a:cs typeface="MS PGothic" charset="0"/>
            </a:endParaRPr>
          </a:p>
          <a:p>
            <a:r>
              <a:rPr lang="en-US" sz="1000" b="1" kern="1200" dirty="0">
                <a:solidFill>
                  <a:schemeClr val="tx1"/>
                </a:solidFill>
                <a:effectLst/>
                <a:latin typeface="Arial" panose="020B0604020202020204" pitchFamily="34" charset="0"/>
                <a:ea typeface="ＭＳ Ｐゴシック" charset="-128"/>
                <a:cs typeface="MS PGothic" charset="0"/>
              </a:rPr>
              <a:t>Adjust according to subjective factors. </a:t>
            </a:r>
            <a:r>
              <a:rPr lang="en-US" sz="1000" kern="1200" dirty="0">
                <a:solidFill>
                  <a:schemeClr val="tx1"/>
                </a:solidFill>
                <a:effectLst/>
                <a:latin typeface="Arial" panose="020B0604020202020204" pitchFamily="34" charset="0"/>
                <a:ea typeface="ＭＳ Ｐゴシック" charset="-128"/>
                <a:cs typeface="MS PGothic" charset="0"/>
              </a:rPr>
              <a:t>Consider the brand, clients, recurring revenues, staff, market share, patents, or intellectual capital.</a:t>
            </a:r>
          </a:p>
          <a:p>
            <a:endParaRPr lang="en-US" sz="1000" kern="1200" dirty="0">
              <a:solidFill>
                <a:schemeClr val="tx1"/>
              </a:solidFill>
              <a:effectLst/>
              <a:latin typeface="Arial" panose="020B0604020202020204" pitchFamily="34" charset="0"/>
              <a:ea typeface="ＭＳ Ｐゴシック" charset="-128"/>
              <a:cs typeface="MS PGothic" charset="0"/>
            </a:endParaRPr>
          </a:p>
          <a:p>
            <a:endParaRPr lang="en-US" dirty="0"/>
          </a:p>
        </p:txBody>
      </p:sp>
    </p:spTree>
    <p:extLst>
      <p:ext uri="{BB962C8B-B14F-4D97-AF65-F5344CB8AC3E}">
        <p14:creationId xmlns:p14="http://schemas.microsoft.com/office/powerpoint/2010/main" val="4127535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payments can provide income in retirement to previous owner. </a:t>
            </a:r>
          </a:p>
          <a:p>
            <a:endParaRPr lang="en-US" dirty="0"/>
          </a:p>
          <a:p>
            <a:r>
              <a:rPr lang="en-US" dirty="0"/>
              <a:t>Intentionally drafted to be defective for income tax purposes — as a “grantor trust” — through IRC section 671-679 (grantor trust rules)</a:t>
            </a:r>
            <a:br>
              <a:rPr lang="en-US" dirty="0"/>
            </a:br>
            <a:endParaRPr lang="en-US" dirty="0"/>
          </a:p>
          <a:p>
            <a:r>
              <a:rPr lang="en-US" dirty="0"/>
              <a:t>Business owner creates an irrevocable trust for the benefit of family members. The trust is drafted to qualify as a grantor trust for income tax purposes. The grantor/owner transfers property (closely held stock, LLC membership interest, etc.) to the IDGT, which then purchases an interest in the family business in exchange for a promissory note. The initial funding of the trust often referred to as the “seed gift” with (typically) 10% of the total property to be purchased by the IDGT. A gift tax return is filed based on the amount of the seed gift. At the end of the note term, the IDGT pays off the principal using cash or business shares. </a:t>
            </a:r>
          </a:p>
          <a:p>
            <a:endParaRPr lang="en-US" dirty="0"/>
          </a:p>
          <a:p>
            <a:r>
              <a:rPr lang="en-US" dirty="0"/>
              <a:t>The GST allocation can be utilized when the trust is created. </a:t>
            </a:r>
          </a:p>
          <a:p>
            <a:endParaRPr lang="en-US" dirty="0"/>
          </a:p>
          <a:p>
            <a:r>
              <a:rPr lang="en-US" dirty="0"/>
              <a:t>Prior to the IDGT transaction, the shares being transferred have to be valued. One strategy is to recapitalize or split the shares into voting and non-voting shares. The IDGT can then purchase the non-voting shares in order to secure a valuation discount (lack of control, lack of marketability). The owner retains to the voting shares to maintain control. </a:t>
            </a:r>
          </a:p>
          <a:p>
            <a:endParaRPr lang="en-US" dirty="0"/>
          </a:p>
          <a:p>
            <a:r>
              <a:rPr lang="en-US" dirty="0"/>
              <a:t>Benefits — estate freezing technique, sale to IDGT not a (income) taxable event, business owner receives income over note term, grantor/owner responsible for tax payments, which further reduces his/her estate and allows assets within the trust to grow free of income taxes, asset protection benefits as well.</a:t>
            </a:r>
          </a:p>
          <a:p>
            <a:endParaRPr lang="en-US" dirty="0"/>
          </a:p>
          <a:p>
            <a:r>
              <a:rPr lang="en-US" dirty="0"/>
              <a:t>Downside — complex, not without risk so could face IRS scrutiny, requires taxable gift to seed trust.</a:t>
            </a:r>
          </a:p>
          <a:p>
            <a:endParaRPr lang="en-US" dirty="0"/>
          </a:p>
        </p:txBody>
      </p:sp>
    </p:spTree>
    <p:extLst>
      <p:ext uri="{BB962C8B-B14F-4D97-AF65-F5344CB8AC3E}">
        <p14:creationId xmlns:p14="http://schemas.microsoft.com/office/powerpoint/2010/main" val="3929089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popular structure for transferring business interests within the family is a Family Limited Partnership (or Family LLC). This strategy can allow parents to transfer ownership of the family business to the next generation without losing control of the business. At the same time, assets are being transferred out of the estate of the parent owners. Parent owners create and fund the FLP with the family business interest and then receive back from the partnership general partnership shares and limited partnership shares. Parent owners then gift limited partnership shares to family beneficiaries and retain the general partnership shares. This allows the parent owners to retain control of the business. Additionally, gifts to beneficiaries are leveraged since a lack of control and lack or marketability discount can be applied on the gift of limited partnership shares. Limited partners participate in the profits but do not have voting rights or control of the business. Typically, the annual gift tax exclusion will be utilized in transferring business shares each year to beneficiaries. Another ancillary benefit of this structure is that income generated by the FLP may be shifted to beneficiaries who may be in lower tax brackets than the parent owners. One potential adverse tax consequence is that limited partnership shares do not receive a step-up in cost basis as they would if the business was transferred upon the death of the parent owner. Additionally, the general partnership shares remain in the estate of the parent owners. </a:t>
            </a:r>
          </a:p>
        </p:txBody>
      </p:sp>
    </p:spTree>
    <p:extLst>
      <p:ext uri="{BB962C8B-B14F-4D97-AF65-F5344CB8AC3E}">
        <p14:creationId xmlns:p14="http://schemas.microsoft.com/office/powerpoint/2010/main" val="4111576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 ESOP can not only provide an important retirement benefit for employees, it also creates a market for the company’s closely held stock. An ESOP is an ERISA plan where employees gain partial ownership of the company as employer stock is contributed to participant accounts. Many ESOPs are “leveraged” meaning that the company secures financing from a bank and then lends those funds to the ESOP trust, which purchases shares from existing owner/shareholders. These shares are contributed to employees via participant retirement accounts based on a method/formula approved under ERISA (a vesting schedule will typically apply). When employees separate from service, the ESOP purchases the shares back from them based on the current FMV. </a:t>
            </a:r>
          </a:p>
          <a:p>
            <a:endParaRPr lang="en-US" dirty="0"/>
          </a:p>
          <a:p>
            <a:r>
              <a:rPr lang="en-US" dirty="0"/>
              <a:t>In a closely held company, the ESOP can provide much-needed liquidity to the owners. However, as employees gain ownership, the owner(s) have to consider dilution of their business interest. The addition of an ESOP may also help with employee retention. </a:t>
            </a:r>
          </a:p>
          <a:p>
            <a:endParaRPr lang="en-US" dirty="0"/>
          </a:p>
          <a:p>
            <a:r>
              <a:rPr lang="en-US" dirty="0"/>
              <a:t>Note that about 75% of ESOP arrangements are leveraged. </a:t>
            </a:r>
          </a:p>
        </p:txBody>
      </p:sp>
      <p:sp>
        <p:nvSpPr>
          <p:cNvPr id="5" name="Slide Image Placeholder 4">
            <a:extLst>
              <a:ext uri="{FF2B5EF4-FFF2-40B4-BE49-F238E27FC236}">
                <a16:creationId xmlns:a16="http://schemas.microsoft.com/office/drawing/2014/main" id="{424C0ECC-0D72-4F60-8C08-4276BA804267}"/>
              </a:ext>
            </a:extLst>
          </p:cNvPr>
          <p:cNvSpPr>
            <a:spLocks noGrp="1" noRot="1" noChangeAspect="1"/>
          </p:cNvSpPr>
          <p:nvPr>
            <p:ph type="sldImg"/>
          </p:nvPr>
        </p:nvSpPr>
        <p:spPr/>
      </p:sp>
    </p:spTree>
    <p:extLst>
      <p:ext uri="{BB962C8B-B14F-4D97-AF65-F5344CB8AC3E}">
        <p14:creationId xmlns:p14="http://schemas.microsoft.com/office/powerpoint/2010/main" val="1269057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Here’s a simple diagram of a leveraged ESOP arrangement for a closely held business. Note that when employees separate from service, the ESOP trust will purchase the closely held stock back from them at current FMV for cash. </a:t>
            </a:r>
          </a:p>
          <a:p>
            <a:endParaRPr lang="en-US" dirty="0"/>
          </a:p>
          <a:p>
            <a:r>
              <a:rPr lang="en-US" dirty="0"/>
              <a:t>Here’s a general idea of how a leveraged ESOP works:</a:t>
            </a:r>
          </a:p>
          <a:p>
            <a:pPr lvl="1"/>
            <a:r>
              <a:rPr lang="en-US" dirty="0"/>
              <a:t>The company establishes an ESOP trust</a:t>
            </a:r>
          </a:p>
          <a:p>
            <a:pPr lvl="1"/>
            <a:r>
              <a:rPr lang="en-US" dirty="0"/>
              <a:t>The company secures financing from a bank/institution in exchange for a note</a:t>
            </a:r>
          </a:p>
          <a:p>
            <a:pPr lvl="1"/>
            <a:r>
              <a:rPr lang="en-US" dirty="0"/>
              <a:t>The company then makes an “inside loan” to the ESOP trust in exchange for a note</a:t>
            </a:r>
          </a:p>
          <a:p>
            <a:pPr lvl="1"/>
            <a:r>
              <a:rPr lang="en-US" dirty="0"/>
              <a:t>The ESOP trust then purchases company stock from the business owner(s) in exchange for cash</a:t>
            </a:r>
          </a:p>
          <a:p>
            <a:pPr lvl="1"/>
            <a:r>
              <a:rPr lang="en-US" dirty="0"/>
              <a:t>Employee participant accounts are established and funded with company stock</a:t>
            </a:r>
          </a:p>
          <a:p>
            <a:pPr lvl="1"/>
            <a:r>
              <a:rPr lang="en-US" dirty="0"/>
              <a:t>Upon separation of service, the ESOP trust will buy back the stock of the employee in exchange for cash (based on current FMV of the stock and the vesting schedule)</a:t>
            </a:r>
          </a:p>
        </p:txBody>
      </p:sp>
      <p:sp>
        <p:nvSpPr>
          <p:cNvPr id="5" name="Slide Image Placeholder 4">
            <a:extLst>
              <a:ext uri="{FF2B5EF4-FFF2-40B4-BE49-F238E27FC236}">
                <a16:creationId xmlns:a16="http://schemas.microsoft.com/office/drawing/2014/main" id="{35B4CAC2-C07C-48DB-A17B-E73634FCF94D}"/>
              </a:ext>
            </a:extLst>
          </p:cNvPr>
          <p:cNvSpPr>
            <a:spLocks noGrp="1" noRot="1" noChangeAspect="1"/>
          </p:cNvSpPr>
          <p:nvPr>
            <p:ph type="sldImg"/>
          </p:nvPr>
        </p:nvSpPr>
        <p:spPr/>
      </p:sp>
    </p:spTree>
    <p:extLst>
      <p:ext uri="{BB962C8B-B14F-4D97-AF65-F5344CB8AC3E}">
        <p14:creationId xmlns:p14="http://schemas.microsoft.com/office/powerpoint/2010/main" val="2013396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D438DA5-4ADE-4A41-8D7B-EBE2EDB37FA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8890B17-43AE-426D-8119-101E781612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0397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4525"/>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63" tIns="48081" rIns="96163" bIns="48081"/>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businesses in the United States are not large corporations, but are structured as “pass-through” entities such as S Corps, LLCs, partnerships, and sole proprietorships. While the marginal tax rates for individuals and couples apply (with a maximum of 37%), many of these businesses will benefit from a new 20% deduction of their business income.</a:t>
            </a:r>
          </a:p>
          <a:p>
            <a:endParaRPr lang="en-US" dirty="0"/>
          </a:p>
          <a:p>
            <a:r>
              <a:rPr lang="en-US" dirty="0"/>
              <a:t>The new law establishes a 20% deduction of qualified business income (QBI) from certain pass-through businesses. Specific service industries, such as health, law, and professional services, may be limited to claiming this deduction, depending on their income.</a:t>
            </a:r>
          </a:p>
          <a:p>
            <a:endParaRPr lang="en-US" dirty="0"/>
          </a:p>
          <a:p>
            <a:r>
              <a:rPr lang="en-US" dirty="0"/>
              <a:t>A late change in the legislation removed engineering and architecture professions from being considered “specified service businesses.”</a:t>
            </a:r>
          </a:p>
        </p:txBody>
      </p:sp>
      <p:sp>
        <p:nvSpPr>
          <p:cNvPr id="5" name="Slide Image Placeholder 4">
            <a:extLst>
              <a:ext uri="{FF2B5EF4-FFF2-40B4-BE49-F238E27FC236}">
                <a16:creationId xmlns:a16="http://schemas.microsoft.com/office/drawing/2014/main" id="{F96D93A9-A3E7-4836-ACC9-93438723189A}"/>
              </a:ext>
            </a:extLst>
          </p:cNvPr>
          <p:cNvSpPr>
            <a:spLocks noGrp="1" noRot="1" noChangeAspect="1"/>
          </p:cNvSpPr>
          <p:nvPr>
            <p:ph type="sldImg"/>
          </p:nvPr>
        </p:nvSpPr>
        <p:spPr/>
      </p:sp>
    </p:spTree>
    <p:extLst>
      <p:ext uri="{BB962C8B-B14F-4D97-AF65-F5344CB8AC3E}">
        <p14:creationId xmlns:p14="http://schemas.microsoft.com/office/powerpoint/2010/main" val="71410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recent new law established a 20 percent deduction of qualified business income (QBI) from certain pass-through businesses. Specific service industries, such as health, law, and professional services, are excluded (but NOT engineering and architecture) at certain income limits (fully phased out at $</a:t>
            </a:r>
            <a:r>
              <a:rPr lang="en-US" dirty="0">
                <a:solidFill>
                  <a:srgbClr val="FF0000"/>
                </a:solidFill>
              </a:rPr>
              <a:t>214,900</a:t>
            </a:r>
            <a:r>
              <a:rPr lang="en-US" dirty="0"/>
              <a:t> in income for individuals and $</a:t>
            </a:r>
            <a:r>
              <a:rPr lang="en-US" dirty="0">
                <a:solidFill>
                  <a:srgbClr val="FF0000"/>
                </a:solidFill>
              </a:rPr>
              <a:t>429,800 </a:t>
            </a:r>
            <a:r>
              <a:rPr lang="en-US" dirty="0"/>
              <a:t>for couples). However, joint filers with income below $</a:t>
            </a:r>
            <a:r>
              <a:rPr lang="en-US" dirty="0">
                <a:solidFill>
                  <a:srgbClr val="FF0000"/>
                </a:solidFill>
              </a:rPr>
              <a:t>329,800</a:t>
            </a:r>
            <a:r>
              <a:rPr lang="en-US" dirty="0"/>
              <a:t> and other filers with income below $</a:t>
            </a:r>
            <a:r>
              <a:rPr lang="en-US" dirty="0">
                <a:solidFill>
                  <a:srgbClr val="FF0000"/>
                </a:solidFill>
              </a:rPr>
              <a:t>164,900</a:t>
            </a:r>
            <a:r>
              <a:rPr lang="en-US" dirty="0"/>
              <a:t> can claim the deduction fully on income from service industries. This provision would expire December 31, 2025.</a:t>
            </a:r>
          </a:p>
          <a:p>
            <a:endParaRPr lang="en-US" dirty="0"/>
          </a:p>
          <a:p>
            <a:r>
              <a:rPr lang="en-US" dirty="0"/>
              <a:t>Here is a detailed flowchart showing how the deduction applies depending on the characteristics of the business. </a:t>
            </a:r>
          </a:p>
          <a:p>
            <a:endParaRPr lang="en-US" dirty="0"/>
          </a:p>
        </p:txBody>
      </p:sp>
      <p:sp>
        <p:nvSpPr>
          <p:cNvPr id="5" name="Slide Image Placeholder 4">
            <a:extLst>
              <a:ext uri="{FF2B5EF4-FFF2-40B4-BE49-F238E27FC236}">
                <a16:creationId xmlns:a16="http://schemas.microsoft.com/office/drawing/2014/main" id="{D34DFF66-8B61-4E4E-9A92-D1CA8F0A911E}"/>
              </a:ext>
            </a:extLst>
          </p:cNvPr>
          <p:cNvSpPr>
            <a:spLocks noGrp="1" noRot="1" noChangeAspect="1"/>
          </p:cNvSpPr>
          <p:nvPr>
            <p:ph type="sldImg"/>
          </p:nvPr>
        </p:nvSpPr>
        <p:spPr/>
      </p:sp>
    </p:spTree>
    <p:extLst>
      <p:ext uri="{BB962C8B-B14F-4D97-AF65-F5344CB8AC3E}">
        <p14:creationId xmlns:p14="http://schemas.microsoft.com/office/powerpoint/2010/main" val="40690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thoughts on how to maximize the deduction for QBI:</a:t>
            </a:r>
          </a:p>
          <a:p>
            <a:endParaRPr lang="en-US" dirty="0"/>
          </a:p>
          <a:p>
            <a:r>
              <a:rPr lang="en-US" b="1" kern="1200" dirty="0">
                <a:solidFill>
                  <a:schemeClr val="tx1"/>
                </a:solidFill>
                <a:effectLst/>
                <a:latin typeface="Arial" panose="020B0604020202020204" pitchFamily="34" charset="0"/>
                <a:ea typeface="ＭＳ Ｐゴシック" charset="-128"/>
                <a:cs typeface="MS PGothic" charset="0"/>
              </a:rPr>
              <a:t>Managing or reducing income to avoid income phaseouts. </a:t>
            </a:r>
          </a:p>
          <a:p>
            <a:endParaRPr lang="en-US" b="1" kern="1200" dirty="0">
              <a:solidFill>
                <a:schemeClr val="tx1"/>
              </a:solidFill>
              <a:effectLst/>
              <a:latin typeface="Arial" panose="020B0604020202020204" pitchFamily="34" charset="0"/>
              <a:ea typeface="ＭＳ Ｐゴシック" charset="-128"/>
              <a:cs typeface="MS PGothic" charset="0"/>
            </a:endParaRPr>
          </a:p>
          <a:p>
            <a:r>
              <a:rPr lang="en-US" kern="1200" dirty="0">
                <a:solidFill>
                  <a:schemeClr val="tx1"/>
                </a:solidFill>
                <a:effectLst/>
                <a:latin typeface="Arial" panose="020B0604020202020204" pitchFamily="34" charset="0"/>
                <a:ea typeface="ＭＳ Ｐゴシック" charset="-128"/>
                <a:cs typeface="MS PGothic" charset="0"/>
              </a:rPr>
              <a:t>Strategies to reduce taxable income, such as contributing to a retirement plan or health savings account (HSA), may allow a business owner to </a:t>
            </a:r>
            <a:r>
              <a:rPr lang="en-US" b="1" kern="1200" dirty="0">
                <a:solidFill>
                  <a:schemeClr val="tx1"/>
                </a:solidFill>
                <a:effectLst/>
                <a:latin typeface="Arial" panose="020B0604020202020204" pitchFamily="34" charset="0"/>
                <a:ea typeface="ＭＳ Ｐゴシック" charset="-128"/>
                <a:cs typeface="MS PGothic" charset="0"/>
              </a:rPr>
              <a:t>benefit from the new 20% deduction by avoiding phaseouts </a:t>
            </a:r>
            <a:r>
              <a:rPr lang="en-US" kern="1200" dirty="0">
                <a:solidFill>
                  <a:schemeClr val="tx1"/>
                </a:solidFill>
                <a:effectLst/>
                <a:latin typeface="Arial" panose="020B0604020202020204" pitchFamily="34" charset="0"/>
                <a:ea typeface="ＭＳ Ｐゴシック" charset="-128"/>
                <a:cs typeface="MS PGothic" charset="0"/>
              </a:rPr>
              <a:t>at certain income levels. Other strategies around realizing or deferring income (timing of invoices, tax loss harvesting, careful recognition of capital gains, etc.) may also aid in managing the amount of taxable income. </a:t>
            </a:r>
          </a:p>
          <a:p>
            <a:endParaRPr lang="en-US" kern="1200" dirty="0">
              <a:solidFill>
                <a:schemeClr val="tx1"/>
              </a:solidFill>
              <a:effectLst/>
              <a:latin typeface="Arial" panose="020B0604020202020204" pitchFamily="34" charset="0"/>
              <a:ea typeface="ＭＳ Ｐゴシック" charset="-128"/>
              <a:cs typeface="MS PGothic" charset="0"/>
            </a:endParaRPr>
          </a:p>
          <a:p>
            <a:r>
              <a:rPr lang="en-US" kern="1200" dirty="0">
                <a:solidFill>
                  <a:schemeClr val="tx1"/>
                </a:solidFill>
                <a:effectLst/>
                <a:latin typeface="Arial" panose="020B0604020202020204" pitchFamily="34" charset="0"/>
                <a:ea typeface="ＭＳ Ｐゴシック" charset="-128"/>
                <a:cs typeface="MS PGothic" charset="0"/>
              </a:rPr>
              <a:t>For example, consider a self-employed owner of a specified service trade or business (SSTB) who reports $180,000 in net business income. The QBI deduction begins to be phased out above $</a:t>
            </a:r>
            <a:r>
              <a:rPr lang="en-US" kern="1200" dirty="0">
                <a:solidFill>
                  <a:srgbClr val="FF0000"/>
                </a:solidFill>
                <a:effectLst/>
                <a:latin typeface="Arial" panose="020B0604020202020204" pitchFamily="34" charset="0"/>
                <a:ea typeface="ＭＳ Ｐゴシック" charset="-128"/>
                <a:cs typeface="MS PGothic" charset="0"/>
              </a:rPr>
              <a:t>160,700</a:t>
            </a:r>
            <a:r>
              <a:rPr lang="en-US" kern="1200" dirty="0">
                <a:solidFill>
                  <a:schemeClr val="tx1"/>
                </a:solidFill>
                <a:effectLst/>
                <a:latin typeface="Arial" panose="020B0604020202020204" pitchFamily="34" charset="0"/>
                <a:ea typeface="ＭＳ Ｐゴシック" charset="-128"/>
                <a:cs typeface="MS PGothic" charset="0"/>
              </a:rPr>
              <a:t> (for single filers) in taxable income. If the owner contributes 20% of net earnings ($36,000) to a SEP-IRA, which lowers taxable income to $144,000, the phaseout for the deduction no longer applies.*</a:t>
            </a:r>
          </a:p>
          <a:p>
            <a:endParaRPr lang="en-US" kern="1200" dirty="0">
              <a:solidFill>
                <a:schemeClr val="tx1"/>
              </a:solidFill>
              <a:effectLst/>
              <a:latin typeface="Arial" panose="020B0604020202020204" pitchFamily="34" charset="0"/>
              <a:ea typeface="ＭＳ Ｐゴシック" charset="-128"/>
              <a:cs typeface="MS PGothic" charset="0"/>
            </a:endParaRPr>
          </a:p>
          <a:p>
            <a:r>
              <a:rPr lang="en-US" dirty="0"/>
              <a:t>Additionally, business owners may be able to reduce income through realizing expenses. The TCJA enhances expense recognition for business by increasing the§179 deduction and providing bonus depreciation for the next several years. Through §179, small businesses can expense the full purchase price of certain qualified equipment or property (including used equipment) in that tax year, instead of capitalizing the cost over several years. The deduction applies to tangible property used in a business, e.g., computers, office furniture, manufacturing equipment, and qualified real property.</a:t>
            </a:r>
          </a:p>
          <a:p>
            <a:endParaRPr lang="en-US" dirty="0"/>
          </a:p>
          <a:p>
            <a:r>
              <a:rPr lang="en-US" dirty="0"/>
              <a:t>The amount deductible was increased to $1,000,000 a year in 2019 (from $500,000 in 2017)</a:t>
            </a:r>
          </a:p>
          <a:p>
            <a:r>
              <a:rPr lang="en-US" dirty="0"/>
              <a:t>Total equipment purchased cannot exceed $2,500,000 (a phaseout applies above that amount)</a:t>
            </a:r>
          </a:p>
          <a:p>
            <a:br>
              <a:rPr lang="en-US" dirty="0"/>
            </a:br>
            <a:r>
              <a:rPr lang="en-US" sz="800" dirty="0"/>
              <a:t>* Assumes the business owner does not have taxable income from other sources.</a:t>
            </a:r>
          </a:p>
          <a:p>
            <a:endParaRPr lang="en-US" dirty="0"/>
          </a:p>
        </p:txBody>
      </p:sp>
    </p:spTree>
    <p:extLst>
      <p:ext uri="{BB962C8B-B14F-4D97-AF65-F5344CB8AC3E}">
        <p14:creationId xmlns:p14="http://schemas.microsoft.com/office/powerpoint/2010/main" val="120842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ＭＳ Ｐゴシック" charset="-128"/>
                <a:cs typeface="MS PGothic" charset="0"/>
              </a:rPr>
              <a:t>Most businesses are considered pass-through entities (S-Corps, partnerships, and LLCs). Owners or partners of these businesses also feel the impact of the $10,000 cap since net business income is eventually reported on their individual tax returns.</a:t>
            </a:r>
          </a:p>
          <a:p>
            <a:r>
              <a:rPr lang="en-US" sz="1000" kern="1200" dirty="0">
                <a:solidFill>
                  <a:schemeClr val="tx1"/>
                </a:solidFill>
                <a:effectLst/>
                <a:latin typeface="Arial" panose="020B0604020202020204" pitchFamily="34" charset="0"/>
                <a:ea typeface="ＭＳ Ｐゴシック" charset="-128"/>
                <a:cs typeface="MS PGothic" charset="0"/>
              </a:rPr>
              <a:t> </a:t>
            </a:r>
          </a:p>
          <a:p>
            <a:r>
              <a:rPr lang="en-US" sz="1000" kern="1200" dirty="0">
                <a:solidFill>
                  <a:schemeClr val="tx1"/>
                </a:solidFill>
                <a:effectLst/>
                <a:latin typeface="Arial" panose="020B0604020202020204" pitchFamily="34" charset="0"/>
                <a:ea typeface="ＭＳ Ｐゴシック" charset="-128"/>
                <a:cs typeface="MS PGothic" charset="0"/>
              </a:rPr>
              <a:t>As a result, many states are taking measures which effectively allow certain business owners to bypass the $10,000 SALT cap when filing their federal income tax return.</a:t>
            </a:r>
          </a:p>
          <a:p>
            <a:r>
              <a:rPr lang="en-US" sz="1000" kern="1200" dirty="0">
                <a:solidFill>
                  <a:schemeClr val="tx1"/>
                </a:solidFill>
                <a:effectLst/>
                <a:latin typeface="Arial" panose="020B0604020202020204" pitchFamily="34" charset="0"/>
                <a:ea typeface="ＭＳ Ｐゴシック" charset="-128"/>
                <a:cs typeface="MS PGothic" charset="0"/>
              </a:rPr>
              <a:t> </a:t>
            </a:r>
          </a:p>
          <a:p>
            <a:r>
              <a:rPr lang="en-US" sz="1000" kern="1200" dirty="0">
                <a:solidFill>
                  <a:schemeClr val="tx1"/>
                </a:solidFill>
                <a:effectLst/>
                <a:latin typeface="Arial" panose="020B0604020202020204" pitchFamily="34" charset="0"/>
                <a:ea typeface="ＭＳ Ｐゴシック" charset="-128"/>
                <a:cs typeface="MS PGothic" charset="0"/>
              </a:rPr>
              <a:t>Roughly 20 states acted to implement new pass-through entity (PTE) taxes which generally allow business owners/partners to elect to pay state income taxes at the entity level as a means of avoiding the SALT cap.</a:t>
            </a:r>
          </a:p>
          <a:p>
            <a:endParaRPr lang="en-US" dirty="0"/>
          </a:p>
        </p:txBody>
      </p:sp>
    </p:spTree>
    <p:extLst>
      <p:ext uri="{BB962C8B-B14F-4D97-AF65-F5344CB8AC3E}">
        <p14:creationId xmlns:p14="http://schemas.microsoft.com/office/powerpoint/2010/main" val="100861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ource Sans Pro Light" panose="020B0403030403020204" pitchFamily="34" charset="0"/>
                <a:ea typeface="ＭＳ Ｐゴシック" charset="-128"/>
                <a:cs typeface="MS PGothic" charset="0"/>
              </a:rPr>
              <a:t>A net operating loss (NOL) may occur during a tax year in which business deductions exceed income, resulting in negative income. Historically, taxpayers could apply this NOL deduction to prior tax returns, at least two years prior, and in some cases as many as five years. This was referred to as an NOL “carryback.” Alternatively, the taxpayer could apply the loss to future tax returns for a maximum of 20 years. This was referred to as an NOL “carryforward.” </a:t>
            </a:r>
          </a:p>
          <a:p>
            <a:br>
              <a:rPr lang="en-US" sz="882" kern="1200" dirty="0">
                <a:solidFill>
                  <a:schemeClr val="tx1"/>
                </a:solidFill>
                <a:effectLst/>
                <a:latin typeface="Source Sans Pro Light" panose="020B0403030403020204" pitchFamily="34" charset="0"/>
                <a:ea typeface="ＭＳ Ｐゴシック" charset="-128"/>
                <a:cs typeface="MS PGothic" charset="0"/>
              </a:rPr>
            </a:br>
            <a:r>
              <a:rPr lang="en-US" sz="882" kern="1200" dirty="0">
                <a:solidFill>
                  <a:schemeClr val="tx1"/>
                </a:solidFill>
                <a:effectLst/>
                <a:latin typeface="Source Sans Pro Light" panose="020B0403030403020204" pitchFamily="34" charset="0"/>
                <a:ea typeface="ＭＳ Ｐゴシック" charset="-128"/>
                <a:cs typeface="MS PGothic" charset="0"/>
              </a:rPr>
              <a:t>Small-business owners who operate as pass-through entities may take advantage of an NOL. In the case of a sole proprietor, business income and expenses are reported on Schedule C, which is used to calculate net business profit or loss. This figure is then carried over to the taxpayer’s 1040 form and combined with other income (spousal income, unearned income from investments, etc.) Generally, if the business loss being reported on Schedule C exceeds all other income reported on the 1040, an NOL deduction may be available, depending on the circumstances. </a:t>
            </a:r>
          </a:p>
          <a:p>
            <a:endParaRPr lang="en-US" sz="882" kern="1200" dirty="0">
              <a:solidFill>
                <a:schemeClr val="tx1"/>
              </a:solidFill>
              <a:effectLst/>
              <a:latin typeface="Source Sans Pro Light" panose="020B0403030403020204" pitchFamily="34" charset="0"/>
              <a:ea typeface="ＭＳ Ｐゴシック" charset="-128"/>
              <a:cs typeface="MS PGothic" charset="0"/>
            </a:endParaRPr>
          </a:p>
          <a:p>
            <a:pPr marL="0" marR="0" lvl="0" indent="0" algn="l" defTabSz="914400" rtl="0" eaLnBrk="0" fontAlgn="base" latinLnBrk="0" hangingPunct="0">
              <a:lnSpc>
                <a:spcPct val="110000"/>
              </a:lnSpc>
              <a:spcBef>
                <a:spcPct val="0"/>
              </a:spcBef>
              <a:spcAft>
                <a:spcPct val="0"/>
              </a:spcAft>
              <a:buClrTx/>
              <a:buSzTx/>
              <a:buFontTx/>
              <a:buNone/>
              <a:tabLst/>
              <a:defRPr/>
            </a:pPr>
            <a:r>
              <a:rPr lang="en-US" sz="882" kern="1200" dirty="0">
                <a:solidFill>
                  <a:schemeClr val="tx1"/>
                </a:solidFill>
                <a:effectLst/>
                <a:latin typeface="Source Sans Pro Light" panose="020B0403030403020204" pitchFamily="34" charset="0"/>
                <a:ea typeface="ＭＳ Ｐゴシック" charset="-128"/>
                <a:cs typeface="MS PGothic" charset="0"/>
              </a:rPr>
              <a:t>Unlike net capital losses, where taxpayers are limited to only $3,000 annually to offset any ordinary income, there are fewer restrictions on how an NOL can be used to offset ordinary income. For example, taxpayers carrying forward NOLs may use those losses to offset a portion of additional income from a Roth IRA conversion. The rules on calculating and utilizing NOLs are complicated, so it is critical to consult with a qualified tax professional.</a:t>
            </a:r>
          </a:p>
          <a:p>
            <a:endParaRPr lang="en-US" sz="882" kern="1200" dirty="0">
              <a:solidFill>
                <a:schemeClr val="tx1"/>
              </a:solidFill>
              <a:effectLst/>
              <a:latin typeface="Source Sans Pro Light" panose="020B0403030403020204" pitchFamily="34" charset="0"/>
              <a:ea typeface="ＭＳ Ｐゴシック" charset="-128"/>
              <a:cs typeface="MS PGothic" charset="0"/>
            </a:endParaRPr>
          </a:p>
          <a:p>
            <a:r>
              <a:rPr lang="en-US" sz="882" kern="1200" dirty="0">
                <a:solidFill>
                  <a:schemeClr val="tx1"/>
                </a:solidFill>
                <a:effectLst/>
                <a:latin typeface="Source Sans Pro Light" panose="020B0403030403020204" pitchFamily="34" charset="0"/>
                <a:ea typeface="ＭＳ Ｐゴシック" charset="-128"/>
                <a:cs typeface="MS PGothic" charset="0"/>
              </a:rPr>
              <a:t> </a:t>
            </a:r>
            <a:r>
              <a:rPr lang="en-US" sz="882" b="1" kern="1200" dirty="0">
                <a:solidFill>
                  <a:schemeClr val="tx1"/>
                </a:solidFill>
                <a:effectLst/>
                <a:latin typeface="Source Sans Pro Light" panose="020B0403030403020204" pitchFamily="34" charset="0"/>
                <a:ea typeface="ＭＳ Ｐゴシック" charset="-128"/>
                <a:cs typeface="MS PGothic" charset="0"/>
              </a:rPr>
              <a:t>Important CARES Act update</a:t>
            </a:r>
            <a:r>
              <a:rPr lang="en-US" sz="882" kern="1200" dirty="0">
                <a:solidFill>
                  <a:schemeClr val="tx1"/>
                </a:solidFill>
                <a:effectLst/>
                <a:latin typeface="Source Sans Pro Light" panose="020B0403030403020204" pitchFamily="34" charset="0"/>
                <a:ea typeface="ＭＳ Ｐゴシック" charset="-128"/>
                <a:cs typeface="MS PGothic" charset="0"/>
              </a:rPr>
              <a:t>: A net operating loss (NOL) arising in a tax year beginning in 2018, 2019, or 2020 can be carried back a maximum of five years and applied to prior tax returns. Tax law changes in 2017 disallowed the carry-back of NOLs. The provision also temporarily removes the taxable income limitation to allow an NOL to fully offset income, and suspends limits on “excess business losses” for individuals and pass-through business entities. Prior to this change from the CARES Act, taxpayers were limited to applying an NOL against 80% of taxable income. The 80% restriction and limit on “excess business losses” will apply again beginning in 2021. </a:t>
            </a:r>
          </a:p>
          <a:p>
            <a:endParaRPr lang="en-US" sz="882" kern="1200" dirty="0">
              <a:solidFill>
                <a:schemeClr val="tx1"/>
              </a:solidFill>
              <a:effectLst/>
              <a:latin typeface="Source Sans Pro Light" panose="020B0403030403020204" pitchFamily="34" charset="0"/>
              <a:ea typeface="ＭＳ Ｐゴシック" charset="-128"/>
              <a:cs typeface="MS PGothic" charset="0"/>
            </a:endParaRPr>
          </a:p>
          <a:p>
            <a:endParaRPr lang="en-US" dirty="0"/>
          </a:p>
        </p:txBody>
      </p:sp>
    </p:spTree>
    <p:extLst>
      <p:ext uri="{BB962C8B-B14F-4D97-AF65-F5344CB8AC3E}">
        <p14:creationId xmlns:p14="http://schemas.microsoft.com/office/powerpoint/2010/main" val="380124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tax provision under consideration would increase taxes on certain pass-through businesses. Specifically, the existing 3.8% surtax would be expanded to apply to net investment income derived in the ordinary course of a trade or business (i.e., “active” business income).* Since its inception as part of the Affordable Care Act, the 3.8% surtax has applied to passive business or partnership income, and excluded active business income. Under consideration is an expanded 3.8% surtax that would apply once modified adjusted gross income exceeds $400,000 ($500,000 for married couples filing a joint tax return). For higher-income S-Corp business owners, the addition of a 3.8% surtax on net business income would increase their top marginal tax rate to over 40%. While some business owners can take advantage of the 20% deduction on qualified business income (QBI), this deduction can be reduced or fully phased out depending on the circumstances. Additionally, the 20% QBI deduction expires at the end of 2025, resulting in a tax hike for pass-through business owners who are currently claiming it. Due to the sunset clause of the Tax Cuts and Jobs Act (TCJA) many provisions in the tax code expire at the end of 2025. However, the corporate tax rate will remain the same unless Congress acts. The TCJA reduced the tax rate on C-Corporations from 35% to 21%. If S-Corp owners face higher taxes on pass-through business income, will it make sense to convert their S-Corp to a C-Corp in favor of the lower 21% tax rate on corporate income? </a:t>
            </a:r>
          </a:p>
          <a:p>
            <a:pPr marL="171450" indent="-171450">
              <a:buFont typeface="Arial" panose="020B0604020202020204" pitchFamily="34" charset="0"/>
              <a:buChar char="•"/>
            </a:pPr>
            <a:r>
              <a:rPr lang="en-US" dirty="0"/>
              <a:t>While the statutory tax rate for C-Corps is much lower than the top rate applying to S-Corps, there are some key considerations.</a:t>
            </a:r>
          </a:p>
          <a:p>
            <a:pPr marL="171450" indent="-171450">
              <a:buFont typeface="Arial" panose="020B0604020202020204" pitchFamily="34" charset="0"/>
              <a:buChar char="•"/>
            </a:pPr>
            <a:r>
              <a:rPr lang="en-US" dirty="0"/>
              <a:t>In general, the process to revoke an S-Corp election and convert to a C-Corp should follow certain steps outlined by the IRS </a:t>
            </a:r>
          </a:p>
          <a:p>
            <a:pPr marL="171450" indent="-171450">
              <a:buFont typeface="Arial" panose="020B0604020202020204" pitchFamily="34" charset="0"/>
              <a:buChar char="•"/>
            </a:pPr>
            <a:r>
              <a:rPr lang="en-US" dirty="0"/>
              <a:t>The business may have to adjust its accounting practices. An S-Corp converting to a C-Corp is generally required to change from the cash method to the accrual method</a:t>
            </a:r>
          </a:p>
          <a:p>
            <a:pPr marL="171450" indent="-171450">
              <a:buFont typeface="Arial" panose="020B0604020202020204" pitchFamily="34" charset="0"/>
              <a:buChar char="•"/>
            </a:pPr>
            <a:r>
              <a:rPr lang="en-US" dirty="0"/>
              <a:t>While the statutory tax rate for C-Corps is relatively low at 21%, earnings from a C-Corp are subject to double taxation. These earnings are taxed first at the corporate level and then again at the individual shareholder level when distributed as dividends</a:t>
            </a:r>
          </a:p>
          <a:p>
            <a:pPr marL="171450" indent="-171450">
              <a:buFont typeface="Arial" panose="020B0604020202020204" pitchFamily="34" charset="0"/>
              <a:buChar char="•"/>
            </a:pPr>
            <a:r>
              <a:rPr lang="en-US" dirty="0"/>
              <a:t>Depending on the timing of the conversion, the business may have to file two tax returns for the year†</a:t>
            </a:r>
          </a:p>
          <a:p>
            <a:pPr marL="171450" indent="-171450">
              <a:buFont typeface="Arial" panose="020B0604020202020204" pitchFamily="34" charset="0"/>
              <a:buChar char="•"/>
            </a:pPr>
            <a:r>
              <a:rPr lang="en-US" dirty="0"/>
              <a:t>Once an S-Corp is converted to a C-Corp, the option to elect S-Corp status again is typically not available for the next five years</a:t>
            </a:r>
          </a:p>
          <a:p>
            <a:pPr marL="171450" indent="-171450">
              <a:buFont typeface="Arial" panose="020B0604020202020204" pitchFamily="34" charset="0"/>
              <a:buChar char="•"/>
            </a:pPr>
            <a:r>
              <a:rPr lang="en-US" dirty="0"/>
              <a:t>Some states may impose taxes on C-Corps that would discourage pass-through business owners from converting</a:t>
            </a:r>
          </a:p>
          <a:p>
            <a:pPr marL="171450" indent="-171450">
              <a:buFont typeface="Arial" panose="020B0604020202020204" pitchFamily="34" charset="0"/>
              <a:buChar char="•"/>
            </a:pPr>
            <a:r>
              <a:rPr lang="en-US" dirty="0"/>
              <a:t>S-Corp owners may access a personal tax benefit from business losses such as individual net operating losses (NOLs), which may be used to offset a portion of household taxable income</a:t>
            </a:r>
          </a:p>
        </p:txBody>
      </p:sp>
    </p:spTree>
    <p:extLst>
      <p:ext uri="{BB962C8B-B14F-4D97-AF65-F5344CB8AC3E}">
        <p14:creationId xmlns:p14="http://schemas.microsoft.com/office/powerpoint/2010/main" val="3370092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5" name="Text Placeholder 8"/>
          <p:cNvSpPr>
            <a:spLocks noGrp="1"/>
          </p:cNvSpPr>
          <p:nvPr>
            <p:ph type="body" sz="quarter" idx="12"/>
          </p:nvPr>
        </p:nvSpPr>
        <p:spPr>
          <a:xfrm>
            <a:off x="2686611" y="5163818"/>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8871" t="21388" r="8208"/>
          <a:stretch/>
        </p:blipFill>
        <p:spPr>
          <a:xfrm>
            <a:off x="2788" y="5161773"/>
            <a:ext cx="2683823" cy="1696227"/>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38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096398"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FFFFFF"/>
              </a:solidFill>
              <a:latin typeface="Source Sans Pro Light" panose="020B0403030403020204" pitchFamily="34" charset="0"/>
              <a:cs typeface="Arial" panose="020B0604020202020204" pitchFamily="34" charset="0"/>
            </a:endParaRPr>
          </a:p>
          <a:p>
            <a:pPr algn="l" defTabSz="899320"/>
            <a:r>
              <a:rPr lang="en-US" sz="706" dirty="0">
                <a:solidFill>
                  <a:srgbClr val="FFFFFF"/>
                </a:solidFill>
                <a:latin typeface="Source Sans Pro Light" panose="020B0403030403020204" pitchFamily="34" charset="0"/>
                <a:cs typeface="Arial" panose="020B0604020202020204" pitchFamily="34" charset="0"/>
              </a:rPr>
              <a:t>PPT019  AD2954915  6/23</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883664"/>
            <a:ext cx="7882966" cy="3798974"/>
          </a:xfrm>
        </p:spPr>
        <p:txBody>
          <a:bodyPr/>
          <a:lstStyle>
            <a:lvl1pPr>
              <a:defRPr sz="2000">
                <a:solidFill>
                  <a:schemeClr val="accent4"/>
                </a:solidFill>
              </a:defRPr>
            </a:lvl1pPr>
            <a:lvl2pPr>
              <a:defRPr sz="1800">
                <a:solidFill>
                  <a:schemeClr val="accent4"/>
                </a:solidFill>
              </a:defRPr>
            </a:lvl2pPr>
            <a:lvl3pPr>
              <a:defRPr sz="1600">
                <a:solidFill>
                  <a:schemeClr val="accent4"/>
                </a:solidFill>
              </a:defRPr>
            </a:lvl3pPr>
            <a:lvl4pPr>
              <a:defRPr sz="1200">
                <a:solidFill>
                  <a:schemeClr val="accent4"/>
                </a:solidFill>
              </a:defRPr>
            </a:lvl4pPr>
            <a:lvl5pP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solidFill>
                  <a:srgbClr val="0072BC"/>
                </a:solidFill>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883664"/>
            <a:ext cx="7882966" cy="3781727"/>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444752"/>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2075094"/>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2075094"/>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444752"/>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2075097"/>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2075097"/>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defRPr>
            </a:lvl1pPr>
          </a:lstStyle>
          <a:p>
            <a:pPr marL="0" lvl="0" indent="0">
              <a:lnSpc>
                <a:spcPct val="100000"/>
              </a:lnSpc>
              <a:spcBef>
                <a:spcPts val="0"/>
              </a:spcBef>
              <a:spcAft>
                <a:spcPts val="353"/>
              </a:spcAft>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rgbClr val="0072BC"/>
                </a:solidFill>
                <a:latin typeface="+mj-lt"/>
              </a:rPr>
              <a:t>Putnam Retail</a:t>
            </a:r>
            <a:r>
              <a:rPr lang="en-US" sz="1400" baseline="0" dirty="0">
                <a:solidFill>
                  <a:srgbClr val="0072BC"/>
                </a:solidFill>
                <a:latin typeface="+mj-lt"/>
              </a:rPr>
              <a:t> Management</a:t>
            </a:r>
          </a:p>
          <a:p>
            <a:pPr algn="l"/>
            <a:r>
              <a:rPr lang="en-US" sz="1400" baseline="0" dirty="0">
                <a:solidFill>
                  <a:srgbClr val="0072BC"/>
                </a:solidFill>
                <a:latin typeface="+mj-lt"/>
              </a:rPr>
              <a:t>putnam.com</a:t>
            </a:r>
            <a:endParaRPr lang="en-US" sz="1400" dirty="0">
              <a:solidFill>
                <a:srgbClr val="0072BC"/>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4867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88198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ChangeArrowheads="1"/>
          </p:cNvSpPr>
          <p:nvPr userDrawn="1"/>
        </p:nvSpPr>
        <p:spPr bwMode="auto">
          <a:xfrm>
            <a:off x="8516394" y="6226947"/>
            <a:ext cx="508000" cy="203619"/>
          </a:xfrm>
          <a:prstGeom prst="rect">
            <a:avLst/>
          </a:prstGeom>
          <a:noFill/>
          <a:ln w="9525">
            <a:noFill/>
            <a:miter lim="800000"/>
            <a:headEnd/>
            <a:tailEnd/>
          </a:ln>
          <a:effectLst/>
        </p:spPr>
        <p:txBody>
          <a:bodyPr wrap="square" lIns="0" tIns="40341" rIns="40327" bIns="40341">
            <a:spAutoFit/>
          </a:bodyPr>
          <a:lstStyle/>
          <a:p>
            <a:pPr algn="l" defTabSz="899320">
              <a:lnSpc>
                <a:spcPct val="90000"/>
              </a:lnSpc>
            </a:pPr>
            <a:fld id="{83CC7474-DF72-47AC-A062-3527B7E588CB}" type="slidenum">
              <a:rPr lang="en-US" sz="882" b="0" i="0">
                <a:solidFill>
                  <a:schemeClr val="tx1"/>
                </a:solidFill>
                <a:latin typeface="Source Sans Pro Light" charset="0"/>
                <a:ea typeface="Source Sans Pro Light" charset="0"/>
                <a:cs typeface="Source Sans Pro Light" charset="0"/>
              </a:rPr>
              <a:pPr algn="l" defTabSz="899320">
                <a:lnSpc>
                  <a:spcPct val="90000"/>
                </a:lnSpc>
              </a:pPr>
              <a:t>‹#›</a:t>
            </a:fld>
            <a:endParaRPr lang="en-US" sz="882" b="0" i="0" dirty="0">
              <a:solidFill>
                <a:schemeClr val="tx1"/>
              </a:solidFill>
              <a:latin typeface="Source Sans Pro Light" charset="0"/>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Wealth planning strategies for business owners</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
        <p:nvSpPr>
          <p:cNvPr id="7" name="Rectangle 6">
            <a:extLst>
              <a:ext uri="{FF2B5EF4-FFF2-40B4-BE49-F238E27FC236}">
                <a16:creationId xmlns:a16="http://schemas.microsoft.com/office/drawing/2014/main" id="{692C364E-A042-461A-A0D2-C1B551CB4595}"/>
              </a:ext>
            </a:extLst>
          </p:cNvPr>
          <p:cNvSpPr>
            <a:spLocks noChangeArrowheads="1"/>
          </p:cNvSpPr>
          <p:nvPr userDrawn="1"/>
        </p:nvSpPr>
        <p:spPr bwMode="auto">
          <a:xfrm>
            <a:off x="594360" y="6199632"/>
            <a:ext cx="1096398"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000000"/>
              </a:solidFill>
              <a:latin typeface="Source Sans Pro Light" panose="020B0403030403020204" pitchFamily="34" charset="0"/>
              <a:cs typeface="Arial" panose="020B0604020202020204" pitchFamily="34" charset="0"/>
            </a:endParaRPr>
          </a:p>
          <a:p>
            <a:pPr algn="l" defTabSz="899320"/>
            <a:r>
              <a:rPr lang="en-US" sz="706" dirty="0">
                <a:solidFill>
                  <a:srgbClr val="000000"/>
                </a:solidFill>
                <a:latin typeface="Source Sans Pro Light" panose="020B0403030403020204" pitchFamily="34" charset="0"/>
                <a:cs typeface="Arial" panose="020B0604020202020204" pitchFamily="34" charset="0"/>
              </a:rPr>
              <a:t>PPT019  AD2954915  6/23</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4006"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94"/>
          <p:cNvSpPr>
            <a:spLocks noChangeArrowheads="1"/>
          </p:cNvSpPr>
          <p:nvPr/>
        </p:nvSpPr>
        <p:spPr bwMode="auto">
          <a:xfrm>
            <a:off x="668338" y="3630613"/>
            <a:ext cx="7799387"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a:lstStyle/>
          <a:p>
            <a:pPr>
              <a:spcBef>
                <a:spcPct val="0"/>
              </a:spcBef>
              <a:spcAft>
                <a:spcPct val="25000"/>
              </a:spcAft>
              <a:buClr>
                <a:srgbClr val="00A7E6"/>
              </a:buClr>
              <a:defRPr/>
            </a:pPr>
            <a:endParaRPr lang="en-US" sz="1800" b="1" dirty="0">
              <a:solidFill>
                <a:srgbClr val="FFFFFF"/>
              </a:solidFill>
              <a:latin typeface="Georgia" pitchFamily="18" charset="0"/>
            </a:endParaRPr>
          </a:p>
        </p:txBody>
      </p:sp>
      <p:sp>
        <p:nvSpPr>
          <p:cNvPr id="3" name="TextBox 2"/>
          <p:cNvSpPr txBox="1"/>
          <p:nvPr/>
        </p:nvSpPr>
        <p:spPr>
          <a:xfrm>
            <a:off x="7289816" y="6063916"/>
            <a:ext cx="819455" cy="215444"/>
          </a:xfrm>
          <a:prstGeom prst="rect">
            <a:avLst/>
          </a:prstGeom>
          <a:noFill/>
        </p:spPr>
        <p:txBody>
          <a:bodyPr wrap="none" rtlCol="0">
            <a:spAutoFit/>
          </a:bodyPr>
          <a:lstStyle/>
          <a:p>
            <a:r>
              <a:rPr lang="en-US" dirty="0">
                <a:solidFill>
                  <a:srgbClr val="FF0000"/>
                </a:solidFill>
              </a:rPr>
              <a:t>304436 12/16</a:t>
            </a:r>
          </a:p>
        </p:txBody>
      </p:sp>
      <p:sp>
        <p:nvSpPr>
          <p:cNvPr id="6" name="Title 5"/>
          <p:cNvSpPr>
            <a:spLocks noGrp="1"/>
          </p:cNvSpPr>
          <p:nvPr>
            <p:ph type="ctrTitle"/>
          </p:nvPr>
        </p:nvSpPr>
        <p:spPr/>
        <p:txBody>
          <a:bodyPr/>
          <a:lstStyle/>
          <a:p>
            <a:r>
              <a:rPr lang="en-US" dirty="0"/>
              <a:t>Wealth planning strategies </a:t>
            </a:r>
            <a:br>
              <a:rPr lang="en-US" dirty="0"/>
            </a:br>
            <a:r>
              <a:rPr lang="en-US" dirty="0"/>
              <a:t>for business owners</a:t>
            </a:r>
          </a:p>
        </p:txBody>
      </p:sp>
      <p:sp>
        <p:nvSpPr>
          <p:cNvPr id="4" name="Text Placeholder 3">
            <a:extLst>
              <a:ext uri="{FF2B5EF4-FFF2-40B4-BE49-F238E27FC236}">
                <a16:creationId xmlns:a16="http://schemas.microsoft.com/office/drawing/2014/main" id="{6FA874C3-216D-E54C-8327-09FCF399B7D1}"/>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71172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Shielding assets from </a:t>
            </a:r>
            <a:br>
              <a:rPr lang="en-US" dirty="0"/>
            </a:br>
            <a:r>
              <a:rPr lang="en-US" dirty="0"/>
              <a:t>potential creditors</a:t>
            </a:r>
          </a:p>
        </p:txBody>
      </p:sp>
    </p:spTree>
    <p:extLst>
      <p:ext uri="{BB962C8B-B14F-4D97-AF65-F5344CB8AC3E}">
        <p14:creationId xmlns:p14="http://schemas.microsoft.com/office/powerpoint/2010/main" val="395307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096A02A9-5BD9-4447-9BD9-6BF15B8C3B18}"/>
              </a:ext>
            </a:extLst>
          </p:cNvPr>
          <p:cNvSpPr/>
          <p:nvPr/>
        </p:nvSpPr>
        <p:spPr bwMode="auto">
          <a:xfrm>
            <a:off x="938493" y="1853771"/>
            <a:ext cx="7264213" cy="3679308"/>
          </a:xfrm>
          <a:prstGeom prst="rect">
            <a:avLst/>
          </a:prstGeom>
          <a:solidFill>
            <a:schemeClr val="accent6"/>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39" name="Text Box 14">
            <a:extLst>
              <a:ext uri="{FF2B5EF4-FFF2-40B4-BE49-F238E27FC236}">
                <a16:creationId xmlns:a16="http://schemas.microsoft.com/office/drawing/2014/main" id="{ABB0751C-E93C-4984-9160-744EF461B888}"/>
              </a:ext>
            </a:extLst>
          </p:cNvPr>
          <p:cNvSpPr txBox="1">
            <a:spLocks noChangeArrowheads="1"/>
          </p:cNvSpPr>
          <p:nvPr/>
        </p:nvSpPr>
        <p:spPr bwMode="auto">
          <a:xfrm>
            <a:off x="2350601" y="2645063"/>
            <a:ext cx="948807" cy="129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927" b="1" dirty="0">
                <a:solidFill>
                  <a:srgbClr val="4C4C4C"/>
                </a:solidFill>
                <a:latin typeface="Arial" panose="020B0604020202020204" pitchFamily="34" charset="0"/>
              </a:rPr>
              <a:t>WOW NEWS</a:t>
            </a:r>
            <a:r>
              <a:rPr lang="en-US" altLang="en-US" sz="529" dirty="0">
                <a:solidFill>
                  <a:srgbClr val="4C4C4C"/>
                </a:solidFill>
                <a:latin typeface="Arial" panose="020B0604020202020204" pitchFamily="34" charset="0"/>
              </a:rPr>
              <a:t> </a:t>
            </a:r>
          </a:p>
          <a:p>
            <a:pPr>
              <a:spcBef>
                <a:spcPct val="50000"/>
              </a:spcBef>
            </a:pPr>
            <a:r>
              <a:rPr lang="en-US" altLang="en-US" sz="529" dirty="0">
                <a:solidFill>
                  <a:srgbClr val="4C4C4C"/>
                </a:solidFill>
                <a:latin typeface="Arial" panose="020B0604020202020204" pitchFamily="34" charset="0"/>
              </a:rPr>
              <a:t>In libris graecis appetere mea. At vim odio lorem omnes, pri id iuvaret partiendo. Vivendo menandri et sed. Lorem volumus blandit cu has.Sit cu alia porro </a:t>
            </a:r>
            <a:r>
              <a:rPr lang="en-US" altLang="en-US" sz="529" dirty="0" err="1">
                <a:solidFill>
                  <a:srgbClr val="4C4C4C"/>
                </a:solidFill>
                <a:latin typeface="Arial" panose="020B0604020202020204" pitchFamily="34" charset="0"/>
              </a:rPr>
              <a:t>fuisset</a:t>
            </a:r>
            <a:r>
              <a:rPr lang="en-US" altLang="en-US" sz="529" dirty="0">
                <a:solidFill>
                  <a:srgbClr val="4C4C4C"/>
                </a:solidFill>
                <a:latin typeface="Arial" panose="020B0604020202020204" pitchFamily="34" charset="0"/>
              </a:rPr>
              <a:t>. </a:t>
            </a:r>
          </a:p>
          <a:p>
            <a:pPr>
              <a:spcBef>
                <a:spcPct val="50000"/>
              </a:spcBef>
            </a:pPr>
            <a:r>
              <a:rPr lang="en-US" altLang="en-US" sz="529" dirty="0" err="1">
                <a:solidFill>
                  <a:srgbClr val="4C4C4C"/>
                </a:solidFill>
                <a:latin typeface="Arial" panose="020B0604020202020204" pitchFamily="34" charset="0"/>
              </a:rPr>
              <a:t>Ea</a:t>
            </a:r>
            <a:r>
              <a:rPr lang="en-US" altLang="en-US" sz="529" dirty="0">
                <a:solidFill>
                  <a:srgbClr val="4C4C4C"/>
                </a:solidFill>
                <a:latin typeface="Arial" panose="020B0604020202020204" pitchFamily="34" charset="0"/>
              </a:rPr>
              <a:t> pro </a:t>
            </a:r>
            <a:r>
              <a:rPr lang="en-US" altLang="en-US" sz="529" dirty="0" err="1">
                <a:solidFill>
                  <a:srgbClr val="4C4C4C"/>
                </a:solidFill>
                <a:latin typeface="Arial" panose="020B0604020202020204" pitchFamily="34" charset="0"/>
              </a:rPr>
              <a:t>natum</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invidunt</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repudiandae</a:t>
            </a:r>
            <a:r>
              <a:rPr lang="en-US" altLang="en-US" sz="529" dirty="0">
                <a:solidFill>
                  <a:srgbClr val="4C4C4C"/>
                </a:solidFill>
                <a:latin typeface="Arial" panose="020B0604020202020204" pitchFamily="34" charset="0"/>
              </a:rPr>
              <a:t>, his et </a:t>
            </a:r>
            <a:r>
              <a:rPr lang="en-US" altLang="en-US" sz="529" dirty="0" err="1">
                <a:solidFill>
                  <a:srgbClr val="4C4C4C"/>
                </a:solidFill>
                <a:latin typeface="Arial" panose="020B0604020202020204" pitchFamily="34" charset="0"/>
              </a:rPr>
              <a:t>facilisis</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vituperatoribus</a:t>
            </a:r>
            <a:r>
              <a:rPr lang="en-US" altLang="en-US" sz="529" dirty="0">
                <a:solidFill>
                  <a:srgbClr val="4C4C4C"/>
                </a:solidFill>
                <a:latin typeface="Arial" panose="020B0604020202020204" pitchFamily="34" charset="0"/>
              </a:rPr>
              <a:t>. Mei </a:t>
            </a:r>
            <a:r>
              <a:rPr lang="en-US" altLang="en-US" sz="529" dirty="0" err="1">
                <a:solidFill>
                  <a:srgbClr val="4C4C4C"/>
                </a:solidFill>
                <a:latin typeface="Arial" panose="020B0604020202020204" pitchFamily="34" charset="0"/>
              </a:rPr>
              <a:t>eu</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ubique</a:t>
            </a:r>
            <a:endParaRPr lang="en-US" altLang="en-US" sz="927" b="1" dirty="0">
              <a:solidFill>
                <a:srgbClr val="4383B4"/>
              </a:solidFill>
              <a:latin typeface="Arial" panose="020B0604020202020204" pitchFamily="34" charset="0"/>
            </a:endParaRPr>
          </a:p>
        </p:txBody>
      </p:sp>
      <p:sp>
        <p:nvSpPr>
          <p:cNvPr id="44" name="Text Box 22">
            <a:extLst>
              <a:ext uri="{FF2B5EF4-FFF2-40B4-BE49-F238E27FC236}">
                <a16:creationId xmlns:a16="http://schemas.microsoft.com/office/drawing/2014/main" id="{289C3A31-7E67-470E-8216-96C42555DF1C}"/>
              </a:ext>
            </a:extLst>
          </p:cNvPr>
          <p:cNvSpPr txBox="1">
            <a:spLocks noChangeArrowheads="1"/>
          </p:cNvSpPr>
          <p:nvPr/>
        </p:nvSpPr>
        <p:spPr bwMode="auto">
          <a:xfrm>
            <a:off x="2278802" y="2423543"/>
            <a:ext cx="1457096" cy="21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794">
                <a:solidFill>
                  <a:schemeClr val="tx1">
                    <a:lumMod val="50000"/>
                    <a:lumOff val="50000"/>
                  </a:schemeClr>
                </a:solidFill>
                <a:latin typeface="Arial" panose="020B0604020202020204" pitchFamily="34" charset="0"/>
              </a:rPr>
              <a:t>Date today 00/00/00</a:t>
            </a:r>
            <a:endParaRPr lang="en-US" altLang="en-US" sz="794">
              <a:solidFill>
                <a:schemeClr val="tx1">
                  <a:lumMod val="50000"/>
                  <a:lumOff val="50000"/>
                </a:schemeClr>
              </a:solidFill>
            </a:endParaRPr>
          </a:p>
        </p:txBody>
      </p:sp>
      <p:sp>
        <p:nvSpPr>
          <p:cNvPr id="35" name="Line 9">
            <a:extLst>
              <a:ext uri="{FF2B5EF4-FFF2-40B4-BE49-F238E27FC236}">
                <a16:creationId xmlns:a16="http://schemas.microsoft.com/office/drawing/2014/main" id="{E45D4391-1FF5-4EDD-9D4E-BE1C39B13690}"/>
              </a:ext>
            </a:extLst>
          </p:cNvPr>
          <p:cNvSpPr>
            <a:spLocks noChangeShapeType="1"/>
          </p:cNvSpPr>
          <p:nvPr/>
        </p:nvSpPr>
        <p:spPr bwMode="auto">
          <a:xfrm>
            <a:off x="4071798" y="2676708"/>
            <a:ext cx="0" cy="1720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pic>
        <p:nvPicPr>
          <p:cNvPr id="30" name="Picture 4" descr="newspaperpage">
            <a:extLst>
              <a:ext uri="{FF2B5EF4-FFF2-40B4-BE49-F238E27FC236}">
                <a16:creationId xmlns:a16="http://schemas.microsoft.com/office/drawing/2014/main" id="{DC037013-60F3-4C1F-998B-18B3FBDE1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391"/>
          <a:stretch/>
        </p:blipFill>
        <p:spPr bwMode="auto">
          <a:xfrm rot="21406067">
            <a:off x="1865569" y="2170378"/>
            <a:ext cx="4259951" cy="229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029">
            <a:extLst>
              <a:ext uri="{FF2B5EF4-FFF2-40B4-BE49-F238E27FC236}">
                <a16:creationId xmlns:a16="http://schemas.microsoft.com/office/drawing/2014/main" id="{464D07FA-7F35-4F4C-BB1E-CA1A46274DF2}"/>
              </a:ext>
            </a:extLst>
          </p:cNvPr>
          <p:cNvGrpSpPr/>
          <p:nvPr/>
        </p:nvGrpSpPr>
        <p:grpSpPr>
          <a:xfrm rot="21406067">
            <a:off x="1954927" y="2365569"/>
            <a:ext cx="3846622" cy="267928"/>
            <a:chOff x="2494530" y="2236048"/>
            <a:chExt cx="4359505" cy="303652"/>
          </a:xfrm>
        </p:grpSpPr>
        <p:sp>
          <p:nvSpPr>
            <p:cNvPr id="31" name="Line 5">
              <a:extLst>
                <a:ext uri="{FF2B5EF4-FFF2-40B4-BE49-F238E27FC236}">
                  <a16:creationId xmlns:a16="http://schemas.microsoft.com/office/drawing/2014/main" id="{CE524029-A353-4D39-A4B3-2529F7A4A5A8}"/>
                </a:ext>
              </a:extLst>
            </p:cNvPr>
            <p:cNvSpPr>
              <a:spLocks noChangeShapeType="1"/>
            </p:cNvSpPr>
            <p:nvPr/>
          </p:nvSpPr>
          <p:spPr bwMode="auto">
            <a:xfrm>
              <a:off x="2494530" y="2236048"/>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32" name="Line 6">
              <a:extLst>
                <a:ext uri="{FF2B5EF4-FFF2-40B4-BE49-F238E27FC236}">
                  <a16:creationId xmlns:a16="http://schemas.microsoft.com/office/drawing/2014/main" id="{7556566F-4CA7-45BA-8129-C3DCA269F659}"/>
                </a:ext>
              </a:extLst>
            </p:cNvPr>
            <p:cNvSpPr>
              <a:spLocks noChangeShapeType="1"/>
            </p:cNvSpPr>
            <p:nvPr/>
          </p:nvSpPr>
          <p:spPr bwMode="auto">
            <a:xfrm>
              <a:off x="2494530" y="2253980"/>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33" name="Line 7">
              <a:extLst>
                <a:ext uri="{FF2B5EF4-FFF2-40B4-BE49-F238E27FC236}">
                  <a16:creationId xmlns:a16="http://schemas.microsoft.com/office/drawing/2014/main" id="{3BF3FF92-3414-4509-A262-6F9F1F8B9F5D}"/>
                </a:ext>
              </a:extLst>
            </p:cNvPr>
            <p:cNvSpPr>
              <a:spLocks noChangeShapeType="1"/>
            </p:cNvSpPr>
            <p:nvPr/>
          </p:nvSpPr>
          <p:spPr bwMode="auto">
            <a:xfrm>
              <a:off x="2494530" y="2522967"/>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34" name="Text Box 8">
              <a:extLst>
                <a:ext uri="{FF2B5EF4-FFF2-40B4-BE49-F238E27FC236}">
                  <a16:creationId xmlns:a16="http://schemas.microsoft.com/office/drawing/2014/main" id="{DECFF1A4-A7BA-498C-AD13-76FCA462ECE0}"/>
                </a:ext>
              </a:extLst>
            </p:cNvPr>
            <p:cNvSpPr txBox="1">
              <a:spLocks noChangeArrowheads="1"/>
            </p:cNvSpPr>
            <p:nvPr/>
          </p:nvSpPr>
          <p:spPr bwMode="auto">
            <a:xfrm>
              <a:off x="6181479" y="2265736"/>
              <a:ext cx="672556" cy="27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971">
                  <a:solidFill>
                    <a:schemeClr val="tx1">
                      <a:lumMod val="50000"/>
                      <a:lumOff val="50000"/>
                    </a:schemeClr>
                  </a:solidFill>
                  <a:latin typeface="Arial Black" panose="020B0A04020102020204" pitchFamily="34" charset="0"/>
                </a:rPr>
                <a:t>NEWS</a:t>
              </a:r>
              <a:endParaRPr lang="en-US" altLang="en-US" sz="971">
                <a:solidFill>
                  <a:schemeClr val="tx1">
                    <a:lumMod val="50000"/>
                    <a:lumOff val="50000"/>
                  </a:schemeClr>
                </a:solidFill>
              </a:endParaRPr>
            </a:p>
          </p:txBody>
        </p:sp>
      </p:grpSp>
      <p:sp>
        <p:nvSpPr>
          <p:cNvPr id="40" name="Text Box 15">
            <a:extLst>
              <a:ext uri="{FF2B5EF4-FFF2-40B4-BE49-F238E27FC236}">
                <a16:creationId xmlns:a16="http://schemas.microsoft.com/office/drawing/2014/main" id="{7AE97E18-8913-427F-A9E4-60A2CD5C2D9F}"/>
              </a:ext>
            </a:extLst>
          </p:cNvPr>
          <p:cNvSpPr txBox="1">
            <a:spLocks noChangeArrowheads="1"/>
          </p:cNvSpPr>
          <p:nvPr/>
        </p:nvSpPr>
        <p:spPr bwMode="auto">
          <a:xfrm rot="21406067">
            <a:off x="2882754" y="2707589"/>
            <a:ext cx="948807" cy="127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529">
                <a:solidFill>
                  <a:srgbClr val="4C4C4C"/>
                </a:solidFill>
                <a:latin typeface="Arial" panose="020B0604020202020204" pitchFamily="34" charset="0"/>
              </a:rPr>
              <a:t>In libris graecis appetere mea. At vim odio lorem omnes, pri id iuvaret partiendo. Vivendo menandri et sed. Lorem volumus blandit cu has.Sit cu alia porro </a:t>
            </a:r>
            <a:r>
              <a:rPr lang="en-US" altLang="en-US" sz="529" err="1">
                <a:solidFill>
                  <a:srgbClr val="4C4C4C"/>
                </a:solidFill>
                <a:latin typeface="Arial" panose="020B0604020202020204" pitchFamily="34" charset="0"/>
              </a:rPr>
              <a:t>fuisset</a:t>
            </a:r>
            <a:r>
              <a:rPr lang="en-US" altLang="en-US" sz="529">
                <a:solidFill>
                  <a:srgbClr val="4C4C4C"/>
                </a:solidFill>
                <a:latin typeface="Arial" panose="020B0604020202020204" pitchFamily="34" charset="0"/>
              </a:rPr>
              <a:t>. </a:t>
            </a:r>
          </a:p>
          <a:p>
            <a:pPr>
              <a:spcBef>
                <a:spcPct val="50000"/>
              </a:spcBef>
            </a:pPr>
            <a:r>
              <a:rPr lang="en-US" altLang="en-US" sz="529" err="1">
                <a:solidFill>
                  <a:srgbClr val="4C4C4C"/>
                </a:solidFill>
                <a:latin typeface="Arial" panose="020B0604020202020204" pitchFamily="34" charset="0"/>
              </a:rPr>
              <a:t>Ea</a:t>
            </a:r>
            <a:r>
              <a:rPr lang="en-US" altLang="en-US" sz="529">
                <a:solidFill>
                  <a:srgbClr val="4C4C4C"/>
                </a:solidFill>
                <a:latin typeface="Arial" panose="020B0604020202020204" pitchFamily="34" charset="0"/>
              </a:rPr>
              <a:t> pro </a:t>
            </a:r>
            <a:r>
              <a:rPr lang="en-US" altLang="en-US" sz="529" err="1">
                <a:solidFill>
                  <a:srgbClr val="4C4C4C"/>
                </a:solidFill>
                <a:latin typeface="Arial" panose="020B0604020202020204" pitchFamily="34" charset="0"/>
              </a:rPr>
              <a:t>natum</a:t>
            </a:r>
            <a:r>
              <a:rPr lang="en-US" altLang="en-US" sz="529">
                <a:solidFill>
                  <a:srgbClr val="4C4C4C"/>
                </a:solidFill>
                <a:latin typeface="Arial" panose="020B0604020202020204" pitchFamily="34" charset="0"/>
              </a:rPr>
              <a:t> </a:t>
            </a:r>
            <a:r>
              <a:rPr lang="en-US" altLang="en-US" sz="529" err="1">
                <a:solidFill>
                  <a:srgbClr val="4C4C4C"/>
                </a:solidFill>
                <a:latin typeface="Arial" panose="020B0604020202020204" pitchFamily="34" charset="0"/>
              </a:rPr>
              <a:t>invidunt</a:t>
            </a:r>
            <a:r>
              <a:rPr lang="en-US" altLang="en-US" sz="529">
                <a:solidFill>
                  <a:srgbClr val="4C4C4C"/>
                </a:solidFill>
                <a:latin typeface="Arial" panose="020B0604020202020204" pitchFamily="34" charset="0"/>
              </a:rPr>
              <a:t> </a:t>
            </a:r>
            <a:r>
              <a:rPr lang="en-US" altLang="en-US" sz="529" err="1">
                <a:solidFill>
                  <a:srgbClr val="4C4C4C"/>
                </a:solidFill>
                <a:latin typeface="Arial" panose="020B0604020202020204" pitchFamily="34" charset="0"/>
              </a:rPr>
              <a:t>repudiandae</a:t>
            </a:r>
            <a:r>
              <a:rPr lang="en-US" altLang="en-US" sz="529">
                <a:solidFill>
                  <a:srgbClr val="4C4C4C"/>
                </a:solidFill>
                <a:latin typeface="Arial" panose="020B0604020202020204" pitchFamily="34" charset="0"/>
              </a:rPr>
              <a:t>, his et </a:t>
            </a:r>
            <a:r>
              <a:rPr lang="en-US" altLang="en-US" sz="529" err="1">
                <a:solidFill>
                  <a:srgbClr val="4C4C4C"/>
                </a:solidFill>
                <a:latin typeface="Arial" panose="020B0604020202020204" pitchFamily="34" charset="0"/>
              </a:rPr>
              <a:t>facilisis</a:t>
            </a:r>
            <a:r>
              <a:rPr lang="en-US" altLang="en-US" sz="529">
                <a:solidFill>
                  <a:srgbClr val="4C4C4C"/>
                </a:solidFill>
                <a:latin typeface="Arial" panose="020B0604020202020204" pitchFamily="34" charset="0"/>
              </a:rPr>
              <a:t> </a:t>
            </a:r>
            <a:r>
              <a:rPr lang="en-US" altLang="en-US" sz="529" err="1">
                <a:solidFill>
                  <a:srgbClr val="4C4C4C"/>
                </a:solidFill>
                <a:latin typeface="Arial" panose="020B0604020202020204" pitchFamily="34" charset="0"/>
              </a:rPr>
              <a:t>vituperatoribus</a:t>
            </a:r>
            <a:r>
              <a:rPr lang="en-US" altLang="en-US" sz="529">
                <a:solidFill>
                  <a:srgbClr val="4C4C4C"/>
                </a:solidFill>
                <a:latin typeface="Arial" panose="020B0604020202020204" pitchFamily="34" charset="0"/>
              </a:rPr>
              <a:t>. Mei </a:t>
            </a:r>
            <a:r>
              <a:rPr lang="en-US" altLang="en-US" sz="529" err="1">
                <a:solidFill>
                  <a:srgbClr val="4C4C4C"/>
                </a:solidFill>
                <a:latin typeface="Arial" panose="020B0604020202020204" pitchFamily="34" charset="0"/>
              </a:rPr>
              <a:t>eu</a:t>
            </a:r>
            <a:r>
              <a:rPr lang="en-US" altLang="en-US" sz="529">
                <a:solidFill>
                  <a:srgbClr val="4C4C4C"/>
                </a:solidFill>
                <a:latin typeface="Arial" panose="020B0604020202020204" pitchFamily="34" charset="0"/>
              </a:rPr>
              <a:t> </a:t>
            </a:r>
            <a:r>
              <a:rPr lang="en-US" altLang="en-US" sz="529" err="1">
                <a:solidFill>
                  <a:srgbClr val="4C4C4C"/>
                </a:solidFill>
                <a:latin typeface="Arial" panose="020B0604020202020204" pitchFamily="34" charset="0"/>
              </a:rPr>
              <a:t>ubique</a:t>
            </a:r>
            <a:r>
              <a:rPr lang="en-US" altLang="en-US" sz="529">
                <a:solidFill>
                  <a:srgbClr val="4C4C4C"/>
                </a:solidFill>
                <a:latin typeface="Arial" panose="020B0604020202020204" pitchFamily="34" charset="0"/>
              </a:rPr>
              <a:t> altera </a:t>
            </a:r>
            <a:r>
              <a:rPr lang="en-US" altLang="en-US" sz="529" err="1">
                <a:solidFill>
                  <a:srgbClr val="4C4C4C"/>
                </a:solidFill>
                <a:latin typeface="Arial" panose="020B0604020202020204" pitchFamily="34" charset="0"/>
              </a:rPr>
              <a:t>senserit</a:t>
            </a:r>
            <a:r>
              <a:rPr lang="en-US" altLang="en-US" sz="529">
                <a:solidFill>
                  <a:srgbClr val="4C4C4C"/>
                </a:solidFill>
                <a:latin typeface="Arial" panose="020B0604020202020204" pitchFamily="34" charset="0"/>
              </a:rPr>
              <a:t>, consul </a:t>
            </a:r>
            <a:r>
              <a:rPr lang="en-US" altLang="en-US" sz="529" err="1">
                <a:solidFill>
                  <a:srgbClr val="4C4C4C"/>
                </a:solidFill>
                <a:latin typeface="Arial" panose="020B0604020202020204" pitchFamily="34" charset="0"/>
              </a:rPr>
              <a:t>eripuit</a:t>
            </a:r>
            <a:r>
              <a:rPr lang="en-US" altLang="en-US" sz="529">
                <a:solidFill>
                  <a:srgbClr val="4C4C4C"/>
                </a:solidFill>
                <a:latin typeface="Arial" panose="020B0604020202020204" pitchFamily="34" charset="0"/>
              </a:rPr>
              <a:t> </a:t>
            </a:r>
            <a:r>
              <a:rPr lang="en-US" altLang="en-US" sz="529" err="1">
                <a:solidFill>
                  <a:srgbClr val="4C4C4C"/>
                </a:solidFill>
                <a:latin typeface="Arial" panose="020B0604020202020204" pitchFamily="34" charset="0"/>
              </a:rPr>
              <a:t>accusata</a:t>
            </a:r>
            <a:r>
              <a:rPr lang="en-US" altLang="en-US" sz="529">
                <a:solidFill>
                  <a:srgbClr val="4C4C4C"/>
                </a:solidFill>
                <a:latin typeface="Arial" panose="020B0604020202020204" pitchFamily="34" charset="0"/>
              </a:rPr>
              <a:t> has ne. </a:t>
            </a:r>
            <a:endParaRPr lang="en-US" altLang="en-US" sz="529">
              <a:solidFill>
                <a:srgbClr val="4C4C4C"/>
              </a:solidFill>
            </a:endParaRPr>
          </a:p>
        </p:txBody>
      </p:sp>
      <p:sp>
        <p:nvSpPr>
          <p:cNvPr id="36" name="Text Box 11">
            <a:extLst>
              <a:ext uri="{FF2B5EF4-FFF2-40B4-BE49-F238E27FC236}">
                <a16:creationId xmlns:a16="http://schemas.microsoft.com/office/drawing/2014/main" id="{77F402FD-1274-4C5B-A9BC-F5BE33D992D9}"/>
              </a:ext>
            </a:extLst>
          </p:cNvPr>
          <p:cNvSpPr txBox="1">
            <a:spLocks noChangeArrowheads="1"/>
          </p:cNvSpPr>
          <p:nvPr/>
        </p:nvSpPr>
        <p:spPr bwMode="gray">
          <a:xfrm rot="21406067">
            <a:off x="3812095" y="2613929"/>
            <a:ext cx="2226793" cy="52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chemeClr val="tx1"/>
                </a:solidFill>
                <a:latin typeface="Arial" panose="020B0604020202020204" pitchFamily="34" charset="0"/>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a:lstStyle>
          <a:p>
            <a:pPr>
              <a:spcBef>
                <a:spcPct val="50000"/>
              </a:spcBef>
            </a:pPr>
            <a:r>
              <a:rPr lang="en-US" altLang="en-US" sz="1412" kern="0" spc="-88" dirty="0"/>
              <a:t>Claim over painful handshake headed for </a:t>
            </a:r>
            <a:br>
              <a:rPr lang="en-US" altLang="en-US" sz="1412" kern="0" spc="-88" dirty="0"/>
            </a:br>
            <a:r>
              <a:rPr lang="en-US" altLang="en-US" sz="1412" kern="0" spc="-88" dirty="0"/>
              <a:t>trial in Palm Beach County</a:t>
            </a:r>
            <a:endParaRPr lang="en-US" altLang="en-US" sz="1059" kern="0" spc="-88" dirty="0">
              <a:latin typeface="Times" panose="02020603050405020304" pitchFamily="18" charset="0"/>
            </a:endParaRPr>
          </a:p>
        </p:txBody>
      </p:sp>
      <p:sp>
        <p:nvSpPr>
          <p:cNvPr id="154" name="Rectangle 23">
            <a:extLst>
              <a:ext uri="{FF2B5EF4-FFF2-40B4-BE49-F238E27FC236}">
                <a16:creationId xmlns:a16="http://schemas.microsoft.com/office/drawing/2014/main" id="{4B08553F-234D-4502-AABF-F4118A1ED2B2}"/>
              </a:ext>
            </a:extLst>
          </p:cNvPr>
          <p:cNvSpPr>
            <a:spLocks noChangeArrowheads="1"/>
          </p:cNvSpPr>
          <p:nvPr/>
        </p:nvSpPr>
        <p:spPr bwMode="auto">
          <a:xfrm rot="21384393">
            <a:off x="3890269" y="3278720"/>
            <a:ext cx="2044327" cy="9482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a:solidFill>
                  <a:srgbClr val="DDDDDD"/>
                </a:solidFill>
                <a:latin typeface="Arial" panose="020B0604020202020204" pitchFamily="34" charset="0"/>
              </a:rPr>
              <a:t>In libris graecis appetere mea. At vim odio lorem omnes, pri id iuvaret partiendo. Vivendo menandri et sed. Lorem volumus blandit cu has.Sit cu alia porro </a:t>
            </a:r>
            <a:r>
              <a:rPr lang="en-US" altLang="en-US" sz="618" err="1">
                <a:solidFill>
                  <a:srgbClr val="DDDDDD"/>
                </a:solidFill>
                <a:latin typeface="Arial" panose="020B0604020202020204" pitchFamily="34" charset="0"/>
              </a:rPr>
              <a:t>fuisset</a:t>
            </a:r>
            <a:r>
              <a:rPr lang="en-US" altLang="en-US" sz="618">
                <a:solidFill>
                  <a:srgbClr val="DDDDDD"/>
                </a:solidFill>
                <a:latin typeface="Arial" panose="020B0604020202020204" pitchFamily="34" charset="0"/>
              </a:rPr>
              <a:t>. </a:t>
            </a:r>
          </a:p>
          <a:p>
            <a:pPr algn="l">
              <a:spcBef>
                <a:spcPct val="50000"/>
              </a:spcBef>
            </a:pPr>
            <a:r>
              <a:rPr lang="en-US" altLang="en-US" sz="618">
                <a:solidFill>
                  <a:srgbClr val="DDDDDD"/>
                </a:solidFill>
                <a:latin typeface="Arial" panose="020B0604020202020204" pitchFamily="34" charset="0"/>
              </a:rPr>
              <a:t>In libris graecis appetere mea. At vim odio lorem omnes, pri id iuvaret partiendo. Vivendo menandri et sed. Lorem volumus ne. </a:t>
            </a:r>
          </a:p>
          <a:p>
            <a:pPr algn="l">
              <a:spcBef>
                <a:spcPct val="50000"/>
              </a:spcBef>
            </a:pPr>
            <a:endParaRPr lang="en-US" altLang="en-US" sz="618">
              <a:solidFill>
                <a:srgbClr val="DDDDDD"/>
              </a:solidFill>
              <a:latin typeface="Arial" panose="020B0604020202020204" pitchFamily="34" charset="0"/>
            </a:endParaRPr>
          </a:p>
        </p:txBody>
      </p:sp>
      <p:sp>
        <p:nvSpPr>
          <p:cNvPr id="2" name="Title 1">
            <a:extLst>
              <a:ext uri="{FF2B5EF4-FFF2-40B4-BE49-F238E27FC236}">
                <a16:creationId xmlns:a16="http://schemas.microsoft.com/office/drawing/2014/main" id="{7018271B-FCDF-AB40-900E-8F0B305BBB0E}"/>
              </a:ext>
            </a:extLst>
          </p:cNvPr>
          <p:cNvSpPr>
            <a:spLocks noGrp="1"/>
          </p:cNvSpPr>
          <p:nvPr>
            <p:ph type="title"/>
          </p:nvPr>
        </p:nvSpPr>
        <p:spPr/>
        <p:txBody>
          <a:bodyPr/>
          <a:lstStyle/>
          <a:p>
            <a:r>
              <a:rPr lang="en-US"/>
              <a:t>Lawsuits are unpredictable</a:t>
            </a:r>
          </a:p>
        </p:txBody>
      </p:sp>
      <p:sp>
        <p:nvSpPr>
          <p:cNvPr id="4" name="Text Placeholder 3">
            <a:extLst>
              <a:ext uri="{FF2B5EF4-FFF2-40B4-BE49-F238E27FC236}">
                <a16:creationId xmlns:a16="http://schemas.microsoft.com/office/drawing/2014/main" id="{A93E95AF-1682-3F42-97CD-137EBB165ECC}"/>
              </a:ext>
            </a:extLst>
          </p:cNvPr>
          <p:cNvSpPr>
            <a:spLocks noGrp="1"/>
          </p:cNvSpPr>
          <p:nvPr>
            <p:ph type="body" sz="quarter" idx="10"/>
          </p:nvPr>
        </p:nvSpPr>
        <p:spPr/>
        <p:txBody>
          <a:bodyPr/>
          <a:lstStyle/>
          <a:p>
            <a:r>
              <a:rPr lang="en-US"/>
              <a:t>U.S. Chamber of Commerce, </a:t>
            </a:r>
            <a:r>
              <a:rPr lang="en-US" i="1"/>
              <a:t>Here are the Top 10 Most Ridiculous Lawsuits of 2017.</a:t>
            </a:r>
          </a:p>
        </p:txBody>
      </p:sp>
      <p:pic>
        <p:nvPicPr>
          <p:cNvPr id="19" name="Picture 9" descr="newspaper1">
            <a:extLst>
              <a:ext uri="{FF2B5EF4-FFF2-40B4-BE49-F238E27FC236}">
                <a16:creationId xmlns:a16="http://schemas.microsoft.com/office/drawing/2014/main" id="{BE2BB8D2-79F0-4CC2-8E31-1270B157DB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10"/>
          <a:stretch/>
        </p:blipFill>
        <p:spPr bwMode="auto">
          <a:xfrm>
            <a:off x="1126678" y="2025153"/>
            <a:ext cx="2739351" cy="236933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 name="Text Box 3">
            <a:extLst>
              <a:ext uri="{FF2B5EF4-FFF2-40B4-BE49-F238E27FC236}">
                <a16:creationId xmlns:a16="http://schemas.microsoft.com/office/drawing/2014/main" id="{50108D5F-CD25-4B28-ADD1-6FADBC88310A}"/>
              </a:ext>
            </a:extLst>
          </p:cNvPr>
          <p:cNvSpPr txBox="1">
            <a:spLocks noChangeArrowheads="1"/>
          </p:cNvSpPr>
          <p:nvPr/>
        </p:nvSpPr>
        <p:spPr bwMode="auto">
          <a:xfrm>
            <a:off x="1222993" y="2830367"/>
            <a:ext cx="2634633" cy="50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lnSpc>
                <a:spcPts val="1588"/>
              </a:lnSpc>
            </a:pPr>
            <a:r>
              <a:rPr lang="en-US" altLang="en-US" sz="1765" b="1" spc="-88" dirty="0">
                <a:latin typeface="Times New Roman" panose="02020603050405020304" pitchFamily="18" charset="0"/>
                <a:cs typeface="Times New Roman" panose="02020603050405020304" pitchFamily="18" charset="0"/>
              </a:rPr>
              <a:t>Man sues after tripping over discarded Christmas Tree</a:t>
            </a:r>
          </a:p>
        </p:txBody>
      </p:sp>
      <p:sp>
        <p:nvSpPr>
          <p:cNvPr id="23" name="Text Box 6">
            <a:extLst>
              <a:ext uri="{FF2B5EF4-FFF2-40B4-BE49-F238E27FC236}">
                <a16:creationId xmlns:a16="http://schemas.microsoft.com/office/drawing/2014/main" id="{CEBB9731-6B28-4B74-88A8-0308E87BA6C7}"/>
              </a:ext>
            </a:extLst>
          </p:cNvPr>
          <p:cNvSpPr txBox="1">
            <a:spLocks noChangeArrowheads="1"/>
          </p:cNvSpPr>
          <p:nvPr/>
        </p:nvSpPr>
        <p:spPr bwMode="auto">
          <a:xfrm>
            <a:off x="2155347" y="3337213"/>
            <a:ext cx="752977" cy="7579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a:spcBef>
                <a:spcPct val="50000"/>
              </a:spcBef>
              <a:defRPr sz="700">
                <a:solidFill>
                  <a:srgbClr val="DDDDDD"/>
                </a:solidFill>
                <a:latin typeface="Arial" panose="020B0604020202020204" pitchFamily="34" charset="0"/>
                <a:ea typeface="MS PGothic" panose="020B0600070205080204" pitchFamily="34" charset="-128"/>
              </a:defRPr>
            </a:lvl1pPr>
            <a:lvl2pPr marL="742950" indent="-285750">
              <a:defRPr sz="2400">
                <a:latin typeface="Times" panose="02020603050405020304" pitchFamily="18" charset="0"/>
                <a:ea typeface="MS PGothic" panose="020B0600070205080204" pitchFamily="34" charset="-128"/>
              </a:defRPr>
            </a:lvl2pPr>
            <a:lvl3pPr marL="1143000" indent="-228600">
              <a:defRPr sz="2400">
                <a:latin typeface="Times" panose="02020603050405020304" pitchFamily="18" charset="0"/>
                <a:ea typeface="MS PGothic" panose="020B0600070205080204" pitchFamily="34" charset="-128"/>
              </a:defRPr>
            </a:lvl3pPr>
            <a:lvl4pPr marL="1600200" indent="-228600">
              <a:defRPr sz="2400">
                <a:latin typeface="Times" panose="02020603050405020304" pitchFamily="18" charset="0"/>
                <a:ea typeface="MS PGothic" panose="020B0600070205080204" pitchFamily="34" charset="-128"/>
              </a:defRPr>
            </a:lvl4pPr>
            <a:lvl5pPr marL="2057400" indent="-228600">
              <a:defRPr sz="2400">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9pPr>
          </a:lstStyle>
          <a:p>
            <a:r>
              <a:rPr lang="en-US" altLang="en-US" sz="618"/>
              <a:t>Lorem Ipsum In libris graecis appetere mea. At vim odio lorem omnes, pri id iuvaret partiendo. </a:t>
            </a:r>
          </a:p>
        </p:txBody>
      </p:sp>
      <p:sp>
        <p:nvSpPr>
          <p:cNvPr id="24" name="Text Box 7">
            <a:extLst>
              <a:ext uri="{FF2B5EF4-FFF2-40B4-BE49-F238E27FC236}">
                <a16:creationId xmlns:a16="http://schemas.microsoft.com/office/drawing/2014/main" id="{822BE1F8-FBAE-4E12-BF2A-2BC0FB5BA6B1}"/>
              </a:ext>
            </a:extLst>
          </p:cNvPr>
          <p:cNvSpPr txBox="1">
            <a:spLocks noChangeArrowheads="1"/>
          </p:cNvSpPr>
          <p:nvPr/>
        </p:nvSpPr>
        <p:spPr bwMode="auto">
          <a:xfrm>
            <a:off x="2826477" y="3321761"/>
            <a:ext cx="752977" cy="5677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a:spcBef>
                <a:spcPct val="50000"/>
              </a:spcBef>
              <a:defRPr sz="700">
                <a:solidFill>
                  <a:srgbClr val="DDDDDD"/>
                </a:solidFill>
                <a:latin typeface="Arial" panose="020B0604020202020204" pitchFamily="34" charset="0"/>
                <a:ea typeface="MS PGothic" panose="020B0600070205080204" pitchFamily="34" charset="-128"/>
              </a:defRPr>
            </a:lvl1pPr>
            <a:lvl2pPr marL="742950" indent="-285750">
              <a:defRPr sz="2400">
                <a:latin typeface="Times" panose="02020603050405020304" pitchFamily="18" charset="0"/>
                <a:ea typeface="MS PGothic" panose="020B0600070205080204" pitchFamily="34" charset="-128"/>
              </a:defRPr>
            </a:lvl2pPr>
            <a:lvl3pPr marL="1143000" indent="-228600">
              <a:defRPr sz="2400">
                <a:latin typeface="Times" panose="02020603050405020304" pitchFamily="18" charset="0"/>
                <a:ea typeface="MS PGothic" panose="020B0600070205080204" pitchFamily="34" charset="-128"/>
              </a:defRPr>
            </a:lvl3pPr>
            <a:lvl4pPr marL="1600200" indent="-228600">
              <a:defRPr sz="2400">
                <a:latin typeface="Times" panose="02020603050405020304" pitchFamily="18" charset="0"/>
                <a:ea typeface="MS PGothic" panose="020B0600070205080204" pitchFamily="34" charset="-128"/>
              </a:defRPr>
            </a:lvl4pPr>
            <a:lvl5pPr marL="2057400" indent="-228600">
              <a:defRPr sz="2400">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9pPr>
          </a:lstStyle>
          <a:p>
            <a:r>
              <a:rPr lang="en-US" altLang="en-US" sz="618"/>
              <a:t>In libris graecis appetere mea. At vim odio lorem omnes, pri id iuvaret. </a:t>
            </a:r>
          </a:p>
        </p:txBody>
      </p:sp>
      <p:sp>
        <p:nvSpPr>
          <p:cNvPr id="26" name="Text Box 10">
            <a:extLst>
              <a:ext uri="{FF2B5EF4-FFF2-40B4-BE49-F238E27FC236}">
                <a16:creationId xmlns:a16="http://schemas.microsoft.com/office/drawing/2014/main" id="{CBAB4638-7473-4958-AA58-2F697C7F1938}"/>
              </a:ext>
            </a:extLst>
          </p:cNvPr>
          <p:cNvSpPr txBox="1">
            <a:spLocks noChangeArrowheads="1"/>
          </p:cNvSpPr>
          <p:nvPr/>
        </p:nvSpPr>
        <p:spPr bwMode="auto">
          <a:xfrm>
            <a:off x="1193022" y="2269380"/>
            <a:ext cx="2530244" cy="41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118" b="1">
                <a:solidFill>
                  <a:schemeClr val="tx2">
                    <a:lumMod val="75000"/>
                  </a:schemeClr>
                </a:solidFill>
              </a:rPr>
              <a:t>THE DAILY NEWS</a:t>
            </a:r>
          </a:p>
        </p:txBody>
      </p:sp>
      <p:sp>
        <p:nvSpPr>
          <p:cNvPr id="28" name="Text Box 12">
            <a:extLst>
              <a:ext uri="{FF2B5EF4-FFF2-40B4-BE49-F238E27FC236}">
                <a16:creationId xmlns:a16="http://schemas.microsoft.com/office/drawing/2014/main" id="{0583E0CC-6C3D-4CBC-B877-4871080074C8}"/>
              </a:ext>
            </a:extLst>
          </p:cNvPr>
          <p:cNvSpPr txBox="1">
            <a:spLocks noChangeArrowheads="1"/>
          </p:cNvSpPr>
          <p:nvPr/>
        </p:nvSpPr>
        <p:spPr bwMode="auto">
          <a:xfrm>
            <a:off x="1700622" y="2666441"/>
            <a:ext cx="1669048" cy="17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29" b="1">
                <a:solidFill>
                  <a:schemeClr val="tx2">
                    <a:lumMod val="75000"/>
                  </a:schemeClr>
                </a:solidFill>
                <a:latin typeface="Arial Black" panose="020B0A04020102020204" pitchFamily="34" charset="0"/>
              </a:rPr>
              <a:t>THE WORLD’S FAVOURITE NEWSPAPER</a:t>
            </a:r>
          </a:p>
        </p:txBody>
      </p:sp>
      <p:sp>
        <p:nvSpPr>
          <p:cNvPr id="76" name="Text Box 6">
            <a:extLst>
              <a:ext uri="{FF2B5EF4-FFF2-40B4-BE49-F238E27FC236}">
                <a16:creationId xmlns:a16="http://schemas.microsoft.com/office/drawing/2014/main" id="{33C8F0E6-B72D-44C3-BCB8-2B54953FB397}"/>
              </a:ext>
            </a:extLst>
          </p:cNvPr>
          <p:cNvSpPr txBox="1">
            <a:spLocks noChangeArrowheads="1"/>
          </p:cNvSpPr>
          <p:nvPr/>
        </p:nvSpPr>
        <p:spPr bwMode="auto">
          <a:xfrm>
            <a:off x="1352916" y="3337213"/>
            <a:ext cx="752977" cy="7579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a:spcBef>
                <a:spcPct val="50000"/>
              </a:spcBef>
              <a:defRPr sz="700">
                <a:solidFill>
                  <a:srgbClr val="DDDDDD"/>
                </a:solidFill>
                <a:latin typeface="Arial" panose="020B0604020202020204" pitchFamily="34" charset="0"/>
                <a:ea typeface="MS PGothic" panose="020B0600070205080204" pitchFamily="34" charset="-128"/>
              </a:defRPr>
            </a:lvl1pPr>
            <a:lvl2pPr marL="742950" indent="-285750">
              <a:defRPr sz="2400">
                <a:latin typeface="Times" panose="02020603050405020304" pitchFamily="18" charset="0"/>
                <a:ea typeface="MS PGothic" panose="020B0600070205080204" pitchFamily="34" charset="-128"/>
              </a:defRPr>
            </a:lvl2pPr>
            <a:lvl3pPr marL="1143000" indent="-228600">
              <a:defRPr sz="2400">
                <a:latin typeface="Times" panose="02020603050405020304" pitchFamily="18" charset="0"/>
                <a:ea typeface="MS PGothic" panose="020B0600070205080204" pitchFamily="34" charset="-128"/>
              </a:defRPr>
            </a:lvl3pPr>
            <a:lvl4pPr marL="1600200" indent="-228600">
              <a:defRPr sz="2400">
                <a:latin typeface="Times" panose="02020603050405020304" pitchFamily="18" charset="0"/>
                <a:ea typeface="MS PGothic" panose="020B0600070205080204" pitchFamily="34" charset="-128"/>
              </a:defRPr>
            </a:lvl4pPr>
            <a:lvl5pPr marL="2057400" indent="-228600">
              <a:defRPr sz="2400">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9pPr>
          </a:lstStyle>
          <a:p>
            <a:r>
              <a:rPr lang="en-US" altLang="en-US" sz="618"/>
              <a:t>Lorem Ipsum In libris graecis appetere mea. At vim odio lorem omnes, pri id iuvaret partiendo. </a:t>
            </a:r>
          </a:p>
        </p:txBody>
      </p:sp>
      <p:grpSp>
        <p:nvGrpSpPr>
          <p:cNvPr id="3" name="Group 2">
            <a:extLst>
              <a:ext uri="{FF2B5EF4-FFF2-40B4-BE49-F238E27FC236}">
                <a16:creationId xmlns:a16="http://schemas.microsoft.com/office/drawing/2014/main" id="{9BCC0BAB-8E17-4E8E-8454-454F19995F2F}"/>
              </a:ext>
            </a:extLst>
          </p:cNvPr>
          <p:cNvGrpSpPr/>
          <p:nvPr/>
        </p:nvGrpSpPr>
        <p:grpSpPr>
          <a:xfrm>
            <a:off x="5998128" y="2202283"/>
            <a:ext cx="1959071" cy="2303452"/>
            <a:chOff x="6677229" y="2546720"/>
            <a:chExt cx="2220280" cy="2610579"/>
          </a:xfrm>
        </p:grpSpPr>
        <p:pic>
          <p:nvPicPr>
            <p:cNvPr id="95" name="Picture 4" descr="newspaperpage">
              <a:extLst>
                <a:ext uri="{FF2B5EF4-FFF2-40B4-BE49-F238E27FC236}">
                  <a16:creationId xmlns:a16="http://schemas.microsoft.com/office/drawing/2014/main" id="{45E08867-23C1-4DD7-AD64-753092BC65A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 r="27727" b="18916"/>
            <a:stretch/>
          </p:blipFill>
          <p:spPr bwMode="auto">
            <a:xfrm rot="333341">
              <a:off x="6677229" y="2546720"/>
              <a:ext cx="2161622" cy="26105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a:extLst>
                <a:ext uri="{FF2B5EF4-FFF2-40B4-BE49-F238E27FC236}">
                  <a16:creationId xmlns:a16="http://schemas.microsoft.com/office/drawing/2014/main" id="{0E24D865-AF6E-459A-BEC9-E7BCFB8F4C15}"/>
                </a:ext>
              </a:extLst>
            </p:cNvPr>
            <p:cNvGrpSpPr/>
            <p:nvPr/>
          </p:nvGrpSpPr>
          <p:grpSpPr>
            <a:xfrm rot="333341">
              <a:off x="6881513" y="2768686"/>
              <a:ext cx="1997295" cy="17932"/>
              <a:chOff x="4020537" y="4054340"/>
              <a:chExt cx="4016873" cy="17932"/>
            </a:xfrm>
          </p:grpSpPr>
          <p:sp>
            <p:nvSpPr>
              <p:cNvPr id="96" name="Line 5">
                <a:extLst>
                  <a:ext uri="{FF2B5EF4-FFF2-40B4-BE49-F238E27FC236}">
                    <a16:creationId xmlns:a16="http://schemas.microsoft.com/office/drawing/2014/main" id="{4567E706-9F30-4682-8826-721314E377FA}"/>
                  </a:ext>
                </a:extLst>
              </p:cNvPr>
              <p:cNvSpPr>
                <a:spLocks noChangeShapeType="1"/>
              </p:cNvSpPr>
              <p:nvPr/>
            </p:nvSpPr>
            <p:spPr bwMode="auto">
              <a:xfrm>
                <a:off x="4020537" y="4054340"/>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97" name="Line 6">
                <a:extLst>
                  <a:ext uri="{FF2B5EF4-FFF2-40B4-BE49-F238E27FC236}">
                    <a16:creationId xmlns:a16="http://schemas.microsoft.com/office/drawing/2014/main" id="{FA4121E5-5A56-4C17-8472-57CC40497022}"/>
                  </a:ext>
                </a:extLst>
              </p:cNvPr>
              <p:cNvSpPr>
                <a:spLocks noChangeShapeType="1"/>
              </p:cNvSpPr>
              <p:nvPr/>
            </p:nvSpPr>
            <p:spPr bwMode="auto">
              <a:xfrm>
                <a:off x="4020537" y="4072272"/>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grpSp>
        <p:sp>
          <p:nvSpPr>
            <p:cNvPr id="87" name="Text Box 3">
              <a:extLst>
                <a:ext uri="{FF2B5EF4-FFF2-40B4-BE49-F238E27FC236}">
                  <a16:creationId xmlns:a16="http://schemas.microsoft.com/office/drawing/2014/main" id="{4FA32E44-BC1B-4612-BE79-0CB36A881643}"/>
                </a:ext>
              </a:extLst>
            </p:cNvPr>
            <p:cNvSpPr txBox="1">
              <a:spLocks noChangeArrowheads="1"/>
            </p:cNvSpPr>
            <p:nvPr/>
          </p:nvSpPr>
          <p:spPr bwMode="auto">
            <a:xfrm rot="333341">
              <a:off x="6762388" y="2742448"/>
              <a:ext cx="2135121" cy="141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lnSpc>
                  <a:spcPts val="1765"/>
                </a:lnSpc>
              </a:pPr>
              <a:r>
                <a:rPr lang="en-US" altLang="en-US" sz="1765" b="1">
                  <a:latin typeface="Times New Roman" panose="02020603050405020304" pitchFamily="18" charset="0"/>
                  <a:cs typeface="Times New Roman" panose="02020603050405020304" pitchFamily="18" charset="0"/>
                </a:rPr>
                <a:t>He couldn’t believe it was butter. So he sued Dunkin’ Donuts</a:t>
              </a:r>
            </a:p>
          </p:txBody>
        </p:sp>
        <p:sp>
          <p:nvSpPr>
            <p:cNvPr id="157" name="Rectangle 23">
              <a:extLst>
                <a:ext uri="{FF2B5EF4-FFF2-40B4-BE49-F238E27FC236}">
                  <a16:creationId xmlns:a16="http://schemas.microsoft.com/office/drawing/2014/main" id="{7376B729-30AC-45B6-BC47-3C376C21B2CB}"/>
                </a:ext>
              </a:extLst>
            </p:cNvPr>
            <p:cNvSpPr>
              <a:spLocks noChangeArrowheads="1"/>
            </p:cNvSpPr>
            <p:nvPr/>
          </p:nvSpPr>
          <p:spPr bwMode="auto">
            <a:xfrm rot="378303">
              <a:off x="6784288" y="3915845"/>
              <a:ext cx="1794678" cy="64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a:solidFill>
                    <a:srgbClr val="DDDDDD"/>
                  </a:solidFill>
                  <a:latin typeface="Arial" panose="020B0604020202020204" pitchFamily="34" charset="0"/>
                </a:rPr>
                <a:t>In libris graecis appetere mea. At vim odio lorem omnes, pri id iuvaret partiendo. Vivendo menandri et sed. Lorem volumus blandit cu has.Sit cu alia In libris graecis appetere mea. </a:t>
              </a:r>
            </a:p>
          </p:txBody>
        </p:sp>
      </p:grpSp>
      <p:grpSp>
        <p:nvGrpSpPr>
          <p:cNvPr id="1032" name="Group 1031">
            <a:extLst>
              <a:ext uri="{FF2B5EF4-FFF2-40B4-BE49-F238E27FC236}">
                <a16:creationId xmlns:a16="http://schemas.microsoft.com/office/drawing/2014/main" id="{59B1BF54-A320-46F0-953D-55BD13CA087A}"/>
              </a:ext>
            </a:extLst>
          </p:cNvPr>
          <p:cNvGrpSpPr/>
          <p:nvPr/>
        </p:nvGrpSpPr>
        <p:grpSpPr>
          <a:xfrm>
            <a:off x="4112933" y="3661405"/>
            <a:ext cx="3534301" cy="1711816"/>
            <a:chOff x="4508924" y="4149592"/>
            <a:chExt cx="4005541" cy="1940058"/>
          </a:xfrm>
        </p:grpSpPr>
        <p:sp>
          <p:nvSpPr>
            <p:cNvPr id="88" name="Text Box 5">
              <a:extLst>
                <a:ext uri="{FF2B5EF4-FFF2-40B4-BE49-F238E27FC236}">
                  <a16:creationId xmlns:a16="http://schemas.microsoft.com/office/drawing/2014/main" id="{ADB90C74-339B-4AB0-8EC1-1A6D82F463D6}"/>
                </a:ext>
              </a:extLst>
            </p:cNvPr>
            <p:cNvSpPr txBox="1">
              <a:spLocks noChangeArrowheads="1"/>
            </p:cNvSpPr>
            <p:nvPr/>
          </p:nvSpPr>
          <p:spPr bwMode="auto">
            <a:xfrm>
              <a:off x="5978724" y="5239213"/>
              <a:ext cx="796821" cy="26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sz="927">
                <a:latin typeface="Arial" panose="020B0604020202020204" pitchFamily="34" charset="0"/>
              </a:endParaRPr>
            </a:p>
          </p:txBody>
        </p:sp>
        <p:sp>
          <p:nvSpPr>
            <p:cNvPr id="101" name="Text Box 5">
              <a:extLst>
                <a:ext uri="{FF2B5EF4-FFF2-40B4-BE49-F238E27FC236}">
                  <a16:creationId xmlns:a16="http://schemas.microsoft.com/office/drawing/2014/main" id="{F05E330B-4AFB-4059-AEAC-B8087D756421}"/>
                </a:ext>
              </a:extLst>
            </p:cNvPr>
            <p:cNvSpPr txBox="1">
              <a:spLocks noChangeArrowheads="1"/>
            </p:cNvSpPr>
            <p:nvPr/>
          </p:nvSpPr>
          <p:spPr bwMode="auto">
            <a:xfrm>
              <a:off x="5228573" y="5224809"/>
              <a:ext cx="522602" cy="28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sz="1059">
                <a:latin typeface="Arial" panose="020B0604020202020204" pitchFamily="34" charset="0"/>
              </a:endParaRPr>
            </a:p>
          </p:txBody>
        </p:sp>
        <p:grpSp>
          <p:nvGrpSpPr>
            <p:cNvPr id="107" name="Group 106">
              <a:extLst>
                <a:ext uri="{FF2B5EF4-FFF2-40B4-BE49-F238E27FC236}">
                  <a16:creationId xmlns:a16="http://schemas.microsoft.com/office/drawing/2014/main" id="{8D2F020A-9C2E-4022-AF8E-E527AC701170}"/>
                </a:ext>
              </a:extLst>
            </p:cNvPr>
            <p:cNvGrpSpPr/>
            <p:nvPr/>
          </p:nvGrpSpPr>
          <p:grpSpPr>
            <a:xfrm rot="21425833">
              <a:off x="4508924" y="4149592"/>
              <a:ext cx="4005541" cy="1940058"/>
              <a:chOff x="921922" y="3282709"/>
              <a:chExt cx="2691512" cy="1718850"/>
            </a:xfrm>
            <a:effectLst>
              <a:outerShdw blurRad="50800" dist="38100" dir="13500000" algn="br" rotWithShape="0">
                <a:prstClr val="black">
                  <a:alpha val="40000"/>
                </a:prstClr>
              </a:outerShdw>
            </a:effectLst>
          </p:grpSpPr>
          <p:pic>
            <p:nvPicPr>
              <p:cNvPr id="62" name="Picture 4" descr="newspaperpage">
                <a:extLst>
                  <a:ext uri="{FF2B5EF4-FFF2-40B4-BE49-F238E27FC236}">
                    <a16:creationId xmlns:a16="http://schemas.microsoft.com/office/drawing/2014/main" id="{3A8328A8-90BA-4085-80F1-194F585F5FE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 r="37462" b="46613"/>
              <a:stretch/>
            </p:blipFill>
            <p:spPr bwMode="auto">
              <a:xfrm>
                <a:off x="921922" y="3282709"/>
                <a:ext cx="2691512" cy="17188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Group 101">
                <a:extLst>
                  <a:ext uri="{FF2B5EF4-FFF2-40B4-BE49-F238E27FC236}">
                    <a16:creationId xmlns:a16="http://schemas.microsoft.com/office/drawing/2014/main" id="{C79D12E8-E42B-47F0-BD93-EF8BCC478C07}"/>
                  </a:ext>
                </a:extLst>
              </p:cNvPr>
              <p:cNvGrpSpPr/>
              <p:nvPr/>
            </p:nvGrpSpPr>
            <p:grpSpPr>
              <a:xfrm>
                <a:off x="1040969" y="3497897"/>
                <a:ext cx="2452068" cy="17932"/>
                <a:chOff x="1040968" y="3497897"/>
                <a:chExt cx="4016873" cy="17932"/>
              </a:xfrm>
            </p:grpSpPr>
            <p:sp>
              <p:nvSpPr>
                <p:cNvPr id="63" name="Line 5">
                  <a:extLst>
                    <a:ext uri="{FF2B5EF4-FFF2-40B4-BE49-F238E27FC236}">
                      <a16:creationId xmlns:a16="http://schemas.microsoft.com/office/drawing/2014/main" id="{36B24B67-C66D-45C7-B19A-F4046500880A}"/>
                    </a:ext>
                  </a:extLst>
                </p:cNvPr>
                <p:cNvSpPr>
                  <a:spLocks noChangeShapeType="1"/>
                </p:cNvSpPr>
                <p:nvPr/>
              </p:nvSpPr>
              <p:spPr bwMode="auto">
                <a:xfrm>
                  <a:off x="1040968" y="3497897"/>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64" name="Line 6">
                  <a:extLst>
                    <a:ext uri="{FF2B5EF4-FFF2-40B4-BE49-F238E27FC236}">
                      <a16:creationId xmlns:a16="http://schemas.microsoft.com/office/drawing/2014/main" id="{66095A50-C6A9-466C-9A00-A33E3AC93DE1}"/>
                    </a:ext>
                  </a:extLst>
                </p:cNvPr>
                <p:cNvSpPr>
                  <a:spLocks noChangeShapeType="1"/>
                </p:cNvSpPr>
                <p:nvPr/>
              </p:nvSpPr>
              <p:spPr bwMode="auto">
                <a:xfrm>
                  <a:off x="1040968" y="3515829"/>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grpSp>
          <p:sp>
            <p:nvSpPr>
              <p:cNvPr id="49" name="Text Box 3">
                <a:extLst>
                  <a:ext uri="{FF2B5EF4-FFF2-40B4-BE49-F238E27FC236}">
                    <a16:creationId xmlns:a16="http://schemas.microsoft.com/office/drawing/2014/main" id="{D732B0FA-ACE1-4DFE-ADFC-E5F60A8285D2}"/>
                  </a:ext>
                </a:extLst>
              </p:cNvPr>
              <p:cNvSpPr txBox="1">
                <a:spLocks noChangeArrowheads="1"/>
              </p:cNvSpPr>
              <p:nvPr/>
            </p:nvSpPr>
            <p:spPr bwMode="auto">
              <a:xfrm>
                <a:off x="1100071" y="3695023"/>
                <a:ext cx="2359110" cy="828811"/>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nchorCtr="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588" b="1" dirty="0">
                    <a:solidFill>
                      <a:srgbClr val="FFFFFF"/>
                    </a:solidFill>
                    <a:latin typeface="Arial Black" panose="020B0A04020102020204" pitchFamily="34" charset="0"/>
                  </a:rPr>
                  <a:t>WOMAN SUES GOVERNMENT OVER NACHO CHEESE BURN</a:t>
                </a:r>
                <a:endParaRPr lang="en-US" altLang="en-US" sz="1588" b="1" dirty="0">
                  <a:solidFill>
                    <a:srgbClr val="FFFFFF"/>
                  </a:solidFill>
                </a:endParaRPr>
              </a:p>
            </p:txBody>
          </p:sp>
        </p:grpSp>
        <p:sp>
          <p:nvSpPr>
            <p:cNvPr id="156" name="Rectangle 23">
              <a:extLst>
                <a:ext uri="{FF2B5EF4-FFF2-40B4-BE49-F238E27FC236}">
                  <a16:creationId xmlns:a16="http://schemas.microsoft.com/office/drawing/2014/main" id="{D5FB7A4A-B94E-44A0-9653-AD32A7DF29C0}"/>
                </a:ext>
              </a:extLst>
            </p:cNvPr>
            <p:cNvSpPr>
              <a:spLocks noChangeArrowheads="1"/>
            </p:cNvSpPr>
            <p:nvPr/>
          </p:nvSpPr>
          <p:spPr bwMode="auto">
            <a:xfrm rot="21408963">
              <a:off x="5001982" y="5621227"/>
              <a:ext cx="3259659" cy="4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a:solidFill>
                    <a:srgbClr val="DDDDDD"/>
                  </a:solidFill>
                  <a:latin typeface="Arial" panose="020B0604020202020204" pitchFamily="34" charset="0"/>
                </a:rPr>
                <a:t>In libris graecis appetere mea. At vim odio lorem omnes, pri id iuvaret partiendo. Vivendo menandri et sed. Lorem volumus blandit cu has.Sit cu alia In libris graecis appetere mea. </a:t>
              </a:r>
            </a:p>
          </p:txBody>
        </p:sp>
      </p:grpSp>
      <p:grpSp>
        <p:nvGrpSpPr>
          <p:cNvPr id="1033" name="Group 1032">
            <a:extLst>
              <a:ext uri="{FF2B5EF4-FFF2-40B4-BE49-F238E27FC236}">
                <a16:creationId xmlns:a16="http://schemas.microsoft.com/office/drawing/2014/main" id="{9F066952-1A54-4FF1-B920-1A052C8D94C5}"/>
              </a:ext>
            </a:extLst>
          </p:cNvPr>
          <p:cNvGrpSpPr/>
          <p:nvPr/>
        </p:nvGrpSpPr>
        <p:grpSpPr>
          <a:xfrm>
            <a:off x="1061758" y="3578696"/>
            <a:ext cx="3318134" cy="1643912"/>
            <a:chOff x="1155701" y="4055856"/>
            <a:chExt cx="3760552" cy="1863100"/>
          </a:xfrm>
          <a:effectLst>
            <a:outerShdw blurRad="50800" dist="38100" dir="2700000" algn="tl" rotWithShape="0">
              <a:prstClr val="black">
                <a:alpha val="40000"/>
              </a:prstClr>
            </a:outerShdw>
          </a:effectLst>
        </p:grpSpPr>
        <p:sp>
          <p:nvSpPr>
            <p:cNvPr id="41" name="Line 16">
              <a:extLst>
                <a:ext uri="{FF2B5EF4-FFF2-40B4-BE49-F238E27FC236}">
                  <a16:creationId xmlns:a16="http://schemas.microsoft.com/office/drawing/2014/main" id="{D4F0B31A-0B1C-49EC-A060-39457F7CA7AB}"/>
                </a:ext>
              </a:extLst>
            </p:cNvPr>
            <p:cNvSpPr>
              <a:spLocks noChangeShapeType="1"/>
            </p:cNvSpPr>
            <p:nvPr/>
          </p:nvSpPr>
          <p:spPr bwMode="auto">
            <a:xfrm>
              <a:off x="2629108" y="4468200"/>
              <a:ext cx="1821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pic>
          <p:nvPicPr>
            <p:cNvPr id="126" name="Picture 4" descr="newspaperpage">
              <a:extLst>
                <a:ext uri="{FF2B5EF4-FFF2-40B4-BE49-F238E27FC236}">
                  <a16:creationId xmlns:a16="http://schemas.microsoft.com/office/drawing/2014/main" id="{71BEBFE5-B423-4220-8BDD-B5A6888CEB9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546" t="-1" r="46527" b="42134"/>
            <a:stretch/>
          </p:blipFill>
          <p:spPr bwMode="auto">
            <a:xfrm>
              <a:off x="1155701" y="4055856"/>
              <a:ext cx="3760552" cy="1863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nvGrpSpPr>
            <p:cNvPr id="1025" name="Group 1024">
              <a:extLst>
                <a:ext uri="{FF2B5EF4-FFF2-40B4-BE49-F238E27FC236}">
                  <a16:creationId xmlns:a16="http://schemas.microsoft.com/office/drawing/2014/main" id="{EAAE583D-F9A6-433E-8DBF-DF6FFFB51C7C}"/>
                </a:ext>
              </a:extLst>
            </p:cNvPr>
            <p:cNvGrpSpPr/>
            <p:nvPr/>
          </p:nvGrpSpPr>
          <p:grpSpPr>
            <a:xfrm>
              <a:off x="1274156" y="4281671"/>
              <a:ext cx="3390532" cy="286919"/>
              <a:chOff x="6609255" y="4335686"/>
              <a:chExt cx="4301260" cy="286919"/>
            </a:xfrm>
          </p:grpSpPr>
          <p:sp>
            <p:nvSpPr>
              <p:cNvPr id="127" name="Line 5">
                <a:extLst>
                  <a:ext uri="{FF2B5EF4-FFF2-40B4-BE49-F238E27FC236}">
                    <a16:creationId xmlns:a16="http://schemas.microsoft.com/office/drawing/2014/main" id="{E13AC8E3-B37D-437A-A94F-4C8A78BF280A}"/>
                  </a:ext>
                </a:extLst>
              </p:cNvPr>
              <p:cNvSpPr>
                <a:spLocks noChangeShapeType="1"/>
              </p:cNvSpPr>
              <p:nvPr/>
            </p:nvSpPr>
            <p:spPr bwMode="auto">
              <a:xfrm>
                <a:off x="6609255" y="4335686"/>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128" name="Line 6">
                <a:extLst>
                  <a:ext uri="{FF2B5EF4-FFF2-40B4-BE49-F238E27FC236}">
                    <a16:creationId xmlns:a16="http://schemas.microsoft.com/office/drawing/2014/main" id="{1109D4C0-73CA-407F-BDAF-3337CBEB6BE8}"/>
                  </a:ext>
                </a:extLst>
              </p:cNvPr>
              <p:cNvSpPr>
                <a:spLocks noChangeShapeType="1"/>
              </p:cNvSpPr>
              <p:nvPr/>
            </p:nvSpPr>
            <p:spPr bwMode="auto">
              <a:xfrm>
                <a:off x="6609255" y="4353618"/>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129" name="Line 7">
                <a:extLst>
                  <a:ext uri="{FF2B5EF4-FFF2-40B4-BE49-F238E27FC236}">
                    <a16:creationId xmlns:a16="http://schemas.microsoft.com/office/drawing/2014/main" id="{BDC9215A-9D66-489B-8532-2B2974244C6E}"/>
                  </a:ext>
                </a:extLst>
              </p:cNvPr>
              <p:cNvSpPr>
                <a:spLocks noChangeShapeType="1"/>
              </p:cNvSpPr>
              <p:nvPr/>
            </p:nvSpPr>
            <p:spPr bwMode="auto">
              <a:xfrm>
                <a:off x="6609255" y="4622605"/>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grpSp>
        <p:sp>
          <p:nvSpPr>
            <p:cNvPr id="130" name="Text Box 8">
              <a:extLst>
                <a:ext uri="{FF2B5EF4-FFF2-40B4-BE49-F238E27FC236}">
                  <a16:creationId xmlns:a16="http://schemas.microsoft.com/office/drawing/2014/main" id="{4093DDCD-E4A8-4BCC-AB9F-50D1ED25DD97}"/>
                </a:ext>
              </a:extLst>
            </p:cNvPr>
            <p:cNvSpPr txBox="1">
              <a:spLocks noChangeArrowheads="1"/>
            </p:cNvSpPr>
            <p:nvPr/>
          </p:nvSpPr>
          <p:spPr bwMode="auto">
            <a:xfrm>
              <a:off x="1392395" y="4317536"/>
              <a:ext cx="672556" cy="27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971">
                  <a:solidFill>
                    <a:schemeClr val="tx1">
                      <a:lumMod val="50000"/>
                      <a:lumOff val="50000"/>
                    </a:schemeClr>
                  </a:solidFill>
                  <a:latin typeface="Arial Black" panose="020B0A04020102020204" pitchFamily="34" charset="0"/>
                </a:rPr>
                <a:t>NEWS</a:t>
              </a:r>
              <a:endParaRPr lang="en-US" altLang="en-US" sz="971">
                <a:solidFill>
                  <a:schemeClr val="tx1">
                    <a:lumMod val="50000"/>
                    <a:lumOff val="50000"/>
                  </a:schemeClr>
                </a:solidFill>
              </a:endParaRPr>
            </a:p>
          </p:txBody>
        </p:sp>
        <p:sp>
          <p:nvSpPr>
            <p:cNvPr id="137" name="Text Box 11">
              <a:extLst>
                <a:ext uri="{FF2B5EF4-FFF2-40B4-BE49-F238E27FC236}">
                  <a16:creationId xmlns:a16="http://schemas.microsoft.com/office/drawing/2014/main" id="{D5DBB279-AFA7-4E86-B9BD-7A0985263271}"/>
                </a:ext>
              </a:extLst>
            </p:cNvPr>
            <p:cNvSpPr txBox="1">
              <a:spLocks noChangeArrowheads="1"/>
            </p:cNvSpPr>
            <p:nvPr/>
          </p:nvSpPr>
          <p:spPr bwMode="gray">
            <a:xfrm>
              <a:off x="1276352" y="4627243"/>
              <a:ext cx="3609978" cy="59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chemeClr val="tx1"/>
                  </a:solidFill>
                  <a:latin typeface="Arial" panose="020B0604020202020204" pitchFamily="34" charset="0"/>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a:lstStyle>
            <a:p>
              <a:pPr>
                <a:spcBef>
                  <a:spcPct val="50000"/>
                </a:spcBef>
              </a:pPr>
              <a:r>
                <a:rPr lang="en-US" altLang="en-US" sz="1588" kern="0" spc="-88" dirty="0">
                  <a:latin typeface="Courier New" panose="02070309020205020404" pitchFamily="49" charset="0"/>
                  <a:cs typeface="Courier New" panose="02070309020205020404" pitchFamily="49" charset="0"/>
                </a:rPr>
                <a:t>Florida woman suing Mexican restaurant after falling off popular donkey statue</a:t>
              </a:r>
              <a:endParaRPr lang="en-US" altLang="en-US" sz="1235" kern="0" spc="-88" dirty="0">
                <a:latin typeface="Courier New" panose="02070309020205020404" pitchFamily="49" charset="0"/>
                <a:cs typeface="Courier New" panose="02070309020205020404" pitchFamily="49" charset="0"/>
              </a:endParaRPr>
            </a:p>
          </p:txBody>
        </p:sp>
        <p:sp>
          <p:nvSpPr>
            <p:cNvPr id="138" name="Rectangle 23">
              <a:extLst>
                <a:ext uri="{FF2B5EF4-FFF2-40B4-BE49-F238E27FC236}">
                  <a16:creationId xmlns:a16="http://schemas.microsoft.com/office/drawing/2014/main" id="{3835891B-CF62-42E0-8723-BB5D5AF9446D}"/>
                </a:ext>
              </a:extLst>
            </p:cNvPr>
            <p:cNvSpPr>
              <a:spLocks noChangeArrowheads="1"/>
            </p:cNvSpPr>
            <p:nvPr/>
          </p:nvSpPr>
          <p:spPr bwMode="auto">
            <a:xfrm>
              <a:off x="1290615" y="5427431"/>
              <a:ext cx="3259659" cy="4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a:solidFill>
                    <a:srgbClr val="DDDDDD"/>
                  </a:solidFill>
                  <a:latin typeface="Arial" panose="020B0604020202020204" pitchFamily="34" charset="0"/>
                </a:rPr>
                <a:t>In libris graecis appetere mea. At vim odio lorem omnes, pri id iuvaret partiendo. Vivendo menandri et sed. Lorem volumus blandit cu has.Sit cu alia In libris graecis appetere mea. </a:t>
              </a:r>
            </a:p>
          </p:txBody>
        </p:sp>
      </p:grpSp>
    </p:spTree>
    <p:extLst>
      <p:ext uri="{BB962C8B-B14F-4D97-AF65-F5344CB8AC3E}">
        <p14:creationId xmlns:p14="http://schemas.microsoft.com/office/powerpoint/2010/main" val="282524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0864-6243-8041-B4F0-DC3600A1E19D}"/>
              </a:ext>
            </a:extLst>
          </p:cNvPr>
          <p:cNvSpPr>
            <a:spLocks noGrp="1"/>
          </p:cNvSpPr>
          <p:nvPr>
            <p:ph type="title"/>
          </p:nvPr>
        </p:nvSpPr>
        <p:spPr/>
        <p:txBody>
          <a:bodyPr/>
          <a:lstStyle/>
          <a:p>
            <a:r>
              <a:rPr lang="en-US" dirty="0"/>
              <a:t>Determining what’s at risk</a:t>
            </a:r>
          </a:p>
        </p:txBody>
      </p:sp>
      <p:sp>
        <p:nvSpPr>
          <p:cNvPr id="4" name="Text Placeholder 3">
            <a:extLst>
              <a:ext uri="{FF2B5EF4-FFF2-40B4-BE49-F238E27FC236}">
                <a16:creationId xmlns:a16="http://schemas.microsoft.com/office/drawing/2014/main" id="{4D08CBF7-FDED-8842-8BCF-B406214AEDBD}"/>
              </a:ext>
            </a:extLst>
          </p:cNvPr>
          <p:cNvSpPr>
            <a:spLocks noGrp="1"/>
          </p:cNvSpPr>
          <p:nvPr>
            <p:ph type="body" sz="quarter" idx="10"/>
          </p:nvPr>
        </p:nvSpPr>
        <p:spPr/>
        <p:txBody>
          <a:bodyPr/>
          <a:lstStyle/>
          <a:p>
            <a:r>
              <a:rPr lang="en-US" dirty="0"/>
              <a:t> </a:t>
            </a:r>
          </a:p>
        </p:txBody>
      </p:sp>
      <p:grpSp>
        <p:nvGrpSpPr>
          <p:cNvPr id="16" name="Group 15">
            <a:extLst>
              <a:ext uri="{FF2B5EF4-FFF2-40B4-BE49-F238E27FC236}">
                <a16:creationId xmlns:a16="http://schemas.microsoft.com/office/drawing/2014/main" id="{9B69C9B5-292A-4FDD-B209-FF94182DC1B9}"/>
              </a:ext>
            </a:extLst>
          </p:cNvPr>
          <p:cNvGrpSpPr/>
          <p:nvPr/>
        </p:nvGrpSpPr>
        <p:grpSpPr>
          <a:xfrm>
            <a:off x="670093" y="2533475"/>
            <a:ext cx="7635707" cy="1769583"/>
            <a:chOff x="670093" y="2533475"/>
            <a:chExt cx="7635707" cy="1769583"/>
          </a:xfrm>
        </p:grpSpPr>
        <p:pic>
          <p:nvPicPr>
            <p:cNvPr id="24" name="Picture 23">
              <a:extLst>
                <a:ext uri="{FF2B5EF4-FFF2-40B4-BE49-F238E27FC236}">
                  <a16:creationId xmlns:a16="http://schemas.microsoft.com/office/drawing/2014/main" id="{F935A848-DCD3-46E6-A7B4-5EF2BA01243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0093" y="2533475"/>
              <a:ext cx="7635707" cy="1769583"/>
            </a:xfrm>
            <a:prstGeom prst="rect">
              <a:avLst/>
            </a:prstGeom>
            <a:effectLst>
              <a:outerShdw blurRad="508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74EF2A15-B000-4A77-B926-F2F970E0FA04}"/>
                </a:ext>
              </a:extLst>
            </p:cNvPr>
            <p:cNvGrpSpPr/>
            <p:nvPr/>
          </p:nvGrpSpPr>
          <p:grpSpPr>
            <a:xfrm>
              <a:off x="874886" y="3056934"/>
              <a:ext cx="7226121" cy="696158"/>
              <a:chOff x="844131" y="3056934"/>
              <a:chExt cx="7226121" cy="696158"/>
            </a:xfrm>
          </p:grpSpPr>
          <p:sp>
            <p:nvSpPr>
              <p:cNvPr id="26" name="Rectangle 25">
                <a:extLst>
                  <a:ext uri="{FF2B5EF4-FFF2-40B4-BE49-F238E27FC236}">
                    <a16:creationId xmlns:a16="http://schemas.microsoft.com/office/drawing/2014/main" id="{302DE943-7B16-4BF5-9DEB-FF62345632C9}"/>
                  </a:ext>
                </a:extLst>
              </p:cNvPr>
              <p:cNvSpPr/>
              <p:nvPr/>
            </p:nvSpPr>
            <p:spPr bwMode="auto">
              <a:xfrm>
                <a:off x="844131" y="3056934"/>
                <a:ext cx="1431185"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400" b="1" dirty="0">
                    <a:solidFill>
                      <a:srgbClr val="FFFFFF"/>
                    </a:solidFill>
                    <a:latin typeface="Segoe Print" panose="02000600000000000000" pitchFamily="2" charset="0"/>
                    <a:ea typeface="ＭＳ Ｐゴシック" charset="0"/>
                    <a:cs typeface="ＭＳ Ｐゴシック" charset="0"/>
                  </a:rPr>
                  <a:t>Total assets</a:t>
                </a:r>
              </a:p>
            </p:txBody>
          </p:sp>
          <p:sp>
            <p:nvSpPr>
              <p:cNvPr id="27" name="Rectangle 26">
                <a:extLst>
                  <a:ext uri="{FF2B5EF4-FFF2-40B4-BE49-F238E27FC236}">
                    <a16:creationId xmlns:a16="http://schemas.microsoft.com/office/drawing/2014/main" id="{36CA0904-FE9C-4112-9C7C-E1332FDF51F5}"/>
                  </a:ext>
                </a:extLst>
              </p:cNvPr>
              <p:cNvSpPr/>
              <p:nvPr/>
            </p:nvSpPr>
            <p:spPr bwMode="auto">
              <a:xfrm>
                <a:off x="2041755" y="3056934"/>
                <a:ext cx="484410"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800" b="1" dirty="0">
                    <a:solidFill>
                      <a:srgbClr val="FFFFFF"/>
                    </a:solidFill>
                    <a:latin typeface="Segoe Print" panose="02000600000000000000" pitchFamily="2" charset="0"/>
                    <a:ea typeface="ＭＳ Ｐゴシック" charset="0"/>
                    <a:cs typeface="ＭＳ Ｐゴシック" charset="0"/>
                  </a:rPr>
                  <a:t>-</a:t>
                </a:r>
              </a:p>
            </p:txBody>
          </p:sp>
          <p:sp>
            <p:nvSpPr>
              <p:cNvPr id="28" name="Rectangle 27">
                <a:extLst>
                  <a:ext uri="{FF2B5EF4-FFF2-40B4-BE49-F238E27FC236}">
                    <a16:creationId xmlns:a16="http://schemas.microsoft.com/office/drawing/2014/main" id="{A0F403AF-8D6D-4B40-B22D-B86F2BEB7BB5}"/>
                  </a:ext>
                </a:extLst>
              </p:cNvPr>
              <p:cNvSpPr/>
              <p:nvPr/>
            </p:nvSpPr>
            <p:spPr bwMode="auto">
              <a:xfrm>
                <a:off x="2432173" y="3056934"/>
                <a:ext cx="1717206"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400" b="1" dirty="0">
                    <a:solidFill>
                      <a:srgbClr val="FFFFFF"/>
                    </a:solidFill>
                    <a:latin typeface="Segoe Print" panose="02000600000000000000" pitchFamily="2" charset="0"/>
                    <a:ea typeface="ＭＳ Ｐゴシック" charset="0"/>
                    <a:cs typeface="ＭＳ Ｐゴシック" charset="0"/>
                  </a:rPr>
                  <a:t>Liabilities</a:t>
                </a:r>
              </a:p>
            </p:txBody>
          </p:sp>
          <p:sp>
            <p:nvSpPr>
              <p:cNvPr id="29" name="Rectangle 28">
                <a:extLst>
                  <a:ext uri="{FF2B5EF4-FFF2-40B4-BE49-F238E27FC236}">
                    <a16:creationId xmlns:a16="http://schemas.microsoft.com/office/drawing/2014/main" id="{BBFF7EA4-7B83-45BC-BA1C-868462138BD1}"/>
                  </a:ext>
                </a:extLst>
              </p:cNvPr>
              <p:cNvSpPr/>
              <p:nvPr/>
            </p:nvSpPr>
            <p:spPr bwMode="auto">
              <a:xfrm>
                <a:off x="4126651" y="3056934"/>
                <a:ext cx="484410"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800" b="1" dirty="0">
                    <a:solidFill>
                      <a:srgbClr val="FFFFFF"/>
                    </a:solidFill>
                    <a:latin typeface="Segoe Print" panose="02000600000000000000" pitchFamily="2" charset="0"/>
                    <a:ea typeface="ＭＳ Ｐゴシック" charset="0"/>
                    <a:cs typeface="ＭＳ Ｐゴシック" charset="0"/>
                  </a:rPr>
                  <a:t>-</a:t>
                </a:r>
              </a:p>
            </p:txBody>
          </p:sp>
          <p:sp>
            <p:nvSpPr>
              <p:cNvPr id="30" name="Rectangle 29">
                <a:extLst>
                  <a:ext uri="{FF2B5EF4-FFF2-40B4-BE49-F238E27FC236}">
                    <a16:creationId xmlns:a16="http://schemas.microsoft.com/office/drawing/2014/main" id="{BAD785C3-2A35-47B6-BA0A-52A8C83EBC7B}"/>
                  </a:ext>
                </a:extLst>
              </p:cNvPr>
              <p:cNvSpPr/>
              <p:nvPr/>
            </p:nvSpPr>
            <p:spPr bwMode="auto">
              <a:xfrm>
                <a:off x="4598409" y="3056934"/>
                <a:ext cx="1431185" cy="69615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0682" tIns="40341" rIns="80682" bIns="40341" numCol="1" rtlCol="0" anchor="ctr" anchorCtr="0" compatLnSpc="1">
                <a:prstTxWarp prst="textNoShape">
                  <a:avLst/>
                </a:prstTxWarp>
              </a:bodyPr>
              <a:lstStyle/>
              <a:p>
                <a:pPr defTabSz="899320"/>
                <a:r>
                  <a:rPr lang="en-US" sz="2000" b="1" dirty="0">
                    <a:solidFill>
                      <a:srgbClr val="FFFF00"/>
                    </a:solidFill>
                    <a:latin typeface="Segoe Print" panose="02000600000000000000" pitchFamily="2" charset="0"/>
                    <a:ea typeface="ＭＳ Ｐゴシック" charset="0"/>
                    <a:cs typeface="ＭＳ Ｐゴシック" charset="0"/>
                  </a:rPr>
                  <a:t>Creditor-protected assets</a:t>
                </a:r>
              </a:p>
            </p:txBody>
          </p:sp>
          <p:sp>
            <p:nvSpPr>
              <p:cNvPr id="31" name="Rectangle 30">
                <a:extLst>
                  <a:ext uri="{FF2B5EF4-FFF2-40B4-BE49-F238E27FC236}">
                    <a16:creationId xmlns:a16="http://schemas.microsoft.com/office/drawing/2014/main" id="{17A52A5A-620F-40DF-8EC7-EE90347131B9}"/>
                  </a:ext>
                </a:extLst>
              </p:cNvPr>
              <p:cNvSpPr/>
              <p:nvPr/>
            </p:nvSpPr>
            <p:spPr bwMode="auto">
              <a:xfrm>
                <a:off x="6142178" y="3056934"/>
                <a:ext cx="484410"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3200" b="1" dirty="0">
                    <a:solidFill>
                      <a:srgbClr val="FFFFFF"/>
                    </a:solidFill>
                    <a:latin typeface="Segoe Print" panose="02000600000000000000" pitchFamily="2" charset="0"/>
                    <a:ea typeface="ＭＳ Ｐゴシック" charset="0"/>
                    <a:cs typeface="ＭＳ Ｐゴシック" charset="0"/>
                  </a:rPr>
                  <a:t>=</a:t>
                </a:r>
              </a:p>
            </p:txBody>
          </p:sp>
          <p:sp>
            <p:nvSpPr>
              <p:cNvPr id="32" name="Rectangle 31">
                <a:extLst>
                  <a:ext uri="{FF2B5EF4-FFF2-40B4-BE49-F238E27FC236}">
                    <a16:creationId xmlns:a16="http://schemas.microsoft.com/office/drawing/2014/main" id="{236895BE-1AAC-4EB2-8239-F7C52EC029AB}"/>
                  </a:ext>
                </a:extLst>
              </p:cNvPr>
              <p:cNvSpPr/>
              <p:nvPr/>
            </p:nvSpPr>
            <p:spPr bwMode="auto">
              <a:xfrm>
                <a:off x="6639067" y="3056934"/>
                <a:ext cx="1431185"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400" b="1" dirty="0">
                    <a:solidFill>
                      <a:srgbClr val="FFFFFF"/>
                    </a:solidFill>
                    <a:latin typeface="Segoe Print" panose="02000600000000000000" pitchFamily="2" charset="0"/>
                    <a:ea typeface="ＭＳ Ｐゴシック" charset="0"/>
                    <a:cs typeface="ＭＳ Ｐゴシック" charset="0"/>
                  </a:rPr>
                  <a:t>Assets </a:t>
                </a:r>
                <a:br>
                  <a:rPr lang="en-US" sz="2400" b="1" dirty="0">
                    <a:solidFill>
                      <a:srgbClr val="FFFFFF"/>
                    </a:solidFill>
                    <a:latin typeface="Segoe Print" panose="02000600000000000000" pitchFamily="2" charset="0"/>
                    <a:ea typeface="ＭＳ Ｐゴシック" charset="0"/>
                    <a:cs typeface="ＭＳ Ｐゴシック" charset="0"/>
                  </a:rPr>
                </a:br>
                <a:r>
                  <a:rPr lang="en-US" sz="2400" b="1" dirty="0">
                    <a:solidFill>
                      <a:srgbClr val="FFFFFF"/>
                    </a:solidFill>
                    <a:latin typeface="Segoe Print" panose="02000600000000000000" pitchFamily="2" charset="0"/>
                    <a:ea typeface="ＭＳ Ｐゴシック" charset="0"/>
                    <a:cs typeface="ＭＳ Ｐゴシック" charset="0"/>
                  </a:rPr>
                  <a:t>at risk</a:t>
                </a:r>
              </a:p>
            </p:txBody>
          </p:sp>
        </p:grpSp>
      </p:grpSp>
    </p:spTree>
    <p:extLst>
      <p:ext uri="{BB962C8B-B14F-4D97-AF65-F5344CB8AC3E}">
        <p14:creationId xmlns:p14="http://schemas.microsoft.com/office/powerpoint/2010/main" val="50655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dirty="0"/>
              <a:t>Build your protection plan</a:t>
            </a:r>
          </a:p>
        </p:txBody>
      </p:sp>
      <p:sp>
        <p:nvSpPr>
          <p:cNvPr id="3" name="Text Placeholder 2"/>
          <p:cNvSpPr>
            <a:spLocks noGrp="1"/>
          </p:cNvSpPr>
          <p:nvPr>
            <p:ph type="body" sz="quarter" idx="10"/>
          </p:nvPr>
        </p:nvSpPr>
        <p:spPr/>
        <p:txBody>
          <a:bodyPr/>
          <a:lstStyle/>
          <a:p>
            <a:r>
              <a:rPr lang="en-US" altLang="en-US" dirty="0"/>
              <a:t>This material is for informational purposes only. It should not be considered legal advice. You should consult with an attorney to determine what may be best for your individual needs.</a:t>
            </a:r>
          </a:p>
        </p:txBody>
      </p:sp>
      <p:sp>
        <p:nvSpPr>
          <p:cNvPr id="11" name="Content Placeholder 3">
            <a:extLst>
              <a:ext uri="{FF2B5EF4-FFF2-40B4-BE49-F238E27FC236}">
                <a16:creationId xmlns:a16="http://schemas.microsoft.com/office/drawing/2014/main" id="{1F5608B2-3870-4E15-BD72-27C7347D355A}"/>
              </a:ext>
            </a:extLst>
          </p:cNvPr>
          <p:cNvSpPr txBox="1">
            <a:spLocks/>
          </p:cNvSpPr>
          <p:nvPr/>
        </p:nvSpPr>
        <p:spPr bwMode="auto">
          <a:xfrm>
            <a:off x="618009" y="2075093"/>
            <a:ext cx="3767439" cy="374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marL="200316" indent="-200316" algn="l" defTabSz="899320" rtl="0" eaLnBrk="1" fontAlgn="base" hangingPunct="1">
              <a:lnSpc>
                <a:spcPct val="110000"/>
              </a:lnSpc>
              <a:spcBef>
                <a:spcPct val="80000"/>
              </a:spcBef>
              <a:spcAft>
                <a:spcPct val="0"/>
              </a:spcAft>
              <a:buClr>
                <a:srgbClr val="0072BC"/>
              </a:buClr>
              <a:buChar char="•"/>
              <a:defRPr lang="en-US" sz="2400" smtClean="0">
                <a:solidFill>
                  <a:schemeClr val="accent4"/>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lang="en-US" sz="2000" smtClean="0">
                <a:solidFill>
                  <a:schemeClr val="accent4"/>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lang="en-US" sz="1800" smtClean="0">
                <a:solidFill>
                  <a:schemeClr val="accent4"/>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lang="en-US" sz="1400" smtClean="0">
                <a:solidFill>
                  <a:schemeClr val="accent4"/>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lang="en-US" sz="1400">
                <a:solidFill>
                  <a:schemeClr val="accent4"/>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pPr marL="0" indent="0">
              <a:spcBef>
                <a:spcPts val="0"/>
              </a:spcBef>
              <a:spcAft>
                <a:spcPts val="800"/>
              </a:spcAft>
              <a:buFontTx/>
              <a:buNone/>
            </a:pPr>
            <a:r>
              <a:rPr lang="en-US" sz="2000" kern="0" dirty="0">
                <a:solidFill>
                  <a:srgbClr val="0072BC"/>
                </a:solidFill>
                <a:latin typeface="+mj-lt"/>
              </a:rPr>
              <a:t>Basic components</a:t>
            </a:r>
          </a:p>
          <a:p>
            <a:pPr>
              <a:spcBef>
                <a:spcPts val="0"/>
              </a:spcBef>
              <a:spcAft>
                <a:spcPts val="800"/>
              </a:spcAft>
            </a:pPr>
            <a:r>
              <a:rPr lang="en-US" sz="2000" kern="0" dirty="0"/>
              <a:t>Insurance</a:t>
            </a:r>
          </a:p>
          <a:p>
            <a:pPr>
              <a:spcBef>
                <a:spcPts val="0"/>
              </a:spcBef>
              <a:spcAft>
                <a:spcPts val="800"/>
              </a:spcAft>
            </a:pPr>
            <a:r>
              <a:rPr lang="en-US" sz="2000" kern="0" dirty="0"/>
              <a:t>Titling assets</a:t>
            </a:r>
          </a:p>
          <a:p>
            <a:pPr>
              <a:spcBef>
                <a:spcPts val="0"/>
              </a:spcBef>
              <a:spcAft>
                <a:spcPts val="800"/>
              </a:spcAft>
            </a:pPr>
            <a:r>
              <a:rPr lang="en-US" sz="2000" kern="0" dirty="0"/>
              <a:t>Homestead exemptions</a:t>
            </a:r>
          </a:p>
          <a:p>
            <a:pPr>
              <a:spcBef>
                <a:spcPts val="0"/>
              </a:spcBef>
              <a:spcAft>
                <a:spcPts val="800"/>
              </a:spcAft>
            </a:pPr>
            <a:r>
              <a:rPr lang="en-US" sz="2000" kern="0" dirty="0"/>
              <a:t>Protecting retirement and college savings</a:t>
            </a:r>
          </a:p>
          <a:p>
            <a:pPr>
              <a:spcBef>
                <a:spcPts val="0"/>
              </a:spcBef>
              <a:spcAft>
                <a:spcPts val="800"/>
              </a:spcAft>
            </a:pPr>
            <a:r>
              <a:rPr lang="en-US" sz="2000" kern="0" dirty="0"/>
              <a:t>Life insurance and annuities</a:t>
            </a:r>
          </a:p>
        </p:txBody>
      </p:sp>
      <p:sp>
        <p:nvSpPr>
          <p:cNvPr id="12" name="Content Placeholder 4">
            <a:extLst>
              <a:ext uri="{FF2B5EF4-FFF2-40B4-BE49-F238E27FC236}">
                <a16:creationId xmlns:a16="http://schemas.microsoft.com/office/drawing/2014/main" id="{70E58C67-C470-4CD5-BA8C-E609C2F9177D}"/>
              </a:ext>
            </a:extLst>
          </p:cNvPr>
          <p:cNvSpPr txBox="1">
            <a:spLocks/>
          </p:cNvSpPr>
          <p:nvPr/>
        </p:nvSpPr>
        <p:spPr bwMode="auto">
          <a:xfrm>
            <a:off x="4836644" y="2075093"/>
            <a:ext cx="3672355" cy="374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marL="200316" indent="-200316" algn="l" defTabSz="899320" rtl="0" eaLnBrk="1" fontAlgn="base" hangingPunct="1">
              <a:lnSpc>
                <a:spcPct val="110000"/>
              </a:lnSpc>
              <a:spcBef>
                <a:spcPct val="80000"/>
              </a:spcBef>
              <a:spcAft>
                <a:spcPct val="0"/>
              </a:spcAft>
              <a:buClr>
                <a:srgbClr val="0072BC"/>
              </a:buClr>
              <a:buChar char="•"/>
              <a:defRPr lang="en-US" sz="2400" smtClean="0">
                <a:solidFill>
                  <a:schemeClr val="accent4"/>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lang="en-US" sz="2000" smtClean="0">
                <a:solidFill>
                  <a:schemeClr val="accent4"/>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lang="en-US" sz="1800" smtClean="0">
                <a:solidFill>
                  <a:schemeClr val="accent4"/>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lang="en-US" sz="1400" smtClean="0">
                <a:solidFill>
                  <a:schemeClr val="accent4"/>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lang="en-US" sz="1400">
                <a:solidFill>
                  <a:schemeClr val="accent4"/>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pPr marL="0" indent="0">
              <a:spcBef>
                <a:spcPts val="0"/>
              </a:spcBef>
              <a:spcAft>
                <a:spcPts val="800"/>
              </a:spcAft>
              <a:buFontTx/>
              <a:buNone/>
            </a:pPr>
            <a:r>
              <a:rPr lang="en-US" sz="2000" kern="0" dirty="0">
                <a:solidFill>
                  <a:srgbClr val="0072BC"/>
                </a:solidFill>
                <a:latin typeface="+mj-lt"/>
              </a:rPr>
              <a:t>Complex techniques</a:t>
            </a:r>
          </a:p>
          <a:p>
            <a:pPr>
              <a:spcBef>
                <a:spcPts val="0"/>
              </a:spcBef>
              <a:spcAft>
                <a:spcPts val="800"/>
              </a:spcAft>
            </a:pPr>
            <a:r>
              <a:rPr lang="en-US" sz="2000" kern="0" dirty="0"/>
              <a:t>Incorporating your business</a:t>
            </a:r>
          </a:p>
          <a:p>
            <a:pPr>
              <a:spcBef>
                <a:spcPts val="0"/>
              </a:spcBef>
              <a:spcAft>
                <a:spcPts val="800"/>
              </a:spcAft>
            </a:pPr>
            <a:r>
              <a:rPr lang="en-US" sz="2000" kern="0" dirty="0"/>
              <a:t>Insulating “hot” assets such as real estate</a:t>
            </a:r>
          </a:p>
          <a:p>
            <a:pPr>
              <a:spcBef>
                <a:spcPts val="0"/>
              </a:spcBef>
              <a:spcAft>
                <a:spcPts val="800"/>
              </a:spcAft>
            </a:pPr>
            <a:r>
              <a:rPr lang="en-US" sz="2000" kern="0" dirty="0"/>
              <a:t>Equipment leasing </a:t>
            </a:r>
            <a:br>
              <a:rPr lang="en-US" sz="2000" kern="0" dirty="0"/>
            </a:br>
            <a:r>
              <a:rPr lang="en-US" sz="2000" kern="0" dirty="0"/>
              <a:t>and multiple LLCs</a:t>
            </a:r>
          </a:p>
          <a:p>
            <a:pPr>
              <a:spcBef>
                <a:spcPts val="0"/>
              </a:spcBef>
              <a:spcAft>
                <a:spcPts val="800"/>
              </a:spcAft>
            </a:pPr>
            <a:r>
              <a:rPr lang="en-US" sz="2000" kern="0" dirty="0"/>
              <a:t>Using trusts to protect </a:t>
            </a:r>
            <a:br>
              <a:rPr lang="en-US" sz="2000" kern="0" dirty="0"/>
            </a:br>
            <a:r>
              <a:rPr lang="en-US" sz="2000" kern="0" dirty="0"/>
              <a:t>your assets</a:t>
            </a:r>
          </a:p>
        </p:txBody>
      </p:sp>
    </p:spTree>
    <p:extLst>
      <p:ext uri="{BB962C8B-B14F-4D97-AF65-F5344CB8AC3E}">
        <p14:creationId xmlns:p14="http://schemas.microsoft.com/office/powerpoint/2010/main" val="21450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your business putting </a:t>
            </a:r>
            <a:br>
              <a:rPr lang="en-US" altLang="en-US" dirty="0"/>
            </a:br>
            <a:r>
              <a:rPr lang="en-US" altLang="en-US" dirty="0"/>
              <a:t>personal assets at risk?</a:t>
            </a:r>
            <a:endParaRPr lang="en-US" dirty="0"/>
          </a:p>
        </p:txBody>
      </p:sp>
      <p:sp>
        <p:nvSpPr>
          <p:cNvPr id="3" name="Content Placeholder 2"/>
          <p:cNvSpPr>
            <a:spLocks noGrp="1"/>
          </p:cNvSpPr>
          <p:nvPr>
            <p:ph idx="1"/>
          </p:nvPr>
        </p:nvSpPr>
        <p:spPr/>
        <p:txBody>
          <a:bodyPr/>
          <a:lstStyle/>
          <a:p>
            <a:r>
              <a:rPr lang="en-US" dirty="0"/>
              <a:t>Business owners may be at risk of legal claims by patients, customers, </a:t>
            </a:r>
            <a:br>
              <a:rPr lang="en-US" dirty="0"/>
            </a:br>
            <a:r>
              <a:rPr lang="en-US" dirty="0"/>
              <a:t>or employees</a:t>
            </a:r>
          </a:p>
          <a:p>
            <a:r>
              <a:rPr lang="en-US" dirty="0"/>
              <a:t>Without a formal business structure, your personal assets may be at risk</a:t>
            </a:r>
          </a:p>
          <a:p>
            <a:r>
              <a:rPr lang="en-US" dirty="0"/>
              <a:t>Select a method of ownership for your business to make it </a:t>
            </a:r>
            <a:br>
              <a:rPr lang="en-US" dirty="0"/>
            </a:br>
            <a:r>
              <a:rPr lang="en-US" dirty="0"/>
              <a:t>difficult — or expensive — for someone to access your assets</a:t>
            </a:r>
          </a:p>
          <a:p>
            <a:endParaRPr lang="en-US" dirty="0"/>
          </a:p>
        </p:txBody>
      </p:sp>
      <p:sp>
        <p:nvSpPr>
          <p:cNvPr id="4" name="Text Placeholder 3">
            <a:extLst>
              <a:ext uri="{FF2B5EF4-FFF2-40B4-BE49-F238E27FC236}">
                <a16:creationId xmlns:a16="http://schemas.microsoft.com/office/drawing/2014/main" id="{CD153D62-A15E-46A0-A581-BF0417FFFEB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2761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GB" altLang="en-US" dirty="0"/>
              <a:t>Structuring your business</a:t>
            </a:r>
            <a:endParaRPr lang="en-US" dirty="0"/>
          </a:p>
        </p:txBody>
      </p:sp>
      <p:sp>
        <p:nvSpPr>
          <p:cNvPr id="2" name="Text Placeholder 1">
            <a:extLst>
              <a:ext uri="{FF2B5EF4-FFF2-40B4-BE49-F238E27FC236}">
                <a16:creationId xmlns:a16="http://schemas.microsoft.com/office/drawing/2014/main" id="{25B99F89-F71D-4E77-AFAD-65865A1686B3}"/>
              </a:ext>
            </a:extLst>
          </p:cNvPr>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11894432"/>
              </p:ext>
            </p:extLst>
          </p:nvPr>
        </p:nvGraphicFramePr>
        <p:xfrm>
          <a:off x="731520" y="1809044"/>
          <a:ext cx="7680960" cy="400913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276017">
                <a:tc>
                  <a:txBody>
                    <a:bodyPr/>
                    <a:lstStyle/>
                    <a:p>
                      <a:r>
                        <a:rPr lang="en-US" sz="1600" b="1" dirty="0">
                          <a:solidFill>
                            <a:schemeClr val="tx1"/>
                          </a:solidFill>
                          <a:latin typeface="+mj-lt"/>
                        </a:rPr>
                        <a:t>Business ownership</a:t>
                      </a:r>
                    </a:p>
                  </a:txBody>
                  <a:tcPr marT="64008" marB="64008" anchor="b">
                    <a:lnL w="12700" cmpd="sng">
                      <a:noFill/>
                    </a:lnL>
                    <a:lnR w="1270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mj-lt"/>
                        </a:rPr>
                        <a:t>Benefits</a:t>
                      </a:r>
                    </a:p>
                  </a:txBody>
                  <a:tcPr marT="64008"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mj-lt"/>
                        </a:rPr>
                        <a:t>Considerations</a:t>
                      </a:r>
                    </a:p>
                  </a:txBody>
                  <a:tcPr marT="64008" marB="64008" anchor="b">
                    <a:lnL w="12700" cap="flat" cmpd="sng" algn="ctr">
                      <a:no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8426">
                <a:tc>
                  <a:txBody>
                    <a:bodyPr/>
                    <a:lstStyle/>
                    <a:p>
                      <a:r>
                        <a:rPr lang="en-US" sz="1600" b="1" dirty="0">
                          <a:solidFill>
                            <a:schemeClr val="tx1"/>
                          </a:solidFill>
                          <a:latin typeface="+mj-lt"/>
                        </a:rPr>
                        <a:t>Corporation </a:t>
                      </a:r>
                    </a:p>
                    <a:p>
                      <a:r>
                        <a:rPr lang="en-US" sz="1600" b="1" dirty="0">
                          <a:solidFill>
                            <a:schemeClr val="tx1"/>
                          </a:solidFill>
                          <a:latin typeface="+mj-lt"/>
                        </a:rPr>
                        <a:t>(C corp or S corp)</a:t>
                      </a: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spcAft>
                          <a:spcPts val="400"/>
                        </a:spcAft>
                        <a:buClr>
                          <a:srgbClr val="0072BC"/>
                        </a:buClr>
                        <a:buFont typeface="Arial" panose="020B0604020202020204" pitchFamily="34" charset="0"/>
                        <a:buChar char="•"/>
                      </a:pPr>
                      <a:r>
                        <a:rPr lang="en-US" sz="1600" dirty="0">
                          <a:solidFill>
                            <a:schemeClr val="tx1"/>
                          </a:solidFill>
                          <a:latin typeface="+mn-lt"/>
                        </a:rPr>
                        <a:t>Business owner does not bear personal liability for debts of the corporation</a:t>
                      </a:r>
                    </a:p>
                    <a:p>
                      <a:pPr>
                        <a:spcAft>
                          <a:spcPts val="400"/>
                        </a:spcAft>
                      </a:pPr>
                      <a:endParaRPr lang="en-US" sz="1600" dirty="0">
                        <a:solidFill>
                          <a:schemeClr val="tx1"/>
                        </a:solidFill>
                        <a:latin typeface="+mn-lt"/>
                      </a:endParaRP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tx1"/>
                          </a:solidFill>
                          <a:latin typeface="+mn-lt"/>
                          <a:ea typeface="+mn-ea"/>
                          <a:cs typeface="+mn-cs"/>
                        </a:rPr>
                        <a:t>May be more complex to establish and maintain</a:t>
                      </a:r>
                    </a:p>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tx1"/>
                          </a:solidFill>
                          <a:latin typeface="+mn-lt"/>
                          <a:ea typeface="+mn-ea"/>
                          <a:cs typeface="+mn-cs"/>
                        </a:rPr>
                        <a:t>Adverse legal judgment could result in plaintiff receiving ownership shares</a:t>
                      </a: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21410">
                <a:tc>
                  <a:txBody>
                    <a:bodyPr/>
                    <a:lstStyle/>
                    <a:p>
                      <a:r>
                        <a:rPr lang="en-US" sz="1600" b="1" dirty="0">
                          <a:solidFill>
                            <a:schemeClr val="tx1"/>
                          </a:solidFill>
                          <a:latin typeface="+mj-lt"/>
                        </a:rPr>
                        <a:t>LLC or LLP</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spcAft>
                          <a:spcPts val="400"/>
                        </a:spcAft>
                        <a:buClr>
                          <a:srgbClr val="0072BC"/>
                        </a:buClr>
                        <a:buFont typeface="Arial" panose="020B0604020202020204" pitchFamily="34" charset="0"/>
                        <a:buChar char="•"/>
                      </a:pPr>
                      <a:r>
                        <a:rPr lang="en-US" sz="1600" dirty="0">
                          <a:solidFill>
                            <a:schemeClr val="tx1"/>
                          </a:solidFill>
                          <a:latin typeface="+mn-lt"/>
                        </a:rPr>
                        <a:t>Easy to establish and maintain</a:t>
                      </a:r>
                    </a:p>
                    <a:p>
                      <a:pPr marL="168275" indent="-168275">
                        <a:spcAft>
                          <a:spcPts val="400"/>
                        </a:spcAft>
                        <a:buClr>
                          <a:srgbClr val="0072BC"/>
                        </a:buClr>
                        <a:buFont typeface="Arial" panose="020B0604020202020204" pitchFamily="34" charset="0"/>
                        <a:buChar char="•"/>
                      </a:pPr>
                      <a:r>
                        <a:rPr lang="en-US" sz="1600" dirty="0">
                          <a:solidFill>
                            <a:schemeClr val="tx1"/>
                          </a:solidFill>
                          <a:latin typeface="+mn-lt"/>
                        </a:rPr>
                        <a:t>Potentially better liability protection than corporations; creditor attachment may be limited to distributions, not shares of </a:t>
                      </a:r>
                      <a:r>
                        <a:rPr lang="en-US" sz="1600" kern="1200" dirty="0">
                          <a:solidFill>
                            <a:schemeClr val="tx1"/>
                          </a:solidFill>
                          <a:latin typeface="+mn-lt"/>
                          <a:ea typeface="+mn-ea"/>
                          <a:cs typeface="+mn-cs"/>
                        </a:rPr>
                        <a:t>ownership — “charging order” protection</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tx1"/>
                          </a:solidFill>
                          <a:latin typeface="+mn-lt"/>
                          <a:ea typeface="+mn-ea"/>
                          <a:cs typeface="+mn-cs"/>
                        </a:rPr>
                        <a:t>Some states may allow creditors to attach ownership interest of LLC or LLP</a:t>
                      </a:r>
                    </a:p>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tx1"/>
                          </a:solidFill>
                          <a:latin typeface="+mn-lt"/>
                          <a:ea typeface="+mn-ea"/>
                          <a:cs typeface="+mn-cs"/>
                        </a:rPr>
                        <a:t>Single-member LLCs may not receive same level of creditor protection</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8946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529F57F-64C0-4B32-9A95-6FC89D17FAE8}"/>
              </a:ext>
            </a:extLst>
          </p:cNvPr>
          <p:cNvGrpSpPr/>
          <p:nvPr/>
        </p:nvGrpSpPr>
        <p:grpSpPr>
          <a:xfrm>
            <a:off x="6718327" y="3362657"/>
            <a:ext cx="1128193" cy="1301884"/>
            <a:chOff x="7446281" y="3305175"/>
            <a:chExt cx="1278619" cy="1475469"/>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21782462-0AE0-4F01-AC6A-43F081C525C8}"/>
                </a:ext>
              </a:extLst>
            </p:cNvPr>
            <p:cNvSpPr/>
            <p:nvPr/>
          </p:nvSpPr>
          <p:spPr bwMode="auto">
            <a:xfrm>
              <a:off x="7446281" y="3502025"/>
              <a:ext cx="1278619" cy="1278619"/>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sp>
          <p:nvSpPr>
            <p:cNvPr id="81" name="Isosceles Triangle 80">
              <a:extLst>
                <a:ext uri="{FF2B5EF4-FFF2-40B4-BE49-F238E27FC236}">
                  <a16:creationId xmlns:a16="http://schemas.microsoft.com/office/drawing/2014/main" id="{99A2EC09-1096-44F1-A26B-BE375A1DE208}"/>
                </a:ext>
              </a:extLst>
            </p:cNvPr>
            <p:cNvSpPr/>
            <p:nvPr/>
          </p:nvSpPr>
          <p:spPr bwMode="auto">
            <a:xfrm>
              <a:off x="7950652" y="33051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mn-lt"/>
                <a:ea typeface="ＭＳ Ｐゴシック" charset="0"/>
                <a:cs typeface="ＭＳ Ｐゴシック" charset="0"/>
              </a:endParaRPr>
            </a:p>
          </p:txBody>
        </p:sp>
      </p:grpSp>
      <p:sp>
        <p:nvSpPr>
          <p:cNvPr id="2" name="Title 1">
            <a:extLst>
              <a:ext uri="{FF2B5EF4-FFF2-40B4-BE49-F238E27FC236}">
                <a16:creationId xmlns:a16="http://schemas.microsoft.com/office/drawing/2014/main" id="{BFC423D7-EC40-F743-AE2F-D74EB04A76D3}"/>
              </a:ext>
            </a:extLst>
          </p:cNvPr>
          <p:cNvSpPr>
            <a:spLocks noGrp="1"/>
          </p:cNvSpPr>
          <p:nvPr>
            <p:ph type="title"/>
          </p:nvPr>
        </p:nvSpPr>
        <p:spPr/>
        <p:txBody>
          <a:bodyPr/>
          <a:lstStyle/>
          <a:p>
            <a:r>
              <a:rPr lang="en-US" dirty="0"/>
              <a:t>LLC case example: </a:t>
            </a:r>
            <a:br>
              <a:rPr lang="en-US" dirty="0"/>
            </a:br>
            <a:r>
              <a:rPr lang="en-US" dirty="0"/>
              <a:t>Private medical practice</a:t>
            </a:r>
          </a:p>
        </p:txBody>
      </p:sp>
      <p:sp>
        <p:nvSpPr>
          <p:cNvPr id="4" name="Text Placeholder 3">
            <a:extLst>
              <a:ext uri="{FF2B5EF4-FFF2-40B4-BE49-F238E27FC236}">
                <a16:creationId xmlns:a16="http://schemas.microsoft.com/office/drawing/2014/main" id="{075EEFBF-8596-4E05-A512-5C10DDE43656}"/>
              </a:ext>
            </a:extLst>
          </p:cNvPr>
          <p:cNvSpPr>
            <a:spLocks noGrp="1"/>
          </p:cNvSpPr>
          <p:nvPr>
            <p:ph type="body" sz="quarter" idx="10"/>
          </p:nvPr>
        </p:nvSpPr>
        <p:spPr/>
        <p:txBody>
          <a:bodyPr/>
          <a:lstStyle/>
          <a:p>
            <a:endParaRPr lang="en-US"/>
          </a:p>
        </p:txBody>
      </p:sp>
      <p:sp>
        <p:nvSpPr>
          <p:cNvPr id="9" name="Rectangle 18">
            <a:extLst>
              <a:ext uri="{FF2B5EF4-FFF2-40B4-BE49-F238E27FC236}">
                <a16:creationId xmlns:a16="http://schemas.microsoft.com/office/drawing/2014/main" id="{6461B550-26C4-7A41-921F-687563880D52}"/>
              </a:ext>
            </a:extLst>
          </p:cNvPr>
          <p:cNvSpPr>
            <a:spLocks noChangeArrowheads="1"/>
          </p:cNvSpPr>
          <p:nvPr/>
        </p:nvSpPr>
        <p:spPr bwMode="auto">
          <a:xfrm>
            <a:off x="3039595" y="5040782"/>
            <a:ext cx="1666875" cy="541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90000"/>
              </a:lnSpc>
            </a:pPr>
            <a:endParaRPr lang="en-US" altLang="en-US" sz="1588" dirty="0">
              <a:solidFill>
                <a:schemeClr val="accent6"/>
              </a:solidFill>
              <a:latin typeface="+mn-lt"/>
            </a:endParaRPr>
          </a:p>
        </p:txBody>
      </p:sp>
      <p:sp>
        <p:nvSpPr>
          <p:cNvPr id="12" name="TextBox 11">
            <a:extLst>
              <a:ext uri="{FF2B5EF4-FFF2-40B4-BE49-F238E27FC236}">
                <a16:creationId xmlns:a16="http://schemas.microsoft.com/office/drawing/2014/main" id="{021375DC-EC0C-8145-AEB9-6609CE30CFB5}"/>
              </a:ext>
            </a:extLst>
          </p:cNvPr>
          <p:cNvSpPr txBox="1"/>
          <p:nvPr/>
        </p:nvSpPr>
        <p:spPr>
          <a:xfrm>
            <a:off x="1785938" y="4937377"/>
            <a:ext cx="5572125" cy="646331"/>
          </a:xfrm>
          <a:prstGeom prst="rect">
            <a:avLst/>
          </a:prstGeom>
          <a:noFill/>
        </p:spPr>
        <p:txBody>
          <a:bodyPr wrap="square" rtlCol="0" anchor="ctr">
            <a:spAutoFit/>
          </a:bodyPr>
          <a:lstStyle/>
          <a:p>
            <a:r>
              <a:rPr lang="en-US" sz="1800" dirty="0">
                <a:solidFill>
                  <a:schemeClr val="accent4"/>
                </a:solidFill>
                <a:latin typeface="+mn-lt"/>
              </a:rPr>
              <a:t>Equity in these assets is </a:t>
            </a:r>
            <a:r>
              <a:rPr lang="en-US" sz="1800" b="1" dirty="0">
                <a:solidFill>
                  <a:schemeClr val="accent2"/>
                </a:solidFill>
                <a:latin typeface="+mj-lt"/>
              </a:rPr>
              <a:t>NOT</a:t>
            </a:r>
            <a:r>
              <a:rPr lang="en-US" sz="1800" dirty="0">
                <a:solidFill>
                  <a:srgbClr val="EF343C"/>
                </a:solidFill>
                <a:latin typeface="+mn-lt"/>
              </a:rPr>
              <a:t> </a:t>
            </a:r>
            <a:r>
              <a:rPr lang="en-US" sz="1800" dirty="0">
                <a:solidFill>
                  <a:schemeClr val="accent4"/>
                </a:solidFill>
                <a:latin typeface="+mn-lt"/>
              </a:rPr>
              <a:t>contained in the</a:t>
            </a:r>
            <a:br>
              <a:rPr lang="en-US" sz="1800" dirty="0">
                <a:solidFill>
                  <a:schemeClr val="accent4"/>
                </a:solidFill>
                <a:latin typeface="+mn-lt"/>
              </a:rPr>
            </a:br>
            <a:r>
              <a:rPr lang="en-US" sz="1800" dirty="0">
                <a:solidFill>
                  <a:schemeClr val="accent4"/>
                </a:solidFill>
                <a:latin typeface="+mn-lt"/>
              </a:rPr>
              <a:t>medical practice, where it could be at risk </a:t>
            </a:r>
          </a:p>
        </p:txBody>
      </p:sp>
      <p:sp>
        <p:nvSpPr>
          <p:cNvPr id="16" name="TextBox 15">
            <a:extLst>
              <a:ext uri="{FF2B5EF4-FFF2-40B4-BE49-F238E27FC236}">
                <a16:creationId xmlns:a16="http://schemas.microsoft.com/office/drawing/2014/main" id="{1577BF90-89CA-7241-A5CC-2AC53EFE7DF5}"/>
              </a:ext>
            </a:extLst>
          </p:cNvPr>
          <p:cNvSpPr txBox="1"/>
          <p:nvPr/>
        </p:nvSpPr>
        <p:spPr>
          <a:xfrm>
            <a:off x="2242392" y="3564709"/>
            <a:ext cx="1306758" cy="526939"/>
          </a:xfrm>
          <a:prstGeom prst="rect">
            <a:avLst/>
          </a:prstGeom>
          <a:noFill/>
        </p:spPr>
        <p:txBody>
          <a:bodyPr wrap="square" rtlCol="0">
            <a:spAutoFit/>
          </a:bodyPr>
          <a:lstStyle/>
          <a:p>
            <a:r>
              <a:rPr lang="en-US" sz="1400" b="1" dirty="0">
                <a:latin typeface="+mj-lt"/>
              </a:rPr>
              <a:t>Leasing arrangement</a:t>
            </a:r>
          </a:p>
        </p:txBody>
      </p:sp>
      <p:cxnSp>
        <p:nvCxnSpPr>
          <p:cNvPr id="73" name="Straight Arrow Connector 72">
            <a:extLst>
              <a:ext uri="{FF2B5EF4-FFF2-40B4-BE49-F238E27FC236}">
                <a16:creationId xmlns:a16="http://schemas.microsoft.com/office/drawing/2014/main" id="{D64C4AF2-DFFC-40A9-8E68-3CCD03C90782}"/>
              </a:ext>
            </a:extLst>
          </p:cNvPr>
          <p:cNvCxnSpPr>
            <a:cxnSpLocks/>
            <a:stCxn id="52" idx="6"/>
            <a:endCxn id="55" idx="2"/>
          </p:cNvCxnSpPr>
          <p:nvPr/>
        </p:nvCxnSpPr>
        <p:spPr bwMode="auto">
          <a:xfrm>
            <a:off x="2080294" y="4100444"/>
            <a:ext cx="1754920" cy="0"/>
          </a:xfrm>
          <a:prstGeom prst="straightConnector1">
            <a:avLst/>
          </a:prstGeom>
          <a:solidFill>
            <a:schemeClr val="accent1"/>
          </a:solidFill>
          <a:ln w="28575" cap="rnd" cmpd="sng" algn="ctr">
            <a:solidFill>
              <a:srgbClr val="002060"/>
            </a:solidFill>
            <a:prstDash val="sysDot"/>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a:extLst>
              <a:ext uri="{FF2B5EF4-FFF2-40B4-BE49-F238E27FC236}">
                <a16:creationId xmlns:a16="http://schemas.microsoft.com/office/drawing/2014/main" id="{0FC4440C-DE48-41D5-93EA-FFEE1FCA23D4}"/>
              </a:ext>
            </a:extLst>
          </p:cNvPr>
          <p:cNvCxnSpPr>
            <a:cxnSpLocks/>
            <a:stCxn id="58" idx="2"/>
            <a:endCxn id="55" idx="6"/>
          </p:cNvCxnSpPr>
          <p:nvPr/>
        </p:nvCxnSpPr>
        <p:spPr bwMode="auto">
          <a:xfrm flipH="1">
            <a:off x="4963407" y="4100444"/>
            <a:ext cx="1754920" cy="0"/>
          </a:xfrm>
          <a:prstGeom prst="straightConnector1">
            <a:avLst/>
          </a:prstGeom>
          <a:solidFill>
            <a:schemeClr val="accent1"/>
          </a:solidFill>
          <a:ln w="28575" cap="rnd" cmpd="sng" algn="ctr">
            <a:solidFill>
              <a:srgbClr val="002060"/>
            </a:solidFill>
            <a:prstDash val="sysDot"/>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Rectangle 53">
            <a:extLst>
              <a:ext uri="{FF2B5EF4-FFF2-40B4-BE49-F238E27FC236}">
                <a16:creationId xmlns:a16="http://schemas.microsoft.com/office/drawing/2014/main" id="{47CA72FB-E829-412A-95D9-654D3669C135}"/>
              </a:ext>
            </a:extLst>
          </p:cNvPr>
          <p:cNvSpPr/>
          <p:nvPr/>
        </p:nvSpPr>
        <p:spPr bwMode="auto">
          <a:xfrm>
            <a:off x="972018" y="2850988"/>
            <a:ext cx="1088356" cy="401409"/>
          </a:xfrm>
          <a:prstGeom prst="rect">
            <a:avLst/>
          </a:prstGeom>
          <a:noFill/>
          <a:ln>
            <a:noFill/>
          </a:ln>
          <a:effectLst/>
        </p:spPr>
        <p:txBody>
          <a:bodyPr lIns="0" rIns="0" rtlCol="0" anchor="t" anchorCtr="0"/>
          <a:lstStyle/>
          <a:p>
            <a:pPr lvl="0">
              <a:lnSpc>
                <a:spcPct val="90000"/>
              </a:lnSpc>
            </a:pPr>
            <a:r>
              <a:rPr lang="en-US" altLang="en-US" sz="1400" b="1" dirty="0">
                <a:solidFill>
                  <a:srgbClr val="002060"/>
                </a:solidFill>
                <a:latin typeface="+mj-lt"/>
                <a:cs typeface="Arial" panose="020B0604020202020204" pitchFamily="34" charset="0"/>
              </a:rPr>
              <a:t>LLC #1</a:t>
            </a:r>
          </a:p>
          <a:p>
            <a:pPr lvl="0">
              <a:lnSpc>
                <a:spcPct val="90000"/>
              </a:lnSpc>
            </a:pPr>
            <a:r>
              <a:rPr lang="en-US" altLang="en-US" sz="1400" dirty="0">
                <a:latin typeface="+mj-lt"/>
                <a:cs typeface="Arial" panose="020B0604020202020204" pitchFamily="34" charset="0"/>
              </a:rPr>
              <a:t>Equipment</a:t>
            </a:r>
          </a:p>
        </p:txBody>
      </p:sp>
      <p:grpSp>
        <p:nvGrpSpPr>
          <p:cNvPr id="13" name="Group 12">
            <a:extLst>
              <a:ext uri="{FF2B5EF4-FFF2-40B4-BE49-F238E27FC236}">
                <a16:creationId xmlns:a16="http://schemas.microsoft.com/office/drawing/2014/main" id="{EC9CB780-D763-46DB-A04E-204D2500A731}"/>
              </a:ext>
            </a:extLst>
          </p:cNvPr>
          <p:cNvGrpSpPr/>
          <p:nvPr/>
        </p:nvGrpSpPr>
        <p:grpSpPr>
          <a:xfrm>
            <a:off x="952101" y="3362657"/>
            <a:ext cx="1128193" cy="1301884"/>
            <a:chOff x="911225" y="3305175"/>
            <a:chExt cx="1278619" cy="1475469"/>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95DD04C6-599D-494D-91BA-EF9C20773B30}"/>
                </a:ext>
              </a:extLst>
            </p:cNvPr>
            <p:cNvSpPr/>
            <p:nvPr/>
          </p:nvSpPr>
          <p:spPr bwMode="auto">
            <a:xfrm>
              <a:off x="911225" y="3502025"/>
              <a:ext cx="1278619" cy="1278619"/>
            </a:xfrm>
            <a:prstGeom prst="ellipse">
              <a:avLst/>
            </a:prstGeom>
            <a:solidFill>
              <a:srgbClr val="003463"/>
            </a:solidFill>
            <a:ln>
              <a:noFill/>
            </a:ln>
            <a:effectLst/>
          </p:spPr>
          <p:txBody>
            <a:bodyPr lIns="161365" rtlCol="0" anchor="ctr"/>
            <a:lstStyle/>
            <a:p>
              <a:pPr marL="707409" algn="l">
                <a:lnSpc>
                  <a:spcPct val="90000"/>
                </a:lnSpc>
              </a:pPr>
              <a:endParaRPr lang="en-US" altLang="en-US" sz="1588" dirty="0">
                <a:solidFill>
                  <a:srgbClr val="FFFFFF"/>
                </a:solidFill>
                <a:latin typeface="+mn-lt"/>
                <a:cs typeface="Arial" panose="020B0604020202020204" pitchFamily="34" charset="0"/>
              </a:endParaRPr>
            </a:p>
          </p:txBody>
        </p:sp>
        <p:sp>
          <p:nvSpPr>
            <p:cNvPr id="79" name="Isosceles Triangle 78">
              <a:extLst>
                <a:ext uri="{FF2B5EF4-FFF2-40B4-BE49-F238E27FC236}">
                  <a16:creationId xmlns:a16="http://schemas.microsoft.com/office/drawing/2014/main" id="{F738AF85-8E58-4302-AC3E-012933E58FE4}"/>
                </a:ext>
              </a:extLst>
            </p:cNvPr>
            <p:cNvSpPr/>
            <p:nvPr/>
          </p:nvSpPr>
          <p:spPr bwMode="auto">
            <a:xfrm>
              <a:off x="1415596" y="33051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sz="2118" dirty="0">
                <a:latin typeface="+mn-lt"/>
                <a:ea typeface="ＭＳ Ｐゴシック" charset="0"/>
                <a:cs typeface="ＭＳ Ｐゴシック" charset="0"/>
              </a:endParaRPr>
            </a:p>
          </p:txBody>
        </p:sp>
      </p:grpSp>
      <p:sp>
        <p:nvSpPr>
          <p:cNvPr id="56" name="Rectangle 55">
            <a:extLst>
              <a:ext uri="{FF2B5EF4-FFF2-40B4-BE49-F238E27FC236}">
                <a16:creationId xmlns:a16="http://schemas.microsoft.com/office/drawing/2014/main" id="{604B1891-298F-4D5C-BA4E-8D8A02D9C396}"/>
              </a:ext>
            </a:extLst>
          </p:cNvPr>
          <p:cNvSpPr/>
          <p:nvPr/>
        </p:nvSpPr>
        <p:spPr bwMode="auto">
          <a:xfrm>
            <a:off x="3675129" y="2850988"/>
            <a:ext cx="1448361" cy="250129"/>
          </a:xfrm>
          <a:prstGeom prst="rect">
            <a:avLst/>
          </a:prstGeom>
          <a:noFill/>
          <a:ln>
            <a:noFill/>
          </a:ln>
          <a:effectLst/>
        </p:spPr>
        <p:txBody>
          <a:bodyPr lIns="0" rIns="0" rtlCol="0" anchor="t" anchorCtr="0"/>
          <a:lstStyle/>
          <a:p>
            <a:pPr>
              <a:lnSpc>
                <a:spcPct val="90000"/>
              </a:lnSpc>
            </a:pPr>
            <a:r>
              <a:rPr lang="en-US" altLang="en-US" sz="1400" b="1" dirty="0">
                <a:solidFill>
                  <a:srgbClr val="DA7334"/>
                </a:solidFill>
                <a:latin typeface="+mj-lt"/>
                <a:cs typeface="Arial" panose="020B0604020202020204" pitchFamily="34" charset="0"/>
              </a:rPr>
              <a:t>Medical practice</a:t>
            </a:r>
          </a:p>
        </p:txBody>
      </p:sp>
      <p:grpSp>
        <p:nvGrpSpPr>
          <p:cNvPr id="14" name="Group 13">
            <a:extLst>
              <a:ext uri="{FF2B5EF4-FFF2-40B4-BE49-F238E27FC236}">
                <a16:creationId xmlns:a16="http://schemas.microsoft.com/office/drawing/2014/main" id="{E4DEEA12-8D30-4982-AB5C-81D4BD9FCB20}"/>
              </a:ext>
            </a:extLst>
          </p:cNvPr>
          <p:cNvGrpSpPr/>
          <p:nvPr/>
        </p:nvGrpSpPr>
        <p:grpSpPr>
          <a:xfrm>
            <a:off x="3835214" y="3362657"/>
            <a:ext cx="1128193" cy="1301884"/>
            <a:chOff x="4178753" y="3305175"/>
            <a:chExt cx="1278619" cy="1475469"/>
          </a:xfrm>
          <a:effectLst>
            <a:outerShdw blurRad="50800" dist="38100" dir="2700000" algn="tl" rotWithShape="0">
              <a:prstClr val="black">
                <a:alpha val="40000"/>
              </a:prstClr>
            </a:outerShdw>
          </a:effectLst>
        </p:grpSpPr>
        <p:grpSp>
          <p:nvGrpSpPr>
            <p:cNvPr id="66" name="Group 65">
              <a:extLst>
                <a:ext uri="{FF2B5EF4-FFF2-40B4-BE49-F238E27FC236}">
                  <a16:creationId xmlns:a16="http://schemas.microsoft.com/office/drawing/2014/main" id="{42280340-1336-4620-866A-D93D035939EC}"/>
                </a:ext>
              </a:extLst>
            </p:cNvPr>
            <p:cNvGrpSpPr/>
            <p:nvPr/>
          </p:nvGrpSpPr>
          <p:grpSpPr>
            <a:xfrm>
              <a:off x="4178753" y="3502025"/>
              <a:ext cx="1278619" cy="1278619"/>
              <a:chOff x="3712481" y="3502025"/>
              <a:chExt cx="1278619" cy="1278619"/>
            </a:xfrm>
          </p:grpSpPr>
          <p:sp>
            <p:nvSpPr>
              <p:cNvPr id="55" name="Oval 54">
                <a:extLst>
                  <a:ext uri="{FF2B5EF4-FFF2-40B4-BE49-F238E27FC236}">
                    <a16:creationId xmlns:a16="http://schemas.microsoft.com/office/drawing/2014/main" id="{B2BFABED-A179-472F-A375-1A4CD41A7880}"/>
                  </a:ext>
                </a:extLst>
              </p:cNvPr>
              <p:cNvSpPr/>
              <p:nvPr/>
            </p:nvSpPr>
            <p:spPr bwMode="auto">
              <a:xfrm>
                <a:off x="3712481" y="3502025"/>
                <a:ext cx="1278619" cy="1278619"/>
              </a:xfrm>
              <a:prstGeom prst="ellipse">
                <a:avLst/>
              </a:prstGeom>
              <a:solidFill>
                <a:srgbClr val="DA7334"/>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pic>
            <p:nvPicPr>
              <p:cNvPr id="64" name="Picture 63">
                <a:extLst>
                  <a:ext uri="{FF2B5EF4-FFF2-40B4-BE49-F238E27FC236}">
                    <a16:creationId xmlns:a16="http://schemas.microsoft.com/office/drawing/2014/main" id="{241C4D3C-9663-4330-AC5F-1EC89E1F8869}"/>
                  </a:ext>
                </a:extLst>
              </p:cNvPr>
              <p:cNvPicPr>
                <a:picLocks noChangeAspect="1"/>
              </p:cNvPicPr>
              <p:nvPr/>
            </p:nvPicPr>
            <p:blipFill>
              <a:blip r:embed="rId3"/>
              <a:stretch>
                <a:fillRect/>
              </a:stretch>
            </p:blipFill>
            <p:spPr>
              <a:xfrm>
                <a:off x="3866535" y="3655048"/>
                <a:ext cx="965311" cy="974102"/>
              </a:xfrm>
              <a:prstGeom prst="rect">
                <a:avLst/>
              </a:prstGeom>
            </p:spPr>
          </p:pic>
        </p:grpSp>
        <p:sp>
          <p:nvSpPr>
            <p:cNvPr id="80" name="Isosceles Triangle 79">
              <a:extLst>
                <a:ext uri="{FF2B5EF4-FFF2-40B4-BE49-F238E27FC236}">
                  <a16:creationId xmlns:a16="http://schemas.microsoft.com/office/drawing/2014/main" id="{81AB8518-FE65-4C69-9DF3-C460BF0D83EA}"/>
                </a:ext>
              </a:extLst>
            </p:cNvPr>
            <p:cNvSpPr/>
            <p:nvPr/>
          </p:nvSpPr>
          <p:spPr bwMode="auto">
            <a:xfrm>
              <a:off x="4683124" y="3305175"/>
              <a:ext cx="269876" cy="228600"/>
            </a:xfrm>
            <a:prstGeom prst="triangle">
              <a:avLst/>
            </a:prstGeom>
            <a:solidFill>
              <a:srgbClr val="DA7334"/>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mn-lt"/>
                <a:ea typeface="ＭＳ Ｐゴシック" charset="0"/>
                <a:cs typeface="ＭＳ Ｐゴシック" charset="0"/>
              </a:endParaRPr>
            </a:p>
          </p:txBody>
        </p:sp>
      </p:grpSp>
      <p:sp>
        <p:nvSpPr>
          <p:cNvPr id="59" name="Rectangle 58">
            <a:extLst>
              <a:ext uri="{FF2B5EF4-FFF2-40B4-BE49-F238E27FC236}">
                <a16:creationId xmlns:a16="http://schemas.microsoft.com/office/drawing/2014/main" id="{F034B5B2-BBD7-4A71-9022-8BA970BB55C3}"/>
              </a:ext>
            </a:extLst>
          </p:cNvPr>
          <p:cNvSpPr/>
          <p:nvPr/>
        </p:nvSpPr>
        <p:spPr bwMode="auto">
          <a:xfrm>
            <a:off x="6738244" y="2850988"/>
            <a:ext cx="1088356" cy="401409"/>
          </a:xfrm>
          <a:prstGeom prst="rect">
            <a:avLst/>
          </a:prstGeom>
          <a:noFill/>
          <a:ln>
            <a:noFill/>
          </a:ln>
          <a:effectLst/>
        </p:spPr>
        <p:txBody>
          <a:bodyPr lIns="0" rIns="0" rtlCol="0" anchor="t" anchorCtr="0"/>
          <a:lstStyle/>
          <a:p>
            <a:pPr>
              <a:lnSpc>
                <a:spcPct val="90000"/>
              </a:lnSpc>
            </a:pPr>
            <a:r>
              <a:rPr lang="en-US" altLang="en-US" sz="1400" b="1" dirty="0">
                <a:solidFill>
                  <a:srgbClr val="002060"/>
                </a:solidFill>
                <a:latin typeface="+mj-lt"/>
                <a:cs typeface="Arial" panose="020B0604020202020204" pitchFamily="34" charset="0"/>
              </a:rPr>
              <a:t>LLC #2</a:t>
            </a:r>
          </a:p>
          <a:p>
            <a:pPr lvl="0">
              <a:lnSpc>
                <a:spcPct val="90000"/>
              </a:lnSpc>
            </a:pPr>
            <a:r>
              <a:rPr lang="en-US" altLang="en-US" sz="1400" dirty="0">
                <a:latin typeface="+mj-lt"/>
                <a:cs typeface="Arial" panose="020B0604020202020204" pitchFamily="34" charset="0"/>
              </a:rPr>
              <a:t>Real estate</a:t>
            </a:r>
          </a:p>
        </p:txBody>
      </p:sp>
      <p:pic>
        <p:nvPicPr>
          <p:cNvPr id="26" name="Picture 25">
            <a:extLst>
              <a:ext uri="{FF2B5EF4-FFF2-40B4-BE49-F238E27FC236}">
                <a16:creationId xmlns:a16="http://schemas.microsoft.com/office/drawing/2014/main" id="{AA4388CE-E241-4CE2-9C21-1635665A9D7F}"/>
              </a:ext>
            </a:extLst>
          </p:cNvPr>
          <p:cNvPicPr>
            <a:picLocks noChangeAspect="1"/>
          </p:cNvPicPr>
          <p:nvPr/>
        </p:nvPicPr>
        <p:blipFill>
          <a:blip r:embed="rId4"/>
          <a:stretch>
            <a:fillRect/>
          </a:stretch>
        </p:blipFill>
        <p:spPr>
          <a:xfrm>
            <a:off x="6941612" y="3758896"/>
            <a:ext cx="665581" cy="665581"/>
          </a:xfrm>
          <a:prstGeom prst="rect">
            <a:avLst/>
          </a:prstGeom>
          <a:noFill/>
          <a:ln>
            <a:noFill/>
          </a:ln>
        </p:spPr>
      </p:pic>
      <p:sp>
        <p:nvSpPr>
          <p:cNvPr id="91" name="TextBox 90">
            <a:extLst>
              <a:ext uri="{FF2B5EF4-FFF2-40B4-BE49-F238E27FC236}">
                <a16:creationId xmlns:a16="http://schemas.microsoft.com/office/drawing/2014/main" id="{99E1240B-4FC7-4FB7-A65F-B22E5BFEE5D3}"/>
              </a:ext>
            </a:extLst>
          </p:cNvPr>
          <p:cNvSpPr txBox="1"/>
          <p:nvPr/>
        </p:nvSpPr>
        <p:spPr>
          <a:xfrm>
            <a:off x="5180334" y="3564709"/>
            <a:ext cx="1306758" cy="526939"/>
          </a:xfrm>
          <a:prstGeom prst="rect">
            <a:avLst/>
          </a:prstGeom>
          <a:noFill/>
        </p:spPr>
        <p:txBody>
          <a:bodyPr wrap="square" rtlCol="0">
            <a:spAutoFit/>
          </a:bodyPr>
          <a:lstStyle/>
          <a:p>
            <a:r>
              <a:rPr lang="en-US" sz="1400" b="1" dirty="0">
                <a:latin typeface="+mj-lt"/>
              </a:rPr>
              <a:t>Leasing arrangement</a:t>
            </a:r>
          </a:p>
        </p:txBody>
      </p:sp>
      <p:pic>
        <p:nvPicPr>
          <p:cNvPr id="8" name="Picture 7">
            <a:extLst>
              <a:ext uri="{FF2B5EF4-FFF2-40B4-BE49-F238E27FC236}">
                <a16:creationId xmlns:a16="http://schemas.microsoft.com/office/drawing/2014/main" id="{097B6DA2-478A-4BE8-A38C-7FE9A4AE87F5}"/>
              </a:ext>
            </a:extLst>
          </p:cNvPr>
          <p:cNvPicPr>
            <a:picLocks noChangeAspect="1"/>
          </p:cNvPicPr>
          <p:nvPr/>
        </p:nvPicPr>
        <p:blipFill>
          <a:blip r:embed="rId5"/>
          <a:stretch>
            <a:fillRect/>
          </a:stretch>
        </p:blipFill>
        <p:spPr>
          <a:xfrm flipH="1">
            <a:off x="1047411" y="3805841"/>
            <a:ext cx="948926" cy="517719"/>
          </a:xfrm>
          <a:prstGeom prst="rect">
            <a:avLst/>
          </a:prstGeom>
        </p:spPr>
      </p:pic>
      <p:sp>
        <p:nvSpPr>
          <p:cNvPr id="32" name="Content Placeholder 13">
            <a:extLst>
              <a:ext uri="{FF2B5EF4-FFF2-40B4-BE49-F238E27FC236}">
                <a16:creationId xmlns:a16="http://schemas.microsoft.com/office/drawing/2014/main" id="{6103EDAB-3EAA-424F-BFB4-013E055D5499}"/>
              </a:ext>
            </a:extLst>
          </p:cNvPr>
          <p:cNvSpPr txBox="1">
            <a:spLocks/>
          </p:cNvSpPr>
          <p:nvPr/>
        </p:nvSpPr>
        <p:spPr bwMode="auto">
          <a:xfrm>
            <a:off x="575234" y="1883665"/>
            <a:ext cx="7882966" cy="89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mar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defRPr sz="2400" b="0">
                <a:solidFill>
                  <a:srgbClr val="0072BC"/>
                </a:solidFill>
                <a:latin typeface="Source Sans Pro" panose="020B05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r>
              <a:rPr lang="en-US" sz="1800" kern="0" dirty="0">
                <a:solidFill>
                  <a:schemeClr val="tx1"/>
                </a:solidFill>
              </a:rPr>
              <a:t>The medical practice strips equity by establishing separate LLCs to own </a:t>
            </a:r>
            <a:br>
              <a:rPr lang="en-US" sz="1800" kern="0" dirty="0">
                <a:solidFill>
                  <a:schemeClr val="tx1"/>
                </a:solidFill>
              </a:rPr>
            </a:br>
            <a:r>
              <a:rPr lang="en-US" sz="1800" kern="0" dirty="0">
                <a:solidFill>
                  <a:schemeClr val="tx1"/>
                </a:solidFill>
              </a:rPr>
              <a:t>real estate and equipment with a leasing arrangement.</a:t>
            </a:r>
          </a:p>
        </p:txBody>
      </p:sp>
    </p:spTree>
    <p:extLst>
      <p:ext uri="{BB962C8B-B14F-4D97-AF65-F5344CB8AC3E}">
        <p14:creationId xmlns:p14="http://schemas.microsoft.com/office/powerpoint/2010/main" val="168882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CB0452-E775-4077-A698-29F7B9E888FF}"/>
              </a:ext>
            </a:extLst>
          </p:cNvPr>
          <p:cNvGrpSpPr/>
          <p:nvPr/>
        </p:nvGrpSpPr>
        <p:grpSpPr>
          <a:xfrm>
            <a:off x="6712724" y="2998033"/>
            <a:ext cx="1128193" cy="1296281"/>
            <a:chOff x="7455353" y="3307303"/>
            <a:chExt cx="1278619" cy="1469119"/>
          </a:xfrm>
          <a:effectLst>
            <a:outerShdw blurRad="50800" dist="38100" dir="2700000" algn="tl" rotWithShape="0">
              <a:prstClr val="black">
                <a:alpha val="40000"/>
              </a:prstClr>
            </a:outerShdw>
          </a:effectLst>
        </p:grpSpPr>
        <p:sp>
          <p:nvSpPr>
            <p:cNvPr id="119" name="Oval 118">
              <a:extLst>
                <a:ext uri="{FF2B5EF4-FFF2-40B4-BE49-F238E27FC236}">
                  <a16:creationId xmlns:a16="http://schemas.microsoft.com/office/drawing/2014/main" id="{F4CD8F40-E3CA-47B3-A206-12EE2D9E5ABC}"/>
                </a:ext>
              </a:extLst>
            </p:cNvPr>
            <p:cNvSpPr/>
            <p:nvPr/>
          </p:nvSpPr>
          <p:spPr bwMode="auto">
            <a:xfrm>
              <a:off x="7455353" y="3497803"/>
              <a:ext cx="1278619" cy="1278619"/>
            </a:xfrm>
            <a:prstGeom prst="ellipse">
              <a:avLst/>
            </a:prstGeom>
            <a:solidFill>
              <a:srgbClr val="90B45A"/>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sp>
          <p:nvSpPr>
            <p:cNvPr id="151" name="Isosceles Triangle 150">
              <a:extLst>
                <a:ext uri="{FF2B5EF4-FFF2-40B4-BE49-F238E27FC236}">
                  <a16:creationId xmlns:a16="http://schemas.microsoft.com/office/drawing/2014/main" id="{8998DB76-1BBE-4AB5-986E-DDA54DBF54D7}"/>
                </a:ext>
              </a:extLst>
            </p:cNvPr>
            <p:cNvSpPr/>
            <p:nvPr/>
          </p:nvSpPr>
          <p:spPr bwMode="auto">
            <a:xfrm>
              <a:off x="7959724" y="3307303"/>
              <a:ext cx="269876" cy="228600"/>
            </a:xfrm>
            <a:prstGeom prst="triangle">
              <a:avLst/>
            </a:prstGeom>
            <a:solidFill>
              <a:srgbClr val="90B45A"/>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sp>
        <p:nvSpPr>
          <p:cNvPr id="2" name="Title 1">
            <a:extLst>
              <a:ext uri="{FF2B5EF4-FFF2-40B4-BE49-F238E27FC236}">
                <a16:creationId xmlns:a16="http://schemas.microsoft.com/office/drawing/2014/main" id="{AB41F99E-05F1-8044-AAFE-82E43932B17A}"/>
              </a:ext>
            </a:extLst>
          </p:cNvPr>
          <p:cNvSpPr>
            <a:spLocks noGrp="1"/>
          </p:cNvSpPr>
          <p:nvPr>
            <p:ph type="title"/>
          </p:nvPr>
        </p:nvSpPr>
        <p:spPr/>
        <p:txBody>
          <a:bodyPr/>
          <a:lstStyle/>
          <a:p>
            <a:r>
              <a:rPr lang="en-US" dirty="0"/>
              <a:t>LLC case example: </a:t>
            </a:r>
            <a:br>
              <a:rPr lang="en-US" dirty="0"/>
            </a:br>
            <a:r>
              <a:rPr lang="en-US" dirty="0"/>
              <a:t>Multiple real estate holdings</a:t>
            </a:r>
          </a:p>
        </p:txBody>
      </p:sp>
      <p:sp>
        <p:nvSpPr>
          <p:cNvPr id="150" name="Text Placeholder 149">
            <a:extLst>
              <a:ext uri="{FF2B5EF4-FFF2-40B4-BE49-F238E27FC236}">
                <a16:creationId xmlns:a16="http://schemas.microsoft.com/office/drawing/2014/main" id="{D148539A-613D-4E04-BC47-0BD0A5BAABAD}"/>
              </a:ext>
            </a:extLst>
          </p:cNvPr>
          <p:cNvSpPr>
            <a:spLocks noGrp="1"/>
          </p:cNvSpPr>
          <p:nvPr>
            <p:ph type="body" sz="quarter" idx="10"/>
          </p:nvPr>
        </p:nvSpPr>
        <p:spPr/>
        <p:txBody>
          <a:bodyPr/>
          <a:lstStyle/>
          <a:p>
            <a:endParaRPr lang="en-US" dirty="0"/>
          </a:p>
        </p:txBody>
      </p:sp>
      <p:sp>
        <p:nvSpPr>
          <p:cNvPr id="36" name="Rectangle 35">
            <a:extLst>
              <a:ext uri="{FF2B5EF4-FFF2-40B4-BE49-F238E27FC236}">
                <a16:creationId xmlns:a16="http://schemas.microsoft.com/office/drawing/2014/main" id="{BC4C01F8-B244-4FED-A3A8-002FB570D887}"/>
              </a:ext>
            </a:extLst>
          </p:cNvPr>
          <p:cNvSpPr/>
          <p:nvPr/>
        </p:nvSpPr>
        <p:spPr bwMode="auto">
          <a:xfrm>
            <a:off x="1055354" y="2054492"/>
            <a:ext cx="894469" cy="574301"/>
          </a:xfrm>
          <a:prstGeom prst="rect">
            <a:avLst/>
          </a:prstGeom>
          <a:noFill/>
          <a:ln>
            <a:noFill/>
          </a:ln>
          <a:effectLst/>
        </p:spPr>
        <p:txBody>
          <a:bodyPr lIns="0" rIns="0" rtlCol="0" anchor="t" anchorCtr="0"/>
          <a:lstStyle/>
          <a:p>
            <a:pPr>
              <a:lnSpc>
                <a:spcPct val="90000"/>
              </a:lnSpc>
            </a:pPr>
            <a:r>
              <a:rPr lang="en-US" altLang="en-US" sz="1400" b="1" dirty="0">
                <a:solidFill>
                  <a:srgbClr val="002060"/>
                </a:solidFill>
                <a:latin typeface="+mj-lt"/>
                <a:cs typeface="Arial" panose="020B0604020202020204" pitchFamily="34" charset="0"/>
              </a:rPr>
              <a:t>LLC #1</a:t>
            </a:r>
          </a:p>
          <a:p>
            <a:pPr lvl="0">
              <a:lnSpc>
                <a:spcPct val="90000"/>
              </a:lnSpc>
            </a:pPr>
            <a:r>
              <a:rPr lang="en-US" altLang="en-US" sz="1400" dirty="0">
                <a:latin typeface="+mn-lt"/>
                <a:cs typeface="Arial" panose="020B0604020202020204" pitchFamily="34" charset="0"/>
              </a:rPr>
              <a:t>Summer </a:t>
            </a:r>
            <a:br>
              <a:rPr lang="en-US" altLang="en-US" sz="1400" dirty="0">
                <a:latin typeface="+mn-lt"/>
                <a:cs typeface="Arial" panose="020B0604020202020204" pitchFamily="34" charset="0"/>
              </a:rPr>
            </a:br>
            <a:r>
              <a:rPr lang="en-US" altLang="en-US" sz="1400" dirty="0">
                <a:latin typeface="+mn-lt"/>
                <a:cs typeface="Arial" panose="020B0604020202020204" pitchFamily="34" charset="0"/>
              </a:rPr>
              <a:t>rental cottage</a:t>
            </a:r>
          </a:p>
        </p:txBody>
      </p:sp>
      <p:sp>
        <p:nvSpPr>
          <p:cNvPr id="41" name="Rectangle 40">
            <a:extLst>
              <a:ext uri="{FF2B5EF4-FFF2-40B4-BE49-F238E27FC236}">
                <a16:creationId xmlns:a16="http://schemas.microsoft.com/office/drawing/2014/main" id="{557690BC-9E06-4157-A3DD-E2E82839F29B}"/>
              </a:ext>
            </a:extLst>
          </p:cNvPr>
          <p:cNvSpPr/>
          <p:nvPr/>
        </p:nvSpPr>
        <p:spPr bwMode="auto">
          <a:xfrm>
            <a:off x="3028862" y="2054492"/>
            <a:ext cx="800677" cy="574301"/>
          </a:xfrm>
          <a:prstGeom prst="rect">
            <a:avLst/>
          </a:prstGeom>
          <a:noFill/>
          <a:ln>
            <a:noFill/>
          </a:ln>
          <a:effectLst/>
        </p:spPr>
        <p:txBody>
          <a:bodyPr lIns="0" rIns="0" rtlCol="0" anchor="t" anchorCtr="0"/>
          <a:lstStyle/>
          <a:p>
            <a:pPr>
              <a:lnSpc>
                <a:spcPct val="90000"/>
              </a:lnSpc>
            </a:pPr>
            <a:r>
              <a:rPr lang="en-US" altLang="en-US" sz="1400" b="1" dirty="0">
                <a:solidFill>
                  <a:srgbClr val="002060"/>
                </a:solidFill>
                <a:latin typeface="+mj-lt"/>
                <a:cs typeface="Arial" panose="020B0604020202020204" pitchFamily="34" charset="0"/>
              </a:rPr>
              <a:t>LLC #2</a:t>
            </a:r>
          </a:p>
          <a:p>
            <a:pPr lvl="0">
              <a:lnSpc>
                <a:spcPct val="90000"/>
              </a:lnSpc>
            </a:pPr>
            <a:r>
              <a:rPr lang="en-US" altLang="en-US" sz="1400" dirty="0">
                <a:latin typeface="+mn-lt"/>
                <a:cs typeface="Arial" panose="020B0604020202020204" pitchFamily="34" charset="0"/>
              </a:rPr>
              <a:t>Apartment</a:t>
            </a:r>
            <a:br>
              <a:rPr lang="en-US" altLang="en-US" sz="1400" dirty="0">
                <a:latin typeface="+mn-lt"/>
                <a:cs typeface="Arial" panose="020B0604020202020204" pitchFamily="34" charset="0"/>
              </a:rPr>
            </a:br>
            <a:r>
              <a:rPr lang="en-US" altLang="en-US" sz="1400" dirty="0">
                <a:latin typeface="+mn-lt"/>
                <a:cs typeface="Arial" panose="020B0604020202020204" pitchFamily="34" charset="0"/>
              </a:rPr>
              <a:t>building</a:t>
            </a:r>
          </a:p>
        </p:txBody>
      </p:sp>
      <p:sp>
        <p:nvSpPr>
          <p:cNvPr id="61" name="Rectangle 60">
            <a:extLst>
              <a:ext uri="{FF2B5EF4-FFF2-40B4-BE49-F238E27FC236}">
                <a16:creationId xmlns:a16="http://schemas.microsoft.com/office/drawing/2014/main" id="{8435CCC6-EBA2-45B7-8CF8-FE49B46A2EAB}"/>
              </a:ext>
            </a:extLst>
          </p:cNvPr>
          <p:cNvSpPr/>
          <p:nvPr/>
        </p:nvSpPr>
        <p:spPr bwMode="auto">
          <a:xfrm>
            <a:off x="4904011" y="2054492"/>
            <a:ext cx="903602" cy="574301"/>
          </a:xfrm>
          <a:prstGeom prst="rect">
            <a:avLst/>
          </a:prstGeom>
          <a:noFill/>
          <a:ln>
            <a:noFill/>
          </a:ln>
          <a:effectLst/>
        </p:spPr>
        <p:txBody>
          <a:bodyPr lIns="0" rIns="0" rtlCol="0" anchor="t" anchorCtr="0"/>
          <a:lstStyle/>
          <a:p>
            <a:pPr>
              <a:lnSpc>
                <a:spcPct val="90000"/>
              </a:lnSpc>
            </a:pPr>
            <a:r>
              <a:rPr lang="en-US" altLang="en-US" sz="1400" b="1" dirty="0">
                <a:solidFill>
                  <a:srgbClr val="002060"/>
                </a:solidFill>
                <a:latin typeface="+mj-lt"/>
                <a:cs typeface="Arial" panose="020B0604020202020204" pitchFamily="34" charset="0"/>
              </a:rPr>
              <a:t>LLC #3</a:t>
            </a:r>
          </a:p>
          <a:p>
            <a:pPr lvl="0">
              <a:lnSpc>
                <a:spcPct val="90000"/>
              </a:lnSpc>
            </a:pPr>
            <a:r>
              <a:rPr lang="en-US" altLang="en-US" sz="1400" dirty="0">
                <a:latin typeface="+mn-lt"/>
                <a:cs typeface="Arial" panose="020B0604020202020204" pitchFamily="34" charset="0"/>
              </a:rPr>
              <a:t>Commercial </a:t>
            </a:r>
          </a:p>
          <a:p>
            <a:pPr lvl="0">
              <a:lnSpc>
                <a:spcPct val="90000"/>
              </a:lnSpc>
            </a:pPr>
            <a:r>
              <a:rPr lang="en-US" altLang="en-US" sz="1400" dirty="0">
                <a:latin typeface="+mn-lt"/>
                <a:cs typeface="Arial" panose="020B0604020202020204" pitchFamily="34" charset="0"/>
              </a:rPr>
              <a:t>real estate</a:t>
            </a:r>
          </a:p>
        </p:txBody>
      </p:sp>
      <p:sp>
        <p:nvSpPr>
          <p:cNvPr id="70" name="Rectangle 69">
            <a:extLst>
              <a:ext uri="{FF2B5EF4-FFF2-40B4-BE49-F238E27FC236}">
                <a16:creationId xmlns:a16="http://schemas.microsoft.com/office/drawing/2014/main" id="{CBF96F9B-6AAC-48C7-B70B-1DCF270D0130}"/>
              </a:ext>
            </a:extLst>
          </p:cNvPr>
          <p:cNvSpPr/>
          <p:nvPr/>
        </p:nvSpPr>
        <p:spPr bwMode="auto">
          <a:xfrm>
            <a:off x="6464993" y="2054491"/>
            <a:ext cx="1623654" cy="742390"/>
          </a:xfrm>
          <a:prstGeom prst="rect">
            <a:avLst/>
          </a:prstGeom>
          <a:noFill/>
          <a:ln>
            <a:noFill/>
          </a:ln>
          <a:effectLst/>
        </p:spPr>
        <p:txBody>
          <a:bodyPr lIns="0" rIns="0" rtlCol="0" anchor="t" anchorCtr="0"/>
          <a:lstStyle/>
          <a:p>
            <a:pPr>
              <a:lnSpc>
                <a:spcPct val="90000"/>
              </a:lnSpc>
            </a:pPr>
            <a:r>
              <a:rPr lang="en-US" altLang="en-US" sz="1400" b="1" dirty="0">
                <a:solidFill>
                  <a:schemeClr val="tx2"/>
                </a:solidFill>
                <a:latin typeface="+mj-lt"/>
                <a:cs typeface="Arial" panose="020B0604020202020204" pitchFamily="34" charset="0"/>
              </a:rPr>
              <a:t>Personal assets</a:t>
            </a:r>
          </a:p>
          <a:p>
            <a:pPr lvl="0">
              <a:lnSpc>
                <a:spcPct val="90000"/>
              </a:lnSpc>
            </a:pPr>
            <a:r>
              <a:rPr lang="en-US" altLang="en-US" sz="1400" dirty="0">
                <a:latin typeface="+mn-lt"/>
                <a:cs typeface="Arial" panose="020B0604020202020204" pitchFamily="34" charset="0"/>
              </a:rPr>
              <a:t>Primary residence, bank and investment accounts, etc.</a:t>
            </a:r>
          </a:p>
        </p:txBody>
      </p:sp>
      <p:sp>
        <p:nvSpPr>
          <p:cNvPr id="120" name="Oval 119">
            <a:extLst>
              <a:ext uri="{FF2B5EF4-FFF2-40B4-BE49-F238E27FC236}">
                <a16:creationId xmlns:a16="http://schemas.microsoft.com/office/drawing/2014/main" id="{022B9425-DD06-4B33-87EE-55873A616BE9}"/>
              </a:ext>
            </a:extLst>
          </p:cNvPr>
          <p:cNvSpPr/>
          <p:nvPr/>
        </p:nvSpPr>
        <p:spPr bwMode="auto">
          <a:xfrm>
            <a:off x="7011091" y="3292985"/>
            <a:ext cx="355399" cy="355399"/>
          </a:xfrm>
          <a:prstGeom prst="ellipse">
            <a:avLst/>
          </a:prstGeom>
          <a:solidFill>
            <a:srgbClr val="90B45A"/>
          </a:solidFill>
          <a:ln w="222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899320"/>
            <a:r>
              <a:rPr lang="en-US" sz="1557" b="1" dirty="0">
                <a:solidFill>
                  <a:srgbClr val="FFFFFF"/>
                </a:solidFill>
                <a:latin typeface="+mj-lt"/>
                <a:ea typeface="ＭＳ Ｐゴシック" charset="0"/>
                <a:cs typeface="ＭＳ Ｐゴシック" charset="0"/>
              </a:rPr>
              <a:t>$</a:t>
            </a:r>
          </a:p>
        </p:txBody>
      </p:sp>
      <p:sp>
        <p:nvSpPr>
          <p:cNvPr id="121" name="Oval 120">
            <a:extLst>
              <a:ext uri="{FF2B5EF4-FFF2-40B4-BE49-F238E27FC236}">
                <a16:creationId xmlns:a16="http://schemas.microsoft.com/office/drawing/2014/main" id="{8CCB4946-193A-4721-9353-6A2DC6B97464}"/>
              </a:ext>
            </a:extLst>
          </p:cNvPr>
          <p:cNvSpPr/>
          <p:nvPr/>
        </p:nvSpPr>
        <p:spPr bwMode="auto">
          <a:xfrm>
            <a:off x="7319541" y="3515991"/>
            <a:ext cx="423896" cy="423896"/>
          </a:xfrm>
          <a:prstGeom prst="ellipse">
            <a:avLst/>
          </a:prstGeom>
          <a:solidFill>
            <a:srgbClr val="90B45A"/>
          </a:solidFill>
          <a:ln w="222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899320"/>
            <a:endParaRPr lang="en-US" sz="1557" b="1" dirty="0">
              <a:solidFill>
                <a:srgbClr val="FFFFFF"/>
              </a:solidFill>
              <a:latin typeface="+mj-lt"/>
              <a:ea typeface="ＭＳ Ｐゴシック" charset="0"/>
              <a:cs typeface="ＭＳ Ｐゴシック" charset="0"/>
            </a:endParaRPr>
          </a:p>
        </p:txBody>
      </p:sp>
      <p:sp>
        <p:nvSpPr>
          <p:cNvPr id="122" name="Rectangle 121">
            <a:extLst>
              <a:ext uri="{FF2B5EF4-FFF2-40B4-BE49-F238E27FC236}">
                <a16:creationId xmlns:a16="http://schemas.microsoft.com/office/drawing/2014/main" id="{085098CA-9A92-4C18-B8AE-E58282388B7A}"/>
              </a:ext>
            </a:extLst>
          </p:cNvPr>
          <p:cNvSpPr/>
          <p:nvPr/>
        </p:nvSpPr>
        <p:spPr bwMode="auto">
          <a:xfrm>
            <a:off x="7412429" y="3739665"/>
            <a:ext cx="51730" cy="135559"/>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23" name="Rectangle 122">
            <a:extLst>
              <a:ext uri="{FF2B5EF4-FFF2-40B4-BE49-F238E27FC236}">
                <a16:creationId xmlns:a16="http://schemas.microsoft.com/office/drawing/2014/main" id="{997859EF-A22F-44E3-85AB-44E755D8D67A}"/>
              </a:ext>
            </a:extLst>
          </p:cNvPr>
          <p:cNvSpPr/>
          <p:nvPr/>
        </p:nvSpPr>
        <p:spPr bwMode="auto">
          <a:xfrm>
            <a:off x="7510640" y="3688829"/>
            <a:ext cx="51730" cy="186395"/>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24" name="Rectangle 123">
            <a:extLst>
              <a:ext uri="{FF2B5EF4-FFF2-40B4-BE49-F238E27FC236}">
                <a16:creationId xmlns:a16="http://schemas.microsoft.com/office/drawing/2014/main" id="{0A86E4A6-02BA-4C77-B3FC-AFEC6747845F}"/>
              </a:ext>
            </a:extLst>
          </p:cNvPr>
          <p:cNvSpPr/>
          <p:nvPr/>
        </p:nvSpPr>
        <p:spPr bwMode="auto">
          <a:xfrm>
            <a:off x="7608852" y="3640818"/>
            <a:ext cx="51730" cy="234406"/>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25" name="Freeform: Shape 124">
            <a:extLst>
              <a:ext uri="{FF2B5EF4-FFF2-40B4-BE49-F238E27FC236}">
                <a16:creationId xmlns:a16="http://schemas.microsoft.com/office/drawing/2014/main" id="{E4D8D515-EA4C-4CC4-AF1C-066C91821A3F}"/>
              </a:ext>
            </a:extLst>
          </p:cNvPr>
          <p:cNvSpPr/>
          <p:nvPr/>
        </p:nvSpPr>
        <p:spPr bwMode="auto">
          <a:xfrm>
            <a:off x="7427579" y="3589984"/>
            <a:ext cx="166626" cy="104494"/>
          </a:xfrm>
          <a:custGeom>
            <a:avLst/>
            <a:gdLst>
              <a:gd name="connsiteX0" fmla="*/ 0 w 187325"/>
              <a:gd name="connsiteY0" fmla="*/ 117475 h 117475"/>
              <a:gd name="connsiteX1" fmla="*/ 101600 w 187325"/>
              <a:gd name="connsiteY1" fmla="*/ 63500 h 117475"/>
              <a:gd name="connsiteX2" fmla="*/ 187325 w 187325"/>
              <a:gd name="connsiteY2" fmla="*/ 0 h 117475"/>
            </a:gdLst>
            <a:ahLst/>
            <a:cxnLst>
              <a:cxn ang="0">
                <a:pos x="connsiteX0" y="connsiteY0"/>
              </a:cxn>
              <a:cxn ang="0">
                <a:pos x="connsiteX1" y="connsiteY1"/>
              </a:cxn>
              <a:cxn ang="0">
                <a:pos x="connsiteX2" y="connsiteY2"/>
              </a:cxn>
            </a:cxnLst>
            <a:rect l="l" t="t" r="r" b="b"/>
            <a:pathLst>
              <a:path w="187325" h="117475">
                <a:moveTo>
                  <a:pt x="0" y="117475"/>
                </a:moveTo>
                <a:lnTo>
                  <a:pt x="101600" y="63500"/>
                </a:lnTo>
                <a:lnTo>
                  <a:pt x="187325" y="0"/>
                </a:lnTo>
              </a:path>
            </a:pathLst>
          </a:custGeom>
          <a:noFill/>
          <a:ln w="15875" cap="flat" cmpd="sng" algn="ctr">
            <a:solidFill>
              <a:srgbClr val="FFFFFF"/>
            </a:solidFill>
            <a:prstDash val="solid"/>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cxnSp>
        <p:nvCxnSpPr>
          <p:cNvPr id="126" name="Straight Connector 125">
            <a:extLst>
              <a:ext uri="{FF2B5EF4-FFF2-40B4-BE49-F238E27FC236}">
                <a16:creationId xmlns:a16="http://schemas.microsoft.com/office/drawing/2014/main" id="{14D5A462-BD52-4B52-B539-99F49E343115}"/>
              </a:ext>
            </a:extLst>
          </p:cNvPr>
          <p:cNvCxnSpPr>
            <a:stCxn id="121" idx="3"/>
            <a:endCxn id="121" idx="5"/>
          </p:cNvCxnSpPr>
          <p:nvPr/>
        </p:nvCxnSpPr>
        <p:spPr bwMode="auto">
          <a:xfrm>
            <a:off x="7381619" y="3877809"/>
            <a:ext cx="29974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7" name="Oval 126">
            <a:extLst>
              <a:ext uri="{FF2B5EF4-FFF2-40B4-BE49-F238E27FC236}">
                <a16:creationId xmlns:a16="http://schemas.microsoft.com/office/drawing/2014/main" id="{F90200EC-1B97-4DC2-A757-EBF19FEE2ACF}"/>
              </a:ext>
            </a:extLst>
          </p:cNvPr>
          <p:cNvSpPr/>
          <p:nvPr/>
        </p:nvSpPr>
        <p:spPr bwMode="auto">
          <a:xfrm>
            <a:off x="6865412" y="3692483"/>
            <a:ext cx="456640" cy="456640"/>
          </a:xfrm>
          <a:prstGeom prst="ellipse">
            <a:avLst/>
          </a:prstGeom>
          <a:solidFill>
            <a:srgbClr val="90B45A"/>
          </a:solidFill>
          <a:ln w="222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899320"/>
            <a:endParaRPr lang="en-US" sz="1557" b="1" dirty="0">
              <a:solidFill>
                <a:srgbClr val="FFFFFF"/>
              </a:solidFill>
              <a:latin typeface="+mj-lt"/>
              <a:ea typeface="ＭＳ Ｐゴシック" charset="0"/>
              <a:cs typeface="ＭＳ Ｐゴシック" charset="0"/>
            </a:endParaRPr>
          </a:p>
        </p:txBody>
      </p:sp>
      <p:pic>
        <p:nvPicPr>
          <p:cNvPr id="128" name="Picture 127">
            <a:extLst>
              <a:ext uri="{FF2B5EF4-FFF2-40B4-BE49-F238E27FC236}">
                <a16:creationId xmlns:a16="http://schemas.microsoft.com/office/drawing/2014/main" id="{03CF7F16-A539-4941-BF7F-24AEBE000103}"/>
              </a:ext>
            </a:extLst>
          </p:cNvPr>
          <p:cNvPicPr>
            <a:picLocks noChangeAspect="1"/>
          </p:cNvPicPr>
          <p:nvPr/>
        </p:nvPicPr>
        <p:blipFill>
          <a:blip r:embed="rId3"/>
          <a:stretch>
            <a:fillRect/>
          </a:stretch>
        </p:blipFill>
        <p:spPr>
          <a:xfrm>
            <a:off x="6907383" y="3738328"/>
            <a:ext cx="347944" cy="319368"/>
          </a:xfrm>
          <a:prstGeom prst="rect">
            <a:avLst/>
          </a:prstGeom>
        </p:spPr>
      </p:pic>
      <p:grpSp>
        <p:nvGrpSpPr>
          <p:cNvPr id="146" name="Group 145">
            <a:extLst>
              <a:ext uri="{FF2B5EF4-FFF2-40B4-BE49-F238E27FC236}">
                <a16:creationId xmlns:a16="http://schemas.microsoft.com/office/drawing/2014/main" id="{4DB1AD08-BA9B-459A-A847-37FE86F3D1F4}"/>
              </a:ext>
            </a:extLst>
          </p:cNvPr>
          <p:cNvGrpSpPr/>
          <p:nvPr/>
        </p:nvGrpSpPr>
        <p:grpSpPr>
          <a:xfrm>
            <a:off x="938493" y="2989628"/>
            <a:ext cx="1128193" cy="1304686"/>
            <a:chOff x="911225" y="3000375"/>
            <a:chExt cx="1278619" cy="1478644"/>
          </a:xfrm>
          <a:effectLst>
            <a:outerShdw blurRad="50800" dist="38100" dir="2700000" algn="tl" rotWithShape="0">
              <a:prstClr val="black">
                <a:alpha val="40000"/>
              </a:prstClr>
            </a:outerShdw>
          </a:effectLst>
        </p:grpSpPr>
        <p:grpSp>
          <p:nvGrpSpPr>
            <p:cNvPr id="38" name="Group 37">
              <a:extLst>
                <a:ext uri="{FF2B5EF4-FFF2-40B4-BE49-F238E27FC236}">
                  <a16:creationId xmlns:a16="http://schemas.microsoft.com/office/drawing/2014/main" id="{0CB24658-1DC2-4E16-8DB5-EB66FD6D80A2}"/>
                </a:ext>
              </a:extLst>
            </p:cNvPr>
            <p:cNvGrpSpPr/>
            <p:nvPr/>
          </p:nvGrpSpPr>
          <p:grpSpPr>
            <a:xfrm>
              <a:off x="911225" y="3200400"/>
              <a:ext cx="1278619" cy="1278619"/>
              <a:chOff x="1272270" y="3045731"/>
              <a:chExt cx="1097280" cy="1097280"/>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682C058A-FF0F-4087-BAD7-C6F4093F272C}"/>
                  </a:ext>
                </a:extLst>
              </p:cNvPr>
              <p:cNvSpPr/>
              <p:nvPr/>
            </p:nvSpPr>
            <p:spPr bwMode="auto">
              <a:xfrm>
                <a:off x="1272270" y="3045731"/>
                <a:ext cx="1097280" cy="1097280"/>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pic>
            <p:nvPicPr>
              <p:cNvPr id="14" name="Picture 13">
                <a:extLst>
                  <a:ext uri="{FF2B5EF4-FFF2-40B4-BE49-F238E27FC236}">
                    <a16:creationId xmlns:a16="http://schemas.microsoft.com/office/drawing/2014/main" id="{19B0C8C1-37E6-4BD6-B729-05CA1994B951}"/>
                  </a:ext>
                </a:extLst>
              </p:cNvPr>
              <p:cNvPicPr>
                <a:picLocks noChangeAspect="1"/>
              </p:cNvPicPr>
              <p:nvPr/>
            </p:nvPicPr>
            <p:blipFill>
              <a:blip r:embed="rId4"/>
              <a:stretch>
                <a:fillRect/>
              </a:stretch>
            </p:blipFill>
            <p:spPr>
              <a:xfrm>
                <a:off x="1356523" y="3204894"/>
                <a:ext cx="811139" cy="778998"/>
              </a:xfrm>
              <a:prstGeom prst="rect">
                <a:avLst/>
              </a:prstGeom>
            </p:spPr>
          </p:pic>
        </p:grpSp>
        <p:sp>
          <p:nvSpPr>
            <p:cNvPr id="141" name="Isosceles Triangle 140">
              <a:extLst>
                <a:ext uri="{FF2B5EF4-FFF2-40B4-BE49-F238E27FC236}">
                  <a16:creationId xmlns:a16="http://schemas.microsoft.com/office/drawing/2014/main" id="{7F35E412-1302-46DD-8E3B-B69C8DB86CFD}"/>
                </a:ext>
              </a:extLst>
            </p:cNvPr>
            <p:cNvSpPr/>
            <p:nvPr/>
          </p:nvSpPr>
          <p:spPr bwMode="auto">
            <a:xfrm>
              <a:off x="1412875" y="30003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grpSp>
        <p:nvGrpSpPr>
          <p:cNvPr id="145" name="Group 144">
            <a:extLst>
              <a:ext uri="{FF2B5EF4-FFF2-40B4-BE49-F238E27FC236}">
                <a16:creationId xmlns:a16="http://schemas.microsoft.com/office/drawing/2014/main" id="{37378C10-1640-4EC7-9AAA-24C104DFAC46}"/>
              </a:ext>
            </a:extLst>
          </p:cNvPr>
          <p:cNvGrpSpPr/>
          <p:nvPr/>
        </p:nvGrpSpPr>
        <p:grpSpPr>
          <a:xfrm>
            <a:off x="2863237" y="2989628"/>
            <a:ext cx="1128193" cy="1304686"/>
            <a:chOff x="3094718" y="3000375"/>
            <a:chExt cx="1278619" cy="1478644"/>
          </a:xfrm>
          <a:effectLst>
            <a:outerShdw blurRad="50800" dist="38100" dir="2700000" algn="tl" rotWithShape="0">
              <a:prstClr val="black">
                <a:alpha val="40000"/>
              </a:prstClr>
            </a:outerShdw>
          </a:effectLst>
        </p:grpSpPr>
        <p:grpSp>
          <p:nvGrpSpPr>
            <p:cNvPr id="40" name="Group 39">
              <a:extLst>
                <a:ext uri="{FF2B5EF4-FFF2-40B4-BE49-F238E27FC236}">
                  <a16:creationId xmlns:a16="http://schemas.microsoft.com/office/drawing/2014/main" id="{2F8A4D94-F5EF-408A-BF21-F82BFF16D61F}"/>
                </a:ext>
              </a:extLst>
            </p:cNvPr>
            <p:cNvGrpSpPr/>
            <p:nvPr/>
          </p:nvGrpSpPr>
          <p:grpSpPr>
            <a:xfrm>
              <a:off x="3094718" y="3200400"/>
              <a:ext cx="1278619" cy="1278619"/>
              <a:chOff x="3393170" y="3045731"/>
              <a:chExt cx="1097280" cy="109728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8780A86E-A9C5-4C1B-AD12-42AA1B25E5BD}"/>
                  </a:ext>
                </a:extLst>
              </p:cNvPr>
              <p:cNvSpPr/>
              <p:nvPr/>
            </p:nvSpPr>
            <p:spPr bwMode="auto">
              <a:xfrm>
                <a:off x="3393170" y="3045731"/>
                <a:ext cx="1097280" cy="1097280"/>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grpSp>
            <p:nvGrpSpPr>
              <p:cNvPr id="35" name="Group 34">
                <a:extLst>
                  <a:ext uri="{FF2B5EF4-FFF2-40B4-BE49-F238E27FC236}">
                    <a16:creationId xmlns:a16="http://schemas.microsoft.com/office/drawing/2014/main" id="{21248ADA-E221-4F02-9150-A0B8D34FBF18}"/>
                  </a:ext>
                </a:extLst>
              </p:cNvPr>
              <p:cNvGrpSpPr/>
              <p:nvPr/>
            </p:nvGrpSpPr>
            <p:grpSpPr>
              <a:xfrm>
                <a:off x="3614153" y="3250346"/>
                <a:ext cx="638882" cy="708879"/>
                <a:chOff x="4636503" y="3243996"/>
                <a:chExt cx="638882" cy="708879"/>
              </a:xfrm>
            </p:grpSpPr>
            <p:sp>
              <p:nvSpPr>
                <p:cNvPr id="16" name="Rectangle 15">
                  <a:extLst>
                    <a:ext uri="{FF2B5EF4-FFF2-40B4-BE49-F238E27FC236}">
                      <a16:creationId xmlns:a16="http://schemas.microsoft.com/office/drawing/2014/main" id="{D7F23F06-080C-4472-BE14-ACC9C579F283}"/>
                    </a:ext>
                  </a:extLst>
                </p:cNvPr>
                <p:cNvSpPr/>
                <p:nvPr/>
              </p:nvSpPr>
              <p:spPr bwMode="auto">
                <a:xfrm>
                  <a:off x="4685692" y="3334114"/>
                  <a:ext cx="548605" cy="617126"/>
                </a:xfrm>
                <a:prstGeom prst="rect">
                  <a:avLst/>
                </a:prstGeom>
                <a:noFill/>
                <a:ln w="2222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166FA09A-F3A1-48BF-B466-3A661FAA2D3D}"/>
                    </a:ext>
                  </a:extLst>
                </p:cNvPr>
                <p:cNvSpPr/>
                <p:nvPr/>
              </p:nvSpPr>
              <p:spPr bwMode="auto">
                <a:xfrm>
                  <a:off x="4749468" y="337928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D692F8F3-E3ED-4CC9-836C-38357D9D2784}"/>
                    </a:ext>
                  </a:extLst>
                </p:cNvPr>
                <p:cNvSpPr/>
                <p:nvPr/>
              </p:nvSpPr>
              <p:spPr bwMode="auto">
                <a:xfrm>
                  <a:off x="4912602" y="337928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4CD3FEF0-6908-4531-9782-1C8387725CA8}"/>
                    </a:ext>
                  </a:extLst>
                </p:cNvPr>
                <p:cNvSpPr/>
                <p:nvPr/>
              </p:nvSpPr>
              <p:spPr bwMode="auto">
                <a:xfrm>
                  <a:off x="5075734" y="337928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459A34E1-BE54-4ADB-AFC3-EC90E9CAD85F}"/>
                    </a:ext>
                  </a:extLst>
                </p:cNvPr>
                <p:cNvSpPr/>
                <p:nvPr/>
              </p:nvSpPr>
              <p:spPr bwMode="auto">
                <a:xfrm>
                  <a:off x="4749468" y="351347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2" name="Rectangle 21">
                  <a:extLst>
                    <a:ext uri="{FF2B5EF4-FFF2-40B4-BE49-F238E27FC236}">
                      <a16:creationId xmlns:a16="http://schemas.microsoft.com/office/drawing/2014/main" id="{B8628A72-8C54-43B0-AFED-64C5342A0628}"/>
                    </a:ext>
                  </a:extLst>
                </p:cNvPr>
                <p:cNvSpPr/>
                <p:nvPr/>
              </p:nvSpPr>
              <p:spPr bwMode="auto">
                <a:xfrm>
                  <a:off x="4912602" y="351347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3" name="Rectangle 22">
                  <a:extLst>
                    <a:ext uri="{FF2B5EF4-FFF2-40B4-BE49-F238E27FC236}">
                      <a16:creationId xmlns:a16="http://schemas.microsoft.com/office/drawing/2014/main" id="{BC7D5ABE-0819-49C1-97E2-67537B4FB6D1}"/>
                    </a:ext>
                  </a:extLst>
                </p:cNvPr>
                <p:cNvSpPr/>
                <p:nvPr/>
              </p:nvSpPr>
              <p:spPr bwMode="auto">
                <a:xfrm>
                  <a:off x="5075734" y="351347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4" name="Rectangle 23">
                  <a:extLst>
                    <a:ext uri="{FF2B5EF4-FFF2-40B4-BE49-F238E27FC236}">
                      <a16:creationId xmlns:a16="http://schemas.microsoft.com/office/drawing/2014/main" id="{AD00150E-EE60-4E0C-AA0B-910A7D8EA99E}"/>
                    </a:ext>
                  </a:extLst>
                </p:cNvPr>
                <p:cNvSpPr/>
                <p:nvPr/>
              </p:nvSpPr>
              <p:spPr bwMode="auto">
                <a:xfrm>
                  <a:off x="4749468" y="365292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D6EEEB27-3535-4E1B-B641-295BCA46EB35}"/>
                    </a:ext>
                  </a:extLst>
                </p:cNvPr>
                <p:cNvSpPr/>
                <p:nvPr/>
              </p:nvSpPr>
              <p:spPr bwMode="auto">
                <a:xfrm>
                  <a:off x="4912602" y="365292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6" name="Rectangle 25">
                  <a:extLst>
                    <a:ext uri="{FF2B5EF4-FFF2-40B4-BE49-F238E27FC236}">
                      <a16:creationId xmlns:a16="http://schemas.microsoft.com/office/drawing/2014/main" id="{BB3208ED-801C-4CA6-9149-D33D610BA8FC}"/>
                    </a:ext>
                  </a:extLst>
                </p:cNvPr>
                <p:cNvSpPr/>
                <p:nvPr/>
              </p:nvSpPr>
              <p:spPr bwMode="auto">
                <a:xfrm>
                  <a:off x="5075734" y="365292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7" name="Rectangle 26">
                  <a:extLst>
                    <a:ext uri="{FF2B5EF4-FFF2-40B4-BE49-F238E27FC236}">
                      <a16:creationId xmlns:a16="http://schemas.microsoft.com/office/drawing/2014/main" id="{5E785903-8E72-46EC-BC78-40C547533671}"/>
                    </a:ext>
                  </a:extLst>
                </p:cNvPr>
                <p:cNvSpPr/>
                <p:nvPr/>
              </p:nvSpPr>
              <p:spPr bwMode="auto">
                <a:xfrm>
                  <a:off x="4749468" y="378711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8" name="Rectangle 27">
                  <a:extLst>
                    <a:ext uri="{FF2B5EF4-FFF2-40B4-BE49-F238E27FC236}">
                      <a16:creationId xmlns:a16="http://schemas.microsoft.com/office/drawing/2014/main" id="{C8B8E54C-4625-491A-9F4F-03A3BA717CA6}"/>
                    </a:ext>
                  </a:extLst>
                </p:cNvPr>
                <p:cNvSpPr/>
                <p:nvPr/>
              </p:nvSpPr>
              <p:spPr bwMode="auto">
                <a:xfrm>
                  <a:off x="4912602" y="3787116"/>
                  <a:ext cx="102692" cy="165759"/>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9" name="Rectangle 28">
                  <a:extLst>
                    <a:ext uri="{FF2B5EF4-FFF2-40B4-BE49-F238E27FC236}">
                      <a16:creationId xmlns:a16="http://schemas.microsoft.com/office/drawing/2014/main" id="{2E730E97-B715-41F6-AC54-27518A786A02}"/>
                    </a:ext>
                  </a:extLst>
                </p:cNvPr>
                <p:cNvSpPr/>
                <p:nvPr/>
              </p:nvSpPr>
              <p:spPr bwMode="auto">
                <a:xfrm>
                  <a:off x="5075734" y="378711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31" name="Trapezoid 30">
                  <a:extLst>
                    <a:ext uri="{FF2B5EF4-FFF2-40B4-BE49-F238E27FC236}">
                      <a16:creationId xmlns:a16="http://schemas.microsoft.com/office/drawing/2014/main" id="{97215F9B-0B73-4D67-BB49-2B8504320908}"/>
                    </a:ext>
                  </a:extLst>
                </p:cNvPr>
                <p:cNvSpPr/>
                <p:nvPr/>
              </p:nvSpPr>
              <p:spPr bwMode="auto">
                <a:xfrm>
                  <a:off x="4636503" y="3243996"/>
                  <a:ext cx="638882" cy="83083"/>
                </a:xfrm>
                <a:prstGeom prst="trapezoid">
                  <a:avLst/>
                </a:prstGeom>
                <a:noFill/>
                <a:ln w="2222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grpSp>
        <p:sp>
          <p:nvSpPr>
            <p:cNvPr id="142" name="Isosceles Triangle 141">
              <a:extLst>
                <a:ext uri="{FF2B5EF4-FFF2-40B4-BE49-F238E27FC236}">
                  <a16:creationId xmlns:a16="http://schemas.microsoft.com/office/drawing/2014/main" id="{73679343-2AEF-4A56-80FB-EB159C954B46}"/>
                </a:ext>
              </a:extLst>
            </p:cNvPr>
            <p:cNvSpPr/>
            <p:nvPr/>
          </p:nvSpPr>
          <p:spPr bwMode="auto">
            <a:xfrm>
              <a:off x="3599089" y="30003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grpSp>
        <p:nvGrpSpPr>
          <p:cNvPr id="5" name="Group 4">
            <a:extLst>
              <a:ext uri="{FF2B5EF4-FFF2-40B4-BE49-F238E27FC236}">
                <a16:creationId xmlns:a16="http://schemas.microsoft.com/office/drawing/2014/main" id="{ABA28740-DACD-48BB-A8C1-DA16B6C45424}"/>
              </a:ext>
            </a:extLst>
          </p:cNvPr>
          <p:cNvGrpSpPr/>
          <p:nvPr/>
        </p:nvGrpSpPr>
        <p:grpSpPr>
          <a:xfrm>
            <a:off x="4787981" y="2998033"/>
            <a:ext cx="1128193" cy="1296281"/>
            <a:chOff x="5273977" y="3307303"/>
            <a:chExt cx="1278619" cy="1469119"/>
          </a:xfrm>
          <a:effectLst>
            <a:outerShdw blurRad="50800" dist="38100" dir="2700000" algn="tl" rotWithShape="0">
              <a:prstClr val="black">
                <a:alpha val="40000"/>
              </a:prstClr>
            </a:outerShdw>
          </a:effectLst>
        </p:grpSpPr>
        <p:grpSp>
          <p:nvGrpSpPr>
            <p:cNvPr id="62" name="Group 61">
              <a:extLst>
                <a:ext uri="{FF2B5EF4-FFF2-40B4-BE49-F238E27FC236}">
                  <a16:creationId xmlns:a16="http://schemas.microsoft.com/office/drawing/2014/main" id="{FDC91700-4199-4CDC-9BDD-C5EA4E446E36}"/>
                </a:ext>
              </a:extLst>
            </p:cNvPr>
            <p:cNvGrpSpPr/>
            <p:nvPr/>
          </p:nvGrpSpPr>
          <p:grpSpPr>
            <a:xfrm>
              <a:off x="5273977" y="3497803"/>
              <a:ext cx="1278619" cy="1278619"/>
              <a:chOff x="5431776" y="2251981"/>
              <a:chExt cx="1097280" cy="1097280"/>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A80D89A9-0335-471F-B332-B894811E53AE}"/>
                  </a:ext>
                </a:extLst>
              </p:cNvPr>
              <p:cNvSpPr/>
              <p:nvPr/>
            </p:nvSpPr>
            <p:spPr bwMode="auto">
              <a:xfrm>
                <a:off x="5431776" y="2251981"/>
                <a:ext cx="1097280" cy="1097280"/>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pic>
            <p:nvPicPr>
              <p:cNvPr id="42" name="Picture 41">
                <a:extLst>
                  <a:ext uri="{FF2B5EF4-FFF2-40B4-BE49-F238E27FC236}">
                    <a16:creationId xmlns:a16="http://schemas.microsoft.com/office/drawing/2014/main" id="{9D845361-D7AC-4A3C-ADDB-899D938DFF53}"/>
                  </a:ext>
                </a:extLst>
              </p:cNvPr>
              <p:cNvPicPr>
                <a:picLocks noChangeAspect="1"/>
              </p:cNvPicPr>
              <p:nvPr/>
            </p:nvPicPr>
            <p:blipFill>
              <a:blip r:embed="rId5"/>
              <a:stretch>
                <a:fillRect/>
              </a:stretch>
            </p:blipFill>
            <p:spPr>
              <a:xfrm>
                <a:off x="5617872" y="2446399"/>
                <a:ext cx="687326" cy="687326"/>
              </a:xfrm>
              <a:prstGeom prst="rect">
                <a:avLst/>
              </a:prstGeom>
              <a:noFill/>
              <a:ln>
                <a:noFill/>
              </a:ln>
            </p:spPr>
          </p:pic>
        </p:grpSp>
        <p:sp>
          <p:nvSpPr>
            <p:cNvPr id="143" name="Isosceles Triangle 142">
              <a:extLst>
                <a:ext uri="{FF2B5EF4-FFF2-40B4-BE49-F238E27FC236}">
                  <a16:creationId xmlns:a16="http://schemas.microsoft.com/office/drawing/2014/main" id="{7CA43E0A-E8A9-4FC6-A4BF-CB353A9FBE52}"/>
                </a:ext>
              </a:extLst>
            </p:cNvPr>
            <p:cNvSpPr/>
            <p:nvPr/>
          </p:nvSpPr>
          <p:spPr bwMode="auto">
            <a:xfrm>
              <a:off x="5778348" y="3307303"/>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grpSp>
        <p:nvGrpSpPr>
          <p:cNvPr id="66" name="Group 65">
            <a:extLst>
              <a:ext uri="{FF2B5EF4-FFF2-40B4-BE49-F238E27FC236}">
                <a16:creationId xmlns:a16="http://schemas.microsoft.com/office/drawing/2014/main" id="{BE016A9F-2C03-4698-82E5-1F5947F5B5A1}"/>
              </a:ext>
            </a:extLst>
          </p:cNvPr>
          <p:cNvGrpSpPr/>
          <p:nvPr/>
        </p:nvGrpSpPr>
        <p:grpSpPr>
          <a:xfrm>
            <a:off x="5154403" y="3817048"/>
            <a:ext cx="289985" cy="298772"/>
            <a:chOff x="5573448" y="5080247"/>
            <a:chExt cx="587904" cy="605719"/>
          </a:xfrm>
        </p:grpSpPr>
        <p:sp>
          <p:nvSpPr>
            <p:cNvPr id="10" name="Oval 16">
              <a:extLst>
                <a:ext uri="{FF2B5EF4-FFF2-40B4-BE49-F238E27FC236}">
                  <a16:creationId xmlns:a16="http://schemas.microsoft.com/office/drawing/2014/main" id="{CFE18398-8A7A-5049-805F-9B2BC7079C7D}"/>
                </a:ext>
              </a:extLst>
            </p:cNvPr>
            <p:cNvSpPr>
              <a:spLocks noChangeArrowheads="1"/>
            </p:cNvSpPr>
            <p:nvPr/>
          </p:nvSpPr>
          <p:spPr bwMode="invGray">
            <a:xfrm>
              <a:off x="5573448" y="5080247"/>
              <a:ext cx="587904" cy="605719"/>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57" dirty="0">
                <a:latin typeface="+mn-lt"/>
              </a:endParaRPr>
            </a:p>
          </p:txBody>
        </p:sp>
        <p:sp>
          <p:nvSpPr>
            <p:cNvPr id="11" name="Oval 17">
              <a:extLst>
                <a:ext uri="{FF2B5EF4-FFF2-40B4-BE49-F238E27FC236}">
                  <a16:creationId xmlns:a16="http://schemas.microsoft.com/office/drawing/2014/main" id="{70618091-8816-B448-806B-66FC0BE1C987}"/>
                </a:ext>
              </a:extLst>
            </p:cNvPr>
            <p:cNvSpPr>
              <a:spLocks noChangeArrowheads="1"/>
            </p:cNvSpPr>
            <p:nvPr/>
          </p:nvSpPr>
          <p:spPr bwMode="invGray">
            <a:xfrm>
              <a:off x="5700051" y="5210687"/>
              <a:ext cx="334698" cy="34484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57" dirty="0">
                <a:latin typeface="+mn-lt"/>
              </a:endParaRPr>
            </a:p>
          </p:txBody>
        </p:sp>
        <p:sp>
          <p:nvSpPr>
            <p:cNvPr id="12" name="Oval 18">
              <a:extLst>
                <a:ext uri="{FF2B5EF4-FFF2-40B4-BE49-F238E27FC236}">
                  <a16:creationId xmlns:a16="http://schemas.microsoft.com/office/drawing/2014/main" id="{1A093F8B-97A4-1747-987F-A2A4D6A7995B}"/>
                </a:ext>
              </a:extLst>
            </p:cNvPr>
            <p:cNvSpPr>
              <a:spLocks noChangeArrowheads="1"/>
            </p:cNvSpPr>
            <p:nvPr/>
          </p:nvSpPr>
          <p:spPr bwMode="invGray">
            <a:xfrm>
              <a:off x="5797550" y="5311140"/>
              <a:ext cx="139700" cy="143933"/>
            </a:xfrm>
            <a:prstGeom prst="ellipse">
              <a:avLst/>
            </a:prstGeom>
            <a:solidFill>
              <a:srgbClr val="DA7334"/>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57" dirty="0">
                <a:latin typeface="+mn-lt"/>
              </a:endParaRPr>
            </a:p>
          </p:txBody>
        </p:sp>
      </p:grpSp>
      <p:sp>
        <p:nvSpPr>
          <p:cNvPr id="9" name="AutoShape 13">
            <a:extLst>
              <a:ext uri="{FF2B5EF4-FFF2-40B4-BE49-F238E27FC236}">
                <a16:creationId xmlns:a16="http://schemas.microsoft.com/office/drawing/2014/main" id="{8772ED08-1CE4-5F40-BB9D-A5B60A7BCA5D}"/>
              </a:ext>
            </a:extLst>
          </p:cNvPr>
          <p:cNvSpPr>
            <a:spLocks noChangeArrowheads="1"/>
          </p:cNvSpPr>
          <p:nvPr/>
        </p:nvSpPr>
        <p:spPr bwMode="invGray">
          <a:xfrm>
            <a:off x="3784528" y="4641696"/>
            <a:ext cx="3135096" cy="944033"/>
          </a:xfrm>
          <a:prstGeom prst="wedgeRectCallout">
            <a:avLst>
              <a:gd name="adj1" fmla="val -1272"/>
              <a:gd name="adj2" fmla="val -122743"/>
            </a:avLst>
          </a:prstGeom>
          <a:solidFill>
            <a:srgbClr val="DA7334"/>
          </a:solidFill>
          <a:ln>
            <a:noFill/>
          </a:ln>
          <a:effectLst/>
        </p:spPr>
        <p:txBody>
          <a:bodyPr wrap="square" lIns="161365" tIns="161365" rIns="161365" bIns="161365" anchor="ctr" anchorCtr="0">
            <a:noAutofit/>
          </a:bodyPr>
          <a:lstStyle/>
          <a:p>
            <a:pPr algn="l" eaLnBrk="1" hangingPunct="1">
              <a:lnSpc>
                <a:spcPct val="100000"/>
              </a:lnSpc>
            </a:pPr>
            <a:r>
              <a:rPr lang="en-US" sz="1400" dirty="0">
                <a:solidFill>
                  <a:srgbClr val="FFFFFF"/>
                </a:solidFill>
                <a:latin typeface="+mj-lt"/>
              </a:rPr>
              <a:t>Liability “event” affecting one property is contained from affecting other properties or personal assets</a:t>
            </a:r>
          </a:p>
        </p:txBody>
      </p:sp>
    </p:spTree>
    <p:extLst>
      <p:ext uri="{BB962C8B-B14F-4D97-AF65-F5344CB8AC3E}">
        <p14:creationId xmlns:p14="http://schemas.microsoft.com/office/powerpoint/2010/main" val="201158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Saving for retirement</a:t>
            </a:r>
          </a:p>
        </p:txBody>
      </p:sp>
    </p:spTree>
    <p:extLst>
      <p:ext uri="{BB962C8B-B14F-4D97-AF65-F5344CB8AC3E}">
        <p14:creationId xmlns:p14="http://schemas.microsoft.com/office/powerpoint/2010/main" val="68244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dirty="0"/>
              <a:t>Start-up plan tax credit enhanced by SECURE 2.0</a:t>
            </a:r>
          </a:p>
        </p:txBody>
      </p:sp>
      <p:sp>
        <p:nvSpPr>
          <p:cNvPr id="2" name="Content Placeholder 1"/>
          <p:cNvSpPr>
            <a:spLocks noGrp="1"/>
          </p:cNvSpPr>
          <p:nvPr>
            <p:ph idx="1"/>
          </p:nvPr>
        </p:nvSpPr>
        <p:spPr/>
        <p:txBody>
          <a:bodyPr/>
          <a:lstStyle/>
          <a:p>
            <a:r>
              <a:rPr lang="en-US" dirty="0"/>
              <a:t>100% of administrative costs (up to $5,000 annually) for the first three years of the plan (50 employees or fewer)</a:t>
            </a:r>
          </a:p>
          <a:p>
            <a:pPr lvl="1"/>
            <a:r>
              <a:rPr lang="en-US" dirty="0"/>
              <a:t>For businesses up to 100 employees credit is still 50% of administrative costs</a:t>
            </a:r>
          </a:p>
          <a:p>
            <a:pPr lvl="1"/>
            <a:r>
              <a:rPr lang="en-US" dirty="0"/>
              <a:t>Can’t both deduct the start-up costs and claim the credit for the same expenses</a:t>
            </a:r>
          </a:p>
          <a:p>
            <a:pPr lvl="1"/>
            <a:r>
              <a:rPr lang="en-US" dirty="0"/>
              <a:t>Eligible costs include start-up, administration, and education</a:t>
            </a:r>
          </a:p>
          <a:p>
            <a:r>
              <a:rPr lang="en-US" dirty="0"/>
              <a:t>New credit of up to $1,000 per employee to offset employer contributions</a:t>
            </a:r>
          </a:p>
          <a:p>
            <a:pPr lvl="1"/>
            <a:r>
              <a:rPr lang="en-US" dirty="0"/>
              <a:t>50 employees or less (credit phased out as employee count reaches 100), credit cannot be claimed if employee earns more than $100,000</a:t>
            </a:r>
          </a:p>
        </p:txBody>
      </p:sp>
      <p:sp>
        <p:nvSpPr>
          <p:cNvPr id="6" name="Text Placeholder 5">
            <a:extLst>
              <a:ext uri="{FF2B5EF4-FFF2-40B4-BE49-F238E27FC236}">
                <a16:creationId xmlns:a16="http://schemas.microsoft.com/office/drawing/2014/main" id="{EF644743-542B-400B-9E62-62DB32CAA1F6}"/>
              </a:ext>
            </a:extLst>
          </p:cNvPr>
          <p:cNvSpPr>
            <a:spLocks noGrp="1"/>
          </p:cNvSpPr>
          <p:nvPr>
            <p:ph type="body" sz="quarter" idx="10"/>
          </p:nvPr>
        </p:nvSpPr>
        <p:spPr/>
        <p:txBody>
          <a:bodyPr/>
          <a:lstStyle/>
          <a:p>
            <a:r>
              <a:rPr lang="en-US" dirty="0"/>
              <a:t>Consolidated Appropriations Act, 2023, DIVISION T, SECURE Act of 2022</a:t>
            </a:r>
          </a:p>
        </p:txBody>
      </p:sp>
    </p:spTree>
    <p:extLst>
      <p:ext uri="{BB962C8B-B14F-4D97-AF65-F5344CB8AC3E}">
        <p14:creationId xmlns:p14="http://schemas.microsoft.com/office/powerpoint/2010/main" val="2373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Areas of focus today</a:t>
            </a:r>
          </a:p>
        </p:txBody>
      </p:sp>
      <p:sp>
        <p:nvSpPr>
          <p:cNvPr id="3" name="Text Placeholder 2">
            <a:extLst>
              <a:ext uri="{FF2B5EF4-FFF2-40B4-BE49-F238E27FC236}">
                <a16:creationId xmlns:a16="http://schemas.microsoft.com/office/drawing/2014/main" id="{F8BB551B-663C-45E9-BDC4-E0A2D1864A05}"/>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5FCDF743-9B0D-407A-908D-9E40111FE68D}"/>
              </a:ext>
            </a:extLst>
          </p:cNvPr>
          <p:cNvSpPr/>
          <p:nvPr/>
        </p:nvSpPr>
        <p:spPr bwMode="auto">
          <a:xfrm>
            <a:off x="1485900" y="2162175"/>
            <a:ext cx="6172200" cy="342900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ＭＳ Ｐゴシック" charset="0"/>
            </a:endParaRPr>
          </a:p>
        </p:txBody>
      </p:sp>
      <p:grpSp>
        <p:nvGrpSpPr>
          <p:cNvPr id="6" name="Group 5">
            <a:extLst>
              <a:ext uri="{FF2B5EF4-FFF2-40B4-BE49-F238E27FC236}">
                <a16:creationId xmlns:a16="http://schemas.microsoft.com/office/drawing/2014/main" id="{3BF51001-F4C6-455B-BD7D-EEBBEC8E2426}"/>
              </a:ext>
            </a:extLst>
          </p:cNvPr>
          <p:cNvGrpSpPr/>
          <p:nvPr/>
        </p:nvGrpSpPr>
        <p:grpSpPr>
          <a:xfrm>
            <a:off x="1714500" y="2390775"/>
            <a:ext cx="5715000" cy="2971800"/>
            <a:chOff x="914400" y="2286000"/>
            <a:chExt cx="5715000" cy="2971800"/>
          </a:xfrm>
        </p:grpSpPr>
        <p:sp>
          <p:nvSpPr>
            <p:cNvPr id="4" name="Rounded Rectangle 3">
              <a:extLst>
                <a:ext uri="{FF2B5EF4-FFF2-40B4-BE49-F238E27FC236}">
                  <a16:creationId xmlns:a16="http://schemas.microsoft.com/office/drawing/2014/main" id="{2C63D072-15A0-E040-AD4E-320DC3D9CA5A}"/>
                </a:ext>
              </a:extLst>
            </p:cNvPr>
            <p:cNvSpPr/>
            <p:nvPr/>
          </p:nvSpPr>
          <p:spPr bwMode="auto">
            <a:xfrm>
              <a:off x="914400" y="2286000"/>
              <a:ext cx="2743200" cy="1371600"/>
            </a:xfrm>
            <a:prstGeom prst="rect">
              <a:avLst/>
            </a:prstGeom>
            <a:solidFill>
              <a:schemeClr val="tx2"/>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6"/>
                  </a:solidFill>
                  <a:effectLst/>
                  <a:latin typeface="+mj-lt"/>
                  <a:ea typeface="ＭＳ Ｐゴシック" charset="0"/>
                  <a:cs typeface="ＭＳ Ｐゴシック" charset="0"/>
                </a:rPr>
                <a:t>Tax considerations</a:t>
              </a:r>
              <a:endParaRPr kumimoji="0" lang="en-US" sz="2000" b="1" i="0" u="none" strike="sngStrike" cap="none" normalizeH="0" baseline="0" dirty="0">
                <a:ln>
                  <a:noFill/>
                </a:ln>
                <a:solidFill>
                  <a:srgbClr val="FF0000"/>
                </a:solidFill>
                <a:effectLst/>
                <a:latin typeface="+mj-lt"/>
                <a:ea typeface="ＭＳ Ｐゴシック" charset="0"/>
                <a:cs typeface="ＭＳ Ｐゴシック" charset="0"/>
              </a:endParaRPr>
            </a:p>
          </p:txBody>
        </p:sp>
        <p:sp>
          <p:nvSpPr>
            <p:cNvPr id="8" name="Rounded Rectangle 7">
              <a:extLst>
                <a:ext uri="{FF2B5EF4-FFF2-40B4-BE49-F238E27FC236}">
                  <a16:creationId xmlns:a16="http://schemas.microsoft.com/office/drawing/2014/main" id="{C00B773E-CC46-6945-BA2C-F7CE163103B1}"/>
                </a:ext>
              </a:extLst>
            </p:cNvPr>
            <p:cNvSpPr/>
            <p:nvPr/>
          </p:nvSpPr>
          <p:spPr bwMode="auto">
            <a:xfrm>
              <a:off x="3886200" y="2286000"/>
              <a:ext cx="2743200" cy="1371600"/>
            </a:xfrm>
            <a:prstGeom prst="rect">
              <a:avLst/>
            </a:prstGeom>
            <a:solidFill>
              <a:schemeClr val="tx2"/>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2000" b="1" dirty="0">
                  <a:solidFill>
                    <a:schemeClr val="accent6"/>
                  </a:solidFill>
                  <a:latin typeface="+mj-lt"/>
                  <a:ea typeface="ＭＳ Ｐゴシック" charset="0"/>
                  <a:cs typeface="ＭＳ Ｐゴシック" charset="0"/>
                </a:rPr>
                <a:t>Shielding assets from potential creditors</a:t>
              </a:r>
              <a:endParaRPr kumimoji="0" lang="en-US" sz="2000" b="1" i="0" u="none" strike="noStrike" cap="none" normalizeH="0" baseline="0" dirty="0">
                <a:ln>
                  <a:noFill/>
                </a:ln>
                <a:solidFill>
                  <a:schemeClr val="accent6"/>
                </a:solidFill>
                <a:effectLst/>
                <a:latin typeface="+mj-lt"/>
                <a:ea typeface="ＭＳ Ｐゴシック" charset="0"/>
                <a:cs typeface="ＭＳ Ｐゴシック" charset="0"/>
              </a:endParaRPr>
            </a:p>
          </p:txBody>
        </p:sp>
        <p:sp>
          <p:nvSpPr>
            <p:cNvPr id="9" name="Rounded Rectangle 8">
              <a:extLst>
                <a:ext uri="{FF2B5EF4-FFF2-40B4-BE49-F238E27FC236}">
                  <a16:creationId xmlns:a16="http://schemas.microsoft.com/office/drawing/2014/main" id="{4A43DFF3-F518-8441-B9A8-8F3C1F6A5BF6}"/>
                </a:ext>
              </a:extLst>
            </p:cNvPr>
            <p:cNvSpPr/>
            <p:nvPr/>
          </p:nvSpPr>
          <p:spPr bwMode="auto">
            <a:xfrm>
              <a:off x="3886200" y="3886200"/>
              <a:ext cx="2743200" cy="1371600"/>
            </a:xfrm>
            <a:prstGeom prst="rect">
              <a:avLst/>
            </a:prstGeom>
            <a:solidFill>
              <a:schemeClr val="tx2"/>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6"/>
                  </a:solidFill>
                  <a:effectLst/>
                  <a:latin typeface="+mj-lt"/>
                  <a:ea typeface="ＭＳ Ｐゴシック" charset="0"/>
                  <a:cs typeface="ＭＳ Ｐゴシック" charset="0"/>
                </a:rPr>
                <a:t>Planning for succession</a:t>
              </a:r>
            </a:p>
          </p:txBody>
        </p:sp>
        <p:sp>
          <p:nvSpPr>
            <p:cNvPr id="10" name="Rounded Rectangle 9">
              <a:extLst>
                <a:ext uri="{FF2B5EF4-FFF2-40B4-BE49-F238E27FC236}">
                  <a16:creationId xmlns:a16="http://schemas.microsoft.com/office/drawing/2014/main" id="{28955BA0-47D9-8B4A-A7C8-B351335FF3C4}"/>
                </a:ext>
              </a:extLst>
            </p:cNvPr>
            <p:cNvSpPr/>
            <p:nvPr/>
          </p:nvSpPr>
          <p:spPr bwMode="auto">
            <a:xfrm>
              <a:off x="914400" y="3886200"/>
              <a:ext cx="2743200" cy="1371600"/>
            </a:xfrm>
            <a:prstGeom prst="rect">
              <a:avLst/>
            </a:prstGeom>
            <a:solidFill>
              <a:schemeClr val="tx2"/>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6"/>
                  </a:solidFill>
                  <a:effectLst/>
                  <a:latin typeface="+mj-lt"/>
                  <a:ea typeface="ＭＳ Ｐゴシック" charset="0"/>
                  <a:cs typeface="ＭＳ Ｐゴシック" charset="0"/>
                </a:rPr>
                <a:t>Saving for</a:t>
              </a:r>
              <a:br>
                <a:rPr kumimoji="0" lang="en-US" sz="2000" b="1" i="0" u="none" strike="noStrike" cap="none" normalizeH="0" baseline="0" dirty="0">
                  <a:ln>
                    <a:noFill/>
                  </a:ln>
                  <a:solidFill>
                    <a:schemeClr val="accent6"/>
                  </a:solidFill>
                  <a:effectLst/>
                  <a:latin typeface="+mj-lt"/>
                  <a:ea typeface="ＭＳ Ｐゴシック" charset="0"/>
                  <a:cs typeface="ＭＳ Ｐゴシック" charset="0"/>
                </a:rPr>
              </a:br>
              <a:r>
                <a:rPr kumimoji="0" lang="en-US" sz="2000" b="1" i="0" u="none" strike="noStrike" cap="none" normalizeH="0" baseline="0" dirty="0">
                  <a:ln>
                    <a:noFill/>
                  </a:ln>
                  <a:solidFill>
                    <a:schemeClr val="accent6"/>
                  </a:solidFill>
                  <a:effectLst/>
                  <a:latin typeface="+mj-lt"/>
                  <a:ea typeface="ＭＳ Ｐゴシック" charset="0"/>
                  <a:cs typeface="ＭＳ Ｐゴシック" charset="0"/>
                </a:rPr>
                <a:t>retirement</a:t>
              </a:r>
            </a:p>
          </p:txBody>
        </p:sp>
      </p:grpSp>
    </p:spTree>
    <p:extLst>
      <p:ext uri="{BB962C8B-B14F-4D97-AF65-F5344CB8AC3E}">
        <p14:creationId xmlns:p14="http://schemas.microsoft.com/office/powerpoint/2010/main" val="92823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dirty="0"/>
              <a:t>Retirement plan options</a:t>
            </a:r>
          </a:p>
        </p:txBody>
      </p:sp>
      <p:graphicFrame>
        <p:nvGraphicFramePr>
          <p:cNvPr id="7" name="Content Placeholder 6">
            <a:extLst>
              <a:ext uri="{FF2B5EF4-FFF2-40B4-BE49-F238E27FC236}">
                <a16:creationId xmlns:a16="http://schemas.microsoft.com/office/drawing/2014/main" id="{D2D64EDA-32A9-ED46-B8F7-13471B81FE56}"/>
              </a:ext>
            </a:extLst>
          </p:cNvPr>
          <p:cNvGraphicFramePr>
            <a:graphicFrameLocks noGrp="1"/>
          </p:cNvGraphicFramePr>
          <p:nvPr>
            <p:ph idx="1"/>
            <p:extLst>
              <p:ext uri="{D42A27DB-BD31-4B8C-83A1-F6EECF244321}">
                <p14:modId xmlns:p14="http://schemas.microsoft.com/office/powerpoint/2010/main" val="512137927"/>
              </p:ext>
            </p:extLst>
          </p:nvPr>
        </p:nvGraphicFramePr>
        <p:xfrm>
          <a:off x="574675" y="1884363"/>
          <a:ext cx="7882965" cy="4084320"/>
        </p:xfrm>
        <a:graphic>
          <a:graphicData uri="http://schemas.openxmlformats.org/drawingml/2006/table">
            <a:tbl>
              <a:tblPr firstRow="1" bandRow="1">
                <a:tableStyleId>{5C22544A-7EE6-4342-B048-85BDC9FD1C3A}</a:tableStyleId>
              </a:tblPr>
              <a:tblGrid>
                <a:gridCol w="1164495">
                  <a:extLst>
                    <a:ext uri="{9D8B030D-6E8A-4147-A177-3AD203B41FA5}">
                      <a16:colId xmlns:a16="http://schemas.microsoft.com/office/drawing/2014/main" val="1593549136"/>
                    </a:ext>
                  </a:extLst>
                </a:gridCol>
                <a:gridCol w="2239490">
                  <a:extLst>
                    <a:ext uri="{9D8B030D-6E8A-4147-A177-3AD203B41FA5}">
                      <a16:colId xmlns:a16="http://schemas.microsoft.com/office/drawing/2014/main" val="1008844679"/>
                    </a:ext>
                  </a:extLst>
                </a:gridCol>
                <a:gridCol w="2239490">
                  <a:extLst>
                    <a:ext uri="{9D8B030D-6E8A-4147-A177-3AD203B41FA5}">
                      <a16:colId xmlns:a16="http://schemas.microsoft.com/office/drawing/2014/main" val="3567437538"/>
                    </a:ext>
                  </a:extLst>
                </a:gridCol>
                <a:gridCol w="2239490">
                  <a:extLst>
                    <a:ext uri="{9D8B030D-6E8A-4147-A177-3AD203B41FA5}">
                      <a16:colId xmlns:a16="http://schemas.microsoft.com/office/drawing/2014/main" val="497997553"/>
                    </a:ext>
                  </a:extLst>
                </a:gridCol>
              </a:tblGrid>
              <a:tr h="0">
                <a:tc>
                  <a:txBody>
                    <a:bodyPr/>
                    <a:lstStyle/>
                    <a:p>
                      <a:endParaRPr lang="en-US" sz="1300" b="1" dirty="0">
                        <a:solidFill>
                          <a:schemeClr val="tx1"/>
                        </a:solidFill>
                        <a:latin typeface="+mj-lt"/>
                      </a:endParaRPr>
                    </a:p>
                  </a:txBody>
                  <a:tcPr marT="91440" marB="9144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300" b="1" dirty="0">
                          <a:solidFill>
                            <a:schemeClr val="tx1"/>
                          </a:solidFill>
                          <a:latin typeface="+mj-lt"/>
                        </a:rPr>
                        <a:t>SEP IRA</a:t>
                      </a:r>
                    </a:p>
                  </a:txBody>
                  <a:tcPr marT="91440" marB="9144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300" b="1" dirty="0">
                          <a:solidFill>
                            <a:schemeClr val="tx1"/>
                          </a:solidFill>
                          <a:latin typeface="+mj-lt"/>
                        </a:rPr>
                        <a:t>SIMPLE IRA</a:t>
                      </a:r>
                    </a:p>
                  </a:txBody>
                  <a:tcPr marT="91440" marB="9144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300" b="1" dirty="0">
                          <a:solidFill>
                            <a:schemeClr val="tx1"/>
                          </a:solidFill>
                          <a:latin typeface="+mj-lt"/>
                        </a:rPr>
                        <a:t>401(k)</a:t>
                      </a:r>
                    </a:p>
                  </a:txBody>
                  <a:tcPr marT="91440" marB="9144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591843"/>
                  </a:ext>
                </a:extLst>
              </a:tr>
              <a:tr h="311765">
                <a:tc>
                  <a:txBody>
                    <a:bodyPr/>
                    <a:lstStyle/>
                    <a:p>
                      <a:r>
                        <a:rPr lang="en-US" sz="1300" b="1" dirty="0">
                          <a:solidFill>
                            <a:schemeClr val="tx1"/>
                          </a:solidFill>
                          <a:latin typeface="+mj-lt"/>
                        </a:rPr>
                        <a:t>Funding</a:t>
                      </a: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300" b="0" dirty="0">
                          <a:solidFill>
                            <a:srgbClr val="000000"/>
                          </a:solidFill>
                        </a:rPr>
                        <a:t>Employer contributions only</a:t>
                      </a: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300" b="0" dirty="0">
                          <a:solidFill>
                            <a:srgbClr val="000000"/>
                          </a:solidFill>
                        </a:rPr>
                        <a:t>Employer + employee contributions</a:t>
                      </a: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300" b="0" dirty="0">
                          <a:solidFill>
                            <a:srgbClr val="000000"/>
                          </a:solidFill>
                        </a:rPr>
                        <a:t>Employer + employee contributions</a:t>
                      </a:r>
                    </a:p>
                  </a:txBody>
                  <a:tcPr marT="91440" marB="91440">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772315473"/>
                  </a:ext>
                </a:extLst>
              </a:tr>
              <a:tr h="588655">
                <a:tc>
                  <a:txBody>
                    <a:bodyPr/>
                    <a:lstStyle/>
                    <a:p>
                      <a:r>
                        <a:rPr lang="en-US" sz="1300" b="1" dirty="0">
                          <a:solidFill>
                            <a:schemeClr val="tx1"/>
                          </a:solidFill>
                          <a:latin typeface="+mj-lt"/>
                        </a:rPr>
                        <a:t>Contribution limits</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300" b="0" dirty="0">
                          <a:solidFill>
                            <a:srgbClr val="000000"/>
                          </a:solidFill>
                        </a:rPr>
                        <a:t>25% of compensation</a:t>
                      </a:r>
                      <a:br>
                        <a:rPr lang="en-US" sz="1300" b="0" dirty="0">
                          <a:solidFill>
                            <a:srgbClr val="000000"/>
                          </a:solidFill>
                        </a:rPr>
                      </a:br>
                      <a:r>
                        <a:rPr lang="en-US" sz="1300" b="0" dirty="0">
                          <a:solidFill>
                            <a:srgbClr val="000000"/>
                          </a:solidFill>
                        </a:rPr>
                        <a:t>(20% if self-employed); </a:t>
                      </a:r>
                      <a:br>
                        <a:rPr lang="en-US" sz="1300" b="0" dirty="0">
                          <a:solidFill>
                            <a:srgbClr val="000000"/>
                          </a:solidFill>
                        </a:rPr>
                      </a:br>
                      <a:r>
                        <a:rPr lang="en-US" sz="1300" b="0" dirty="0">
                          <a:solidFill>
                            <a:schemeClr val="accent4"/>
                          </a:solidFill>
                        </a:rPr>
                        <a:t>subject to annual maximum </a:t>
                      </a:r>
                      <a:br>
                        <a:rPr lang="en-US" sz="1300" b="0" dirty="0">
                          <a:solidFill>
                            <a:schemeClr val="accent4"/>
                          </a:solidFill>
                        </a:rPr>
                      </a:br>
                      <a:r>
                        <a:rPr lang="en-US" sz="1300" b="0" dirty="0">
                          <a:solidFill>
                            <a:schemeClr val="accent4"/>
                          </a:solidFill>
                        </a:rPr>
                        <a:t>of $66,000</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300" b="0" dirty="0">
                          <a:solidFill>
                            <a:srgbClr val="000000"/>
                          </a:solidFill>
                        </a:rPr>
                        <a:t>$15,500 by employee</a:t>
                      </a:r>
                      <a:br>
                        <a:rPr lang="en-US" sz="1300" b="0" dirty="0">
                          <a:solidFill>
                            <a:srgbClr val="000000"/>
                          </a:solidFill>
                        </a:rPr>
                      </a:br>
                      <a:r>
                        <a:rPr lang="en-US" sz="1300" b="0" dirty="0">
                          <a:solidFill>
                            <a:srgbClr val="000000"/>
                          </a:solidFill>
                        </a:rPr>
                        <a:t>(plus $3,500 if age 50+); employer match up to 3% or 2% non-elective contribution</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300" b="0" dirty="0">
                          <a:solidFill>
                            <a:srgbClr val="000000"/>
                          </a:solidFill>
                        </a:rPr>
                        <a:t>$22,500 by employee (plus $7,500 if age 50+); employer can </a:t>
                      </a:r>
                      <a:r>
                        <a:rPr lang="en-US" sz="1300" b="0" dirty="0">
                          <a:solidFill>
                            <a:schemeClr val="accent4"/>
                          </a:solidFill>
                        </a:rPr>
                        <a:t>provide match and/or profit-sharing contributions (overall maximum of $66,000 </a:t>
                      </a:r>
                      <a:r>
                        <a:rPr lang="en-US" sz="1300" b="0" dirty="0">
                          <a:solidFill>
                            <a:srgbClr val="000000"/>
                          </a:solidFill>
                        </a:rPr>
                        <a:t>not including catch-up)</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604680"/>
                  </a:ext>
                </a:extLst>
              </a:tr>
              <a:tr h="364674">
                <a:tc>
                  <a:txBody>
                    <a:bodyPr/>
                    <a:lstStyle/>
                    <a:p>
                      <a:r>
                        <a:rPr lang="en-US" sz="1300" b="1" dirty="0">
                          <a:solidFill>
                            <a:schemeClr val="tx1"/>
                          </a:solidFill>
                          <a:latin typeface="+mj-lt"/>
                        </a:rPr>
                        <a:t>Benefits</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300" b="0" dirty="0">
                          <a:solidFill>
                            <a:srgbClr val="000000"/>
                          </a:solidFill>
                        </a:rPr>
                        <a:t>Very low cost and easy to maintain; employer can decide whether to fund contribution</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300" b="0" dirty="0">
                          <a:solidFill>
                            <a:srgbClr val="000000"/>
                          </a:solidFill>
                        </a:rPr>
                        <a:t>Simple, low-cost plan that may be appropriate for a business looking to offer a plan for the first time</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300" b="0" dirty="0">
                          <a:solidFill>
                            <a:srgbClr val="000000"/>
                          </a:solidFill>
                        </a:rPr>
                        <a:t>Wider range of features (e.g., loans) and ability to customize plan design to meet specific needs</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030295432"/>
                  </a:ext>
                </a:extLst>
              </a:tr>
              <a:tr h="0">
                <a:tc>
                  <a:txBody>
                    <a:bodyPr/>
                    <a:lstStyle/>
                    <a:p>
                      <a:r>
                        <a:rPr lang="en-US" sz="1300" b="1" dirty="0">
                          <a:solidFill>
                            <a:schemeClr val="tx1"/>
                          </a:solidFill>
                          <a:latin typeface="+mj-lt"/>
                        </a:rPr>
                        <a:t>Drawbacks</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r>
                        <a:rPr lang="en-US" sz="1300" b="0" dirty="0">
                          <a:solidFill>
                            <a:srgbClr val="000000"/>
                          </a:solidFill>
                        </a:rPr>
                        <a:t>Lack of features, may have to include part-time employees</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r>
                        <a:rPr lang="en-US" sz="1300" b="0" dirty="0">
                          <a:solidFill>
                            <a:srgbClr val="000000"/>
                          </a:solidFill>
                        </a:rPr>
                        <a:t>Cannot contribute as much as a 401(k) plan, not customizable</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r>
                        <a:rPr lang="en-US" sz="1300" b="0" dirty="0">
                          <a:solidFill>
                            <a:srgbClr val="000000"/>
                          </a:solidFill>
                        </a:rPr>
                        <a:t>More costly and complex to maintain</a:t>
                      </a:r>
                    </a:p>
                  </a:txBody>
                  <a:tcPr marT="91440" marB="91440">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7964527"/>
                  </a:ext>
                </a:extLst>
              </a:tr>
            </a:tbl>
          </a:graphicData>
        </a:graphic>
      </p:graphicFrame>
      <p:sp>
        <p:nvSpPr>
          <p:cNvPr id="5" name="Text Placeholder 4"/>
          <p:cNvSpPr>
            <a:spLocks noGrp="1"/>
          </p:cNvSpPr>
          <p:nvPr>
            <p:ph type="body" sz="quarter" idx="10"/>
          </p:nvPr>
        </p:nvSpPr>
        <p:spPr/>
        <p:txBody>
          <a:bodyPr/>
          <a:lstStyle/>
          <a:p>
            <a:r>
              <a:rPr lang="en-US" dirty="0"/>
              <a:t>Figures based on 2023 IRS contribution limits.</a:t>
            </a:r>
          </a:p>
        </p:txBody>
      </p:sp>
    </p:spTree>
    <p:extLst>
      <p:ext uri="{BB962C8B-B14F-4D97-AF65-F5344CB8AC3E}">
        <p14:creationId xmlns:p14="http://schemas.microsoft.com/office/powerpoint/2010/main" val="342717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6ADE-BE74-0546-971A-5B4F402F3959}"/>
              </a:ext>
            </a:extLst>
          </p:cNvPr>
          <p:cNvSpPr>
            <a:spLocks noGrp="1"/>
          </p:cNvSpPr>
          <p:nvPr>
            <p:ph type="title"/>
          </p:nvPr>
        </p:nvSpPr>
        <p:spPr/>
        <p:txBody>
          <a:bodyPr/>
          <a:lstStyle/>
          <a:p>
            <a:r>
              <a:rPr lang="en-US" dirty="0"/>
              <a:t>A customized profit sharing design can direct more contributions to owners</a:t>
            </a:r>
          </a:p>
        </p:txBody>
      </p:sp>
      <p:sp>
        <p:nvSpPr>
          <p:cNvPr id="6" name="Text Placeholder 5">
            <a:extLst>
              <a:ext uri="{FF2B5EF4-FFF2-40B4-BE49-F238E27FC236}">
                <a16:creationId xmlns:a16="http://schemas.microsoft.com/office/drawing/2014/main" id="{DE41A84B-C68F-4E9B-AD43-DCCA4B61F0A1}"/>
              </a:ext>
            </a:extLst>
          </p:cNvPr>
          <p:cNvSpPr>
            <a:spLocks noGrp="1"/>
          </p:cNvSpPr>
          <p:nvPr>
            <p:ph type="body" sz="quarter" idx="10"/>
          </p:nvPr>
        </p:nvSpPr>
        <p:spPr/>
        <p:txBody>
          <a:bodyPr/>
          <a:lstStyle/>
          <a:p>
            <a:endParaRPr lang="en-US"/>
          </a:p>
        </p:txBody>
      </p:sp>
      <p:graphicFrame>
        <p:nvGraphicFramePr>
          <p:cNvPr id="7" name="Table 6">
            <a:extLst>
              <a:ext uri="{FF2B5EF4-FFF2-40B4-BE49-F238E27FC236}">
                <a16:creationId xmlns:a16="http://schemas.microsoft.com/office/drawing/2014/main" id="{BE2F14EA-F6F4-AD43-945E-8C780E48C6A0}"/>
              </a:ext>
            </a:extLst>
          </p:cNvPr>
          <p:cNvGraphicFramePr>
            <a:graphicFrameLocks noGrp="1"/>
          </p:cNvGraphicFramePr>
          <p:nvPr>
            <p:extLst>
              <p:ext uri="{D42A27DB-BD31-4B8C-83A1-F6EECF244321}">
                <p14:modId xmlns:p14="http://schemas.microsoft.com/office/powerpoint/2010/main" val="2516666982"/>
              </p:ext>
            </p:extLst>
          </p:nvPr>
        </p:nvGraphicFramePr>
        <p:xfrm>
          <a:off x="795528" y="2011680"/>
          <a:ext cx="7552944" cy="320040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1028606863"/>
                    </a:ext>
                  </a:extLst>
                </a:gridCol>
                <a:gridCol w="868680">
                  <a:extLst>
                    <a:ext uri="{9D8B030D-6E8A-4147-A177-3AD203B41FA5}">
                      <a16:colId xmlns:a16="http://schemas.microsoft.com/office/drawing/2014/main" val="2643692512"/>
                    </a:ext>
                  </a:extLst>
                </a:gridCol>
                <a:gridCol w="985266">
                  <a:extLst>
                    <a:ext uri="{9D8B030D-6E8A-4147-A177-3AD203B41FA5}">
                      <a16:colId xmlns:a16="http://schemas.microsoft.com/office/drawing/2014/main" val="3141741791"/>
                    </a:ext>
                  </a:extLst>
                </a:gridCol>
                <a:gridCol w="640080">
                  <a:extLst>
                    <a:ext uri="{9D8B030D-6E8A-4147-A177-3AD203B41FA5}">
                      <a16:colId xmlns:a16="http://schemas.microsoft.com/office/drawing/2014/main" val="4122786378"/>
                    </a:ext>
                  </a:extLst>
                </a:gridCol>
                <a:gridCol w="985266">
                  <a:extLst>
                    <a:ext uri="{9D8B030D-6E8A-4147-A177-3AD203B41FA5}">
                      <a16:colId xmlns:a16="http://schemas.microsoft.com/office/drawing/2014/main" val="2377440239"/>
                    </a:ext>
                  </a:extLst>
                </a:gridCol>
                <a:gridCol w="985266">
                  <a:extLst>
                    <a:ext uri="{9D8B030D-6E8A-4147-A177-3AD203B41FA5}">
                      <a16:colId xmlns:a16="http://schemas.microsoft.com/office/drawing/2014/main" val="3111674837"/>
                    </a:ext>
                  </a:extLst>
                </a:gridCol>
                <a:gridCol w="640080">
                  <a:extLst>
                    <a:ext uri="{9D8B030D-6E8A-4147-A177-3AD203B41FA5}">
                      <a16:colId xmlns:a16="http://schemas.microsoft.com/office/drawing/2014/main" val="1935334102"/>
                    </a:ext>
                  </a:extLst>
                </a:gridCol>
                <a:gridCol w="985266">
                  <a:extLst>
                    <a:ext uri="{9D8B030D-6E8A-4147-A177-3AD203B41FA5}">
                      <a16:colId xmlns:a16="http://schemas.microsoft.com/office/drawing/2014/main" val="1667113572"/>
                    </a:ext>
                  </a:extLst>
                </a:gridCol>
              </a:tblGrid>
              <a:tr h="0">
                <a:tc>
                  <a:txBody>
                    <a:bodyPr/>
                    <a:lstStyle/>
                    <a:p>
                      <a:endParaRPr lang="en-US" sz="1200" b="1" dirty="0">
                        <a:solidFill>
                          <a:schemeClr val="tx1"/>
                        </a:solidFill>
                        <a:latin typeface="+mj-lt"/>
                      </a:endParaRP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a:txBody>
                    <a:bodyPr/>
                    <a:lstStyle/>
                    <a:p>
                      <a:endParaRPr lang="en-US" sz="1200" b="1" dirty="0">
                        <a:solidFill>
                          <a:schemeClr val="tx1"/>
                        </a:solidFill>
                        <a:latin typeface="+mj-lt"/>
                      </a:endParaRPr>
                    </a:p>
                  </a:txBody>
                  <a:tcPr marT="91440" marB="91440">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FFFF"/>
                    </a:solidFill>
                  </a:tcPr>
                </a:tc>
                <a:tc gridSpan="3">
                  <a:txBody>
                    <a:bodyPr/>
                    <a:lstStyle/>
                    <a:p>
                      <a:pPr algn="ctr"/>
                      <a:r>
                        <a:rPr lang="en-US" sz="1200" b="1" dirty="0">
                          <a:solidFill>
                            <a:schemeClr val="tx1"/>
                          </a:solidFill>
                          <a:latin typeface="+mj-lt"/>
                        </a:rPr>
                        <a:t>Traditional profit sharing</a:t>
                      </a:r>
                    </a:p>
                  </a:txBody>
                  <a:tcPr marT="91440" marB="9144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dirty="0"/>
                    </a:p>
                  </a:txBody>
                  <a:tcPr/>
                </a:tc>
                <a:tc hMerge="1">
                  <a:txBody>
                    <a:bodyPr/>
                    <a:lstStyle/>
                    <a:p>
                      <a:endParaRPr lang="en-US" dirty="0"/>
                    </a:p>
                  </a:txBody>
                  <a:tcPr/>
                </a:tc>
                <a:tc gridSpan="3">
                  <a:txBody>
                    <a:bodyPr/>
                    <a:lstStyle/>
                    <a:p>
                      <a:pPr algn="ctr"/>
                      <a:r>
                        <a:rPr lang="en-US" sz="1200" b="1" dirty="0">
                          <a:solidFill>
                            <a:schemeClr val="tx1"/>
                          </a:solidFill>
                          <a:latin typeface="+mj-lt"/>
                        </a:rPr>
                        <a:t>New comparability plan</a:t>
                      </a:r>
                    </a:p>
                  </a:txBody>
                  <a:tcPr marT="91440" marB="91440">
                    <a:lnL w="63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47022692"/>
                  </a:ext>
                </a:extLst>
              </a:tr>
              <a:tr h="0">
                <a:tc>
                  <a:txBody>
                    <a:bodyPr/>
                    <a:lstStyle/>
                    <a:p>
                      <a:endParaRPr lang="en-US" sz="1200" b="0" dirty="0">
                        <a:latin typeface="+mj-lt"/>
                      </a:endParaRPr>
                    </a:p>
                  </a:txBody>
                  <a:tcPr marT="91440" marB="91440"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1200" b="1" dirty="0">
                          <a:latin typeface="+mj-lt"/>
                        </a:rPr>
                        <a:t>Annual salary</a:t>
                      </a:r>
                      <a:endParaRPr lang="en-US" sz="1200" b="1" dirty="0"/>
                    </a:p>
                  </a:txBody>
                  <a:tcPr marT="91440" marB="91440" anchor="b">
                    <a:lnL w="12700" cmpd="sng">
                      <a:noFill/>
                    </a:lnL>
                    <a:lnR w="6350" cap="flat" cmpd="sng" algn="ctr">
                      <a:solidFill>
                        <a:schemeClr val="tx1"/>
                      </a:solidFill>
                      <a:prstDash val="solid"/>
                      <a:round/>
                      <a:headEnd type="none" w="med" len="med"/>
                      <a:tailEnd type="none" w="med" len="med"/>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latin typeface="+mj-lt"/>
                        </a:rPr>
                        <a:t>Allocation</a:t>
                      </a:r>
                    </a:p>
                  </a:txBody>
                  <a:tcPr marT="91440" marB="91440" anchor="b">
                    <a:lnL w="6350" cap="flat" cmpd="sng" algn="ctr">
                      <a:solidFill>
                        <a:schemeClr val="tx1"/>
                      </a:solidFill>
                      <a:prstDash val="solid"/>
                      <a:round/>
                      <a:headEnd type="none" w="med" len="med"/>
                      <a:tailEnd type="none" w="med" len="med"/>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latin typeface="+mj-lt"/>
                        </a:rPr>
                        <a:t>% of</a:t>
                      </a:r>
                      <a:br>
                        <a:rPr lang="en-US" sz="1200" b="0" dirty="0">
                          <a:latin typeface="+mj-lt"/>
                        </a:rPr>
                      </a:br>
                      <a:r>
                        <a:rPr lang="en-US" sz="1200" b="0" dirty="0">
                          <a:latin typeface="+mj-lt"/>
                        </a:rPr>
                        <a:t>salary</a:t>
                      </a:r>
                    </a:p>
                  </a:txBody>
                  <a:tcPr marT="91440" marB="91440"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latin typeface="+mj-lt"/>
                        </a:rPr>
                        <a:t>% of contribution</a:t>
                      </a:r>
                    </a:p>
                  </a:txBody>
                  <a:tcPr marT="91440" marB="91440" anchor="b">
                    <a:lnL w="12700" cmpd="sng">
                      <a:noFill/>
                    </a:lnL>
                    <a:lnR w="6350" cap="flat" cmpd="sng" algn="ctr">
                      <a:solidFill>
                        <a:schemeClr val="tx1"/>
                      </a:solidFill>
                      <a:prstDash val="solid"/>
                      <a:round/>
                      <a:headEnd type="none" w="med" len="med"/>
                      <a:tailEnd type="none" w="med" len="med"/>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1200" b="0" dirty="0">
                          <a:latin typeface="+mj-lt"/>
                        </a:rPr>
                        <a:t>Allocation</a:t>
                      </a:r>
                      <a:endParaRPr lang="en-US" sz="1200" dirty="0"/>
                    </a:p>
                  </a:txBody>
                  <a:tcPr marT="91440" marB="91440" anchor="b">
                    <a:lnL w="6350" cap="flat" cmpd="sng" algn="ctr">
                      <a:solidFill>
                        <a:schemeClr val="tx1"/>
                      </a:solidFill>
                      <a:prstDash val="solid"/>
                      <a:round/>
                      <a:headEnd type="none" w="med" len="med"/>
                      <a:tailEnd type="none" w="med" len="med"/>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latin typeface="+mj-lt"/>
                        </a:rPr>
                        <a:t>% of</a:t>
                      </a:r>
                      <a:br>
                        <a:rPr lang="en-US" sz="1200" b="0" dirty="0">
                          <a:latin typeface="+mj-lt"/>
                        </a:rPr>
                      </a:br>
                      <a:r>
                        <a:rPr lang="en-US" sz="1200" b="0" dirty="0">
                          <a:latin typeface="+mj-lt"/>
                        </a:rPr>
                        <a:t>salary</a:t>
                      </a:r>
                    </a:p>
                  </a:txBody>
                  <a:tcPr marT="91440" marB="91440"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latin typeface="+mj-lt"/>
                        </a:rPr>
                        <a:t>% of contribution</a:t>
                      </a:r>
                    </a:p>
                  </a:txBody>
                  <a:tcPr marT="91440" marB="91440" anchor="b">
                    <a:lnL w="12700" cmpd="sng">
                      <a:noFill/>
                    </a:lnL>
                    <a:lnR w="6350" cap="flat" cmpd="sng" algn="ctr">
                      <a:noFill/>
                      <a:prstDash val="solid"/>
                      <a:round/>
                      <a:headEnd type="none" w="med" len="med"/>
                      <a:tailEnd type="none" w="med" len="med"/>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54805162"/>
                  </a:ext>
                </a:extLst>
              </a:tr>
              <a:tr h="457200">
                <a:tc>
                  <a:txBody>
                    <a:bodyPr/>
                    <a:lstStyle/>
                    <a:p>
                      <a:r>
                        <a:rPr lang="en-US" sz="1200" b="0" dirty="0">
                          <a:solidFill>
                            <a:srgbClr val="000000"/>
                          </a:solidFill>
                          <a:latin typeface="+mj-lt"/>
                        </a:rPr>
                        <a:t>Owner, age 55</a:t>
                      </a:r>
                    </a:p>
                  </a:txBody>
                  <a:tcPr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$225,000</a:t>
                      </a:r>
                    </a:p>
                  </a:txBody>
                  <a:tcPr marR="182880" anchor="ctr">
                    <a:lnL w="12700" cmpd="sng">
                      <a:noFill/>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$45,000</a:t>
                      </a:r>
                    </a:p>
                  </a:txBody>
                  <a:tcPr marR="274320" anchor="ctr">
                    <a:lnL w="63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20%</a:t>
                      </a:r>
                    </a:p>
                  </a:txBody>
                  <a:tcPr marR="182880"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b="1" dirty="0">
                          <a:latin typeface="+mj-lt"/>
                        </a:rPr>
                        <a:t>56.25%</a:t>
                      </a:r>
                    </a:p>
                  </a:txBody>
                  <a:tcPr marR="228600" anchor="ctr">
                    <a:lnL w="12700" cmpd="sng">
                      <a:noFill/>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$45,000</a:t>
                      </a:r>
                    </a:p>
                  </a:txBody>
                  <a:tcPr marR="274320" anchor="ctr">
                    <a:lnL w="63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20%</a:t>
                      </a:r>
                    </a:p>
                  </a:txBody>
                  <a:tcPr marR="182880"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r" defTabSz="403433" rtl="0" eaLnBrk="1" latinLnBrk="0" hangingPunct="1"/>
                      <a:r>
                        <a:rPr lang="en-US" sz="1200" b="1" kern="1200" dirty="0">
                          <a:solidFill>
                            <a:schemeClr val="dk1"/>
                          </a:solidFill>
                          <a:latin typeface="+mj-lt"/>
                          <a:ea typeface="+mn-ea"/>
                          <a:cs typeface="+mn-cs"/>
                        </a:rPr>
                        <a:t>83.72%</a:t>
                      </a:r>
                    </a:p>
                  </a:txBody>
                  <a:tcPr marR="228600" anchor="ctr">
                    <a:lnL w="12700" cmpd="sng">
                      <a:noFill/>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727043708"/>
                  </a:ext>
                </a:extLst>
              </a:tr>
              <a:tr h="457200">
                <a:tc>
                  <a:txBody>
                    <a:bodyPr/>
                    <a:lstStyle/>
                    <a:p>
                      <a:r>
                        <a:rPr lang="en-US" sz="1200" b="0" dirty="0">
                          <a:solidFill>
                            <a:srgbClr val="000000"/>
                          </a:solidFill>
                          <a:latin typeface="+mj-lt"/>
                        </a:rPr>
                        <a:t>Employee, age 35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$80,000</a:t>
                      </a:r>
                    </a:p>
                  </a:txBody>
                  <a:tcPr marR="18288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$16,000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403433"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20%</a:t>
                      </a:r>
                    </a:p>
                  </a:txBody>
                  <a:tcPr marR="18288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20.00%</a:t>
                      </a:r>
                    </a:p>
                  </a:txBody>
                  <a:tcPr marR="22860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$4,000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5%</a:t>
                      </a:r>
                    </a:p>
                  </a:txBody>
                  <a:tcPr marR="18288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403433" rtl="0" eaLnBrk="1" latinLnBrk="0" hangingPunct="1"/>
                      <a:r>
                        <a:rPr lang="en-US" sz="1200" kern="1200" dirty="0">
                          <a:solidFill>
                            <a:srgbClr val="000000"/>
                          </a:solidFill>
                          <a:latin typeface="+mn-lt"/>
                          <a:ea typeface="+mn-ea"/>
                          <a:cs typeface="+mn-cs"/>
                        </a:rPr>
                        <a:t>7.44%</a:t>
                      </a:r>
                    </a:p>
                  </a:txBody>
                  <a:tcPr marR="22860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5709951"/>
                  </a:ext>
                </a:extLst>
              </a:tr>
              <a:tr h="457200">
                <a:tc>
                  <a:txBody>
                    <a:bodyPr/>
                    <a:lstStyle/>
                    <a:p>
                      <a:r>
                        <a:rPr lang="en-US" sz="1200" b="0" dirty="0">
                          <a:solidFill>
                            <a:srgbClr val="000000"/>
                          </a:solidFill>
                          <a:latin typeface="+mj-lt"/>
                        </a:rPr>
                        <a:t>Employee, age 32</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$60,000</a:t>
                      </a:r>
                    </a:p>
                  </a:txBody>
                  <a:tcPr marR="18288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$12,000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r" defTabSz="403433"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20%</a:t>
                      </a:r>
                    </a:p>
                  </a:txBody>
                  <a:tcPr marR="18288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15.00%</a:t>
                      </a:r>
                    </a:p>
                  </a:txBody>
                  <a:tcPr marR="22860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$3,000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dirty="0">
                          <a:solidFill>
                            <a:srgbClr val="000000"/>
                          </a:solidFill>
                        </a:rPr>
                        <a:t>5%</a:t>
                      </a:r>
                    </a:p>
                  </a:txBody>
                  <a:tcPr marR="18288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r" defTabSz="403433" rtl="0" eaLnBrk="1" latinLnBrk="0" hangingPunct="1"/>
                      <a:r>
                        <a:rPr lang="en-US" sz="1200" kern="1200" dirty="0">
                          <a:solidFill>
                            <a:srgbClr val="000000"/>
                          </a:solidFill>
                          <a:latin typeface="+mn-lt"/>
                          <a:ea typeface="+mn-ea"/>
                          <a:cs typeface="+mn-cs"/>
                        </a:rPr>
                        <a:t>5.58%</a:t>
                      </a:r>
                    </a:p>
                  </a:txBody>
                  <a:tcPr marR="22860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058072319"/>
                  </a:ext>
                </a:extLst>
              </a:tr>
              <a:tr h="457200">
                <a:tc>
                  <a:txBody>
                    <a:bodyPr/>
                    <a:lstStyle/>
                    <a:p>
                      <a:r>
                        <a:rPr lang="en-US" sz="1200" b="0" dirty="0">
                          <a:solidFill>
                            <a:srgbClr val="000000"/>
                          </a:solidFill>
                          <a:latin typeface="+mj-lt"/>
                        </a:rPr>
                        <a:t>Employee, age 28</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$35,000</a:t>
                      </a:r>
                    </a:p>
                  </a:txBody>
                  <a:tcPr marR="18288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$7,000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403433"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20%</a:t>
                      </a:r>
                    </a:p>
                  </a:txBody>
                  <a:tcPr marR="18288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8.75%</a:t>
                      </a:r>
                    </a:p>
                  </a:txBody>
                  <a:tcPr marR="22860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$1,750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solidFill>
                            <a:srgbClr val="000000"/>
                          </a:solidFill>
                        </a:rPr>
                        <a:t>5%</a:t>
                      </a:r>
                    </a:p>
                  </a:txBody>
                  <a:tcPr marR="18288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403433" rtl="0" eaLnBrk="1" latinLnBrk="0" hangingPunct="1"/>
                      <a:r>
                        <a:rPr lang="en-US" sz="1200" kern="1200" dirty="0">
                          <a:solidFill>
                            <a:srgbClr val="000000"/>
                          </a:solidFill>
                          <a:latin typeface="+mn-lt"/>
                          <a:ea typeface="+mn-ea"/>
                          <a:cs typeface="+mn-cs"/>
                        </a:rPr>
                        <a:t>3.26%</a:t>
                      </a:r>
                    </a:p>
                  </a:txBody>
                  <a:tcPr marR="22860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5488367"/>
                  </a:ext>
                </a:extLst>
              </a:tr>
              <a:tr h="457200">
                <a:tc>
                  <a:txBody>
                    <a:bodyPr/>
                    <a:lstStyle/>
                    <a:p>
                      <a:r>
                        <a:rPr lang="en-US" sz="1200" b="1" dirty="0">
                          <a:latin typeface="+mj-lt"/>
                        </a:rPr>
                        <a:t>Total contribution</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b="1" dirty="0">
                        <a:latin typeface="+mj-lt"/>
                      </a:endParaRPr>
                    </a:p>
                  </a:txBody>
                  <a:tcPr marR="18288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b="1" dirty="0">
                          <a:latin typeface="+mj-lt"/>
                        </a:rPr>
                        <a:t>$80,000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b="1" dirty="0">
                        <a:latin typeface="+mj-lt"/>
                      </a:endParaRPr>
                    </a:p>
                  </a:txBody>
                  <a:tcPr marR="18288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b="1" dirty="0">
                        <a:latin typeface="+mj-lt"/>
                      </a:endParaRPr>
                    </a:p>
                  </a:txBody>
                  <a:tcPr marR="22860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200" b="1" dirty="0">
                          <a:latin typeface="+mj-lt"/>
                        </a:rPr>
                        <a:t>$53,750</a:t>
                      </a:r>
                    </a:p>
                  </a:txBody>
                  <a:tcPr marR="27432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b="1" dirty="0">
                        <a:latin typeface="+mj-lt"/>
                      </a:endParaRPr>
                    </a:p>
                  </a:txBody>
                  <a:tcPr marR="18288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r" defTabSz="403433" rtl="0" eaLnBrk="1" latinLnBrk="0" hangingPunct="1"/>
                      <a:endParaRPr lang="en-US" sz="1200" b="1" kern="1200" dirty="0">
                        <a:solidFill>
                          <a:schemeClr val="dk1"/>
                        </a:solidFill>
                        <a:latin typeface="+mj-lt"/>
                        <a:ea typeface="+mn-ea"/>
                        <a:cs typeface="+mn-cs"/>
                      </a:endParaRPr>
                    </a:p>
                  </a:txBody>
                  <a:tcPr marR="22860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679037698"/>
                  </a:ext>
                </a:extLst>
              </a:tr>
            </a:tbl>
          </a:graphicData>
        </a:graphic>
      </p:graphicFrame>
    </p:spTree>
    <p:extLst>
      <p:ext uri="{BB962C8B-B14F-4D97-AF65-F5344CB8AC3E}">
        <p14:creationId xmlns:p14="http://schemas.microsoft.com/office/powerpoint/2010/main" val="97470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9AA1-F8ED-7249-B9ED-29B1C49869E0}"/>
              </a:ext>
            </a:extLst>
          </p:cNvPr>
          <p:cNvSpPr>
            <a:spLocks noGrp="1"/>
          </p:cNvSpPr>
          <p:nvPr>
            <p:ph type="title"/>
          </p:nvPr>
        </p:nvSpPr>
        <p:spPr/>
        <p:txBody>
          <a:bodyPr/>
          <a:lstStyle/>
          <a:p>
            <a:r>
              <a:rPr lang="en-US" dirty="0"/>
              <a:t>Accelerate contributions </a:t>
            </a:r>
            <a:br>
              <a:rPr lang="en-US" dirty="0"/>
            </a:br>
            <a:r>
              <a:rPr lang="en-US" dirty="0"/>
              <a:t>with a cash balance plan</a:t>
            </a:r>
          </a:p>
        </p:txBody>
      </p:sp>
      <p:sp>
        <p:nvSpPr>
          <p:cNvPr id="3" name="Content Placeholder 2">
            <a:extLst>
              <a:ext uri="{FF2B5EF4-FFF2-40B4-BE49-F238E27FC236}">
                <a16:creationId xmlns:a16="http://schemas.microsoft.com/office/drawing/2014/main" id="{D538938D-37C4-014D-8ADE-5C83573EDB3D}"/>
              </a:ext>
            </a:extLst>
          </p:cNvPr>
          <p:cNvSpPr>
            <a:spLocks noGrp="1"/>
          </p:cNvSpPr>
          <p:nvPr>
            <p:ph idx="1"/>
          </p:nvPr>
        </p:nvSpPr>
        <p:spPr/>
        <p:txBody>
          <a:bodyPr/>
          <a:lstStyle/>
          <a:p>
            <a:r>
              <a:rPr lang="en-US" dirty="0"/>
              <a:t>Best for highly profitable businesses where owners wish to maximize retirement savings</a:t>
            </a:r>
          </a:p>
          <a:p>
            <a:r>
              <a:rPr lang="en-US" dirty="0"/>
              <a:t>“Hybrid” plan — combines features of DB and DC plans</a:t>
            </a:r>
          </a:p>
          <a:p>
            <a:pPr lvl="1"/>
            <a:r>
              <a:rPr lang="en-US" dirty="0"/>
              <a:t>Employer funds retirement trust account that provides a </a:t>
            </a:r>
            <a:br>
              <a:rPr lang="en-US" dirty="0"/>
            </a:br>
            <a:r>
              <a:rPr lang="en-US" dirty="0"/>
              <a:t>promised benefit at retirement for participants</a:t>
            </a:r>
          </a:p>
          <a:p>
            <a:pPr lvl="1"/>
            <a:r>
              <a:rPr lang="en-US" dirty="0"/>
              <a:t>Separate hypothetical participant accounts are maintained</a:t>
            </a:r>
          </a:p>
          <a:p>
            <a:pPr lvl="1"/>
            <a:r>
              <a:rPr lang="en-US" dirty="0"/>
              <a:t>Funding consists of a benefit credit + interest credit each year</a:t>
            </a:r>
          </a:p>
          <a:p>
            <a:r>
              <a:rPr lang="en-US" dirty="0"/>
              <a:t>Can be utilized in addition to a 401(k) plan — allows significant, </a:t>
            </a:r>
            <a:br>
              <a:rPr lang="en-US" dirty="0"/>
            </a:br>
            <a:r>
              <a:rPr lang="en-US" dirty="0"/>
              <a:t>tax-deferred contributions, especially for older owners</a:t>
            </a:r>
          </a:p>
          <a:p>
            <a:r>
              <a:rPr lang="en-US" dirty="0"/>
              <a:t>Employer must meet funding requirements and retains investment risk</a:t>
            </a:r>
          </a:p>
        </p:txBody>
      </p:sp>
      <p:sp>
        <p:nvSpPr>
          <p:cNvPr id="10" name="Text Placeholder 9">
            <a:extLst>
              <a:ext uri="{FF2B5EF4-FFF2-40B4-BE49-F238E27FC236}">
                <a16:creationId xmlns:a16="http://schemas.microsoft.com/office/drawing/2014/main" id="{3070E200-5A1D-4C44-8B22-6A64A42432D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6659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5290" y="2573313"/>
            <a:ext cx="5029643" cy="693364"/>
          </a:xfrm>
        </p:spPr>
        <p:txBody>
          <a:bodyPr/>
          <a:lstStyle/>
          <a:p>
            <a:r>
              <a:rPr lang="en-US" dirty="0"/>
              <a:t>Planning for succession</a:t>
            </a:r>
          </a:p>
        </p:txBody>
      </p:sp>
    </p:spTree>
    <p:extLst>
      <p:ext uri="{BB962C8B-B14F-4D97-AF65-F5344CB8AC3E}">
        <p14:creationId xmlns:p14="http://schemas.microsoft.com/office/powerpoint/2010/main" val="3898275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6BAE-7DFB-A542-862D-B1ECB79FC2A7}"/>
              </a:ext>
            </a:extLst>
          </p:cNvPr>
          <p:cNvSpPr>
            <a:spLocks noGrp="1"/>
          </p:cNvSpPr>
          <p:nvPr>
            <p:ph type="title"/>
          </p:nvPr>
        </p:nvSpPr>
        <p:spPr>
          <a:xfrm>
            <a:off x="575234" y="1444752"/>
            <a:ext cx="8263966" cy="220257"/>
          </a:xfrm>
        </p:spPr>
        <p:txBody>
          <a:bodyPr/>
          <a:lstStyle/>
          <a:p>
            <a:r>
              <a:rPr lang="en-US" dirty="0"/>
              <a:t>Lack of preparation leads </a:t>
            </a:r>
            <a:br>
              <a:rPr lang="en-US" dirty="0"/>
            </a:br>
            <a:r>
              <a:rPr lang="en-US" dirty="0"/>
              <a:t>to bad outcomes</a:t>
            </a:r>
          </a:p>
        </p:txBody>
      </p:sp>
      <p:sp>
        <p:nvSpPr>
          <p:cNvPr id="4" name="Text Placeholder 3">
            <a:extLst>
              <a:ext uri="{FF2B5EF4-FFF2-40B4-BE49-F238E27FC236}">
                <a16:creationId xmlns:a16="http://schemas.microsoft.com/office/drawing/2014/main" id="{5CB8753C-0608-4540-B41B-271A7BD04603}"/>
              </a:ext>
            </a:extLst>
          </p:cNvPr>
          <p:cNvSpPr>
            <a:spLocks noGrp="1"/>
          </p:cNvSpPr>
          <p:nvPr>
            <p:ph type="body" sz="quarter" idx="10"/>
          </p:nvPr>
        </p:nvSpPr>
        <p:spPr/>
        <p:txBody>
          <a:bodyPr/>
          <a:lstStyle/>
          <a:p>
            <a:r>
              <a:rPr lang="en-US" dirty="0"/>
              <a:t>FPA/CNBC 2015; Harvard Business Review, 2015; Wilmington Trust, 2017.</a:t>
            </a:r>
          </a:p>
        </p:txBody>
      </p:sp>
      <p:sp>
        <p:nvSpPr>
          <p:cNvPr id="73" name="Trapezoid 72">
            <a:extLst>
              <a:ext uri="{FF2B5EF4-FFF2-40B4-BE49-F238E27FC236}">
                <a16:creationId xmlns:a16="http://schemas.microsoft.com/office/drawing/2014/main" id="{CF008C5E-5DB4-4A25-BDE2-C0D8AEB9B005}"/>
              </a:ext>
            </a:extLst>
          </p:cNvPr>
          <p:cNvSpPr/>
          <p:nvPr/>
        </p:nvSpPr>
        <p:spPr bwMode="auto">
          <a:xfrm rot="10800000">
            <a:off x="1019122" y="2755259"/>
            <a:ext cx="1389229" cy="2678408"/>
          </a:xfrm>
          <a:prstGeom prst="trapezoid">
            <a:avLst>
              <a:gd name="adj" fmla="val 43954"/>
            </a:avLst>
          </a:prstGeom>
          <a:gradFill flip="none" rotWithShape="1">
            <a:gsLst>
              <a:gs pos="0">
                <a:schemeClr val="tx1">
                  <a:lumMod val="25000"/>
                  <a:lumOff val="75000"/>
                </a:schemeClr>
              </a:gs>
              <a:gs pos="100000">
                <a:srgbClr val="F8F8F8"/>
              </a:gs>
            </a:gsLst>
            <a:lin ang="1620000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sz="1800" b="1" dirty="0">
              <a:latin typeface="+mj-lt"/>
              <a:ea typeface="ＭＳ Ｐゴシック" charset="0"/>
              <a:cs typeface="ＭＳ Ｐゴシック" charset="0"/>
            </a:endParaRPr>
          </a:p>
        </p:txBody>
      </p:sp>
      <p:grpSp>
        <p:nvGrpSpPr>
          <p:cNvPr id="54" name="Group 53">
            <a:extLst>
              <a:ext uri="{FF2B5EF4-FFF2-40B4-BE49-F238E27FC236}">
                <a16:creationId xmlns:a16="http://schemas.microsoft.com/office/drawing/2014/main" id="{811F0915-401A-4151-ACA0-2A95BF3A8996}"/>
              </a:ext>
            </a:extLst>
          </p:cNvPr>
          <p:cNvGrpSpPr>
            <a:grpSpLocks noChangeAspect="1"/>
          </p:cNvGrpSpPr>
          <p:nvPr/>
        </p:nvGrpSpPr>
        <p:grpSpPr>
          <a:xfrm>
            <a:off x="1408851" y="3132468"/>
            <a:ext cx="621871" cy="564776"/>
            <a:chOff x="8296074" y="5598068"/>
            <a:chExt cx="956496" cy="868680"/>
          </a:xfrm>
          <a:solidFill>
            <a:schemeClr val="accent1"/>
          </a:solidFill>
        </p:grpSpPr>
        <p:grpSp>
          <p:nvGrpSpPr>
            <p:cNvPr id="46" name="Group 45">
              <a:extLst>
                <a:ext uri="{FF2B5EF4-FFF2-40B4-BE49-F238E27FC236}">
                  <a16:creationId xmlns:a16="http://schemas.microsoft.com/office/drawing/2014/main" id="{FD86F9CE-7972-4118-A621-AAA1AFDA6C47}"/>
                </a:ext>
              </a:extLst>
            </p:cNvPr>
            <p:cNvGrpSpPr>
              <a:grpSpLocks noChangeAspect="1"/>
            </p:cNvGrpSpPr>
            <p:nvPr/>
          </p:nvGrpSpPr>
          <p:grpSpPr>
            <a:xfrm>
              <a:off x="8988936" y="6055268"/>
              <a:ext cx="263634" cy="411480"/>
              <a:chOff x="9291338" y="6105913"/>
              <a:chExt cx="225797" cy="352425"/>
            </a:xfrm>
            <a:grpFill/>
          </p:grpSpPr>
          <p:sp>
            <p:nvSpPr>
              <p:cNvPr id="31" name="Freeform: Shape 30">
                <a:extLst>
                  <a:ext uri="{FF2B5EF4-FFF2-40B4-BE49-F238E27FC236}">
                    <a16:creationId xmlns:a16="http://schemas.microsoft.com/office/drawing/2014/main" id="{27B73552-F235-444C-B709-F384CFD1E1E1}"/>
                  </a:ext>
                </a:extLst>
              </p:cNvPr>
              <p:cNvSpPr/>
              <p:nvPr/>
            </p:nvSpPr>
            <p:spPr>
              <a:xfrm>
                <a:off x="9364770" y="6105913"/>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sz="1600" b="1" dirty="0">
                  <a:latin typeface="+mj-lt"/>
                </a:endParaRPr>
              </a:p>
            </p:txBody>
          </p:sp>
          <p:sp>
            <p:nvSpPr>
              <p:cNvPr id="32" name="Freeform: Shape 31">
                <a:extLst>
                  <a:ext uri="{FF2B5EF4-FFF2-40B4-BE49-F238E27FC236}">
                    <a16:creationId xmlns:a16="http://schemas.microsoft.com/office/drawing/2014/main" id="{823BD82A-FA78-4F18-9DB4-CE26EDC03053}"/>
                  </a:ext>
                </a:extLst>
              </p:cNvPr>
              <p:cNvSpPr/>
              <p:nvPr/>
            </p:nvSpPr>
            <p:spPr>
              <a:xfrm>
                <a:off x="9291338" y="6139127"/>
                <a:ext cx="225797" cy="319211"/>
              </a:xfrm>
              <a:custGeom>
                <a:avLst/>
                <a:gdLst>
                  <a:gd name="connsiteX0" fmla="*/ 816796 w 809625"/>
                  <a:gd name="connsiteY0" fmla="*/ 478155 h 609600"/>
                  <a:gd name="connsiteX1" fmla="*/ 783459 w 809625"/>
                  <a:gd name="connsiteY1" fmla="*/ 398145 h 609600"/>
                  <a:gd name="connsiteX2" fmla="*/ 733929 w 809625"/>
                  <a:gd name="connsiteY2" fmla="*/ 363855 h 609600"/>
                  <a:gd name="connsiteX3" fmla="*/ 713926 w 809625"/>
                  <a:gd name="connsiteY3" fmla="*/ 361950 h 609600"/>
                  <a:gd name="connsiteX4" fmla="*/ 666301 w 809625"/>
                  <a:gd name="connsiteY4" fmla="*/ 361950 h 609600"/>
                  <a:gd name="connsiteX5" fmla="*/ 626296 w 809625"/>
                  <a:gd name="connsiteY5" fmla="*/ 294323 h 609600"/>
                  <a:gd name="connsiteX6" fmla="*/ 627249 w 809625"/>
                  <a:gd name="connsiteY6" fmla="*/ 280035 h 609600"/>
                  <a:gd name="connsiteX7" fmla="*/ 582481 w 809625"/>
                  <a:gd name="connsiteY7" fmla="*/ 55245 h 609600"/>
                  <a:gd name="connsiteX8" fmla="*/ 514854 w 809625"/>
                  <a:gd name="connsiteY8" fmla="*/ 10478 h 609600"/>
                  <a:gd name="connsiteX9" fmla="*/ 455799 w 809625"/>
                  <a:gd name="connsiteY9" fmla="*/ 0 h 609600"/>
                  <a:gd name="connsiteX10" fmla="*/ 396744 w 809625"/>
                  <a:gd name="connsiteY10" fmla="*/ 10478 h 609600"/>
                  <a:gd name="connsiteX11" fmla="*/ 329116 w 809625"/>
                  <a:gd name="connsiteY11" fmla="*/ 55245 h 609600"/>
                  <a:gd name="connsiteX12" fmla="*/ 313876 w 809625"/>
                  <a:gd name="connsiteY12" fmla="*/ 140018 h 609600"/>
                  <a:gd name="connsiteX13" fmla="*/ 296731 w 809625"/>
                  <a:gd name="connsiteY13" fmla="*/ 55245 h 609600"/>
                  <a:gd name="connsiteX14" fmla="*/ 229104 w 809625"/>
                  <a:gd name="connsiteY14" fmla="*/ 10478 h 609600"/>
                  <a:gd name="connsiteX15" fmla="*/ 170049 w 809625"/>
                  <a:gd name="connsiteY15" fmla="*/ 0 h 609600"/>
                  <a:gd name="connsiteX16" fmla="*/ 110994 w 809625"/>
                  <a:gd name="connsiteY16" fmla="*/ 10478 h 609600"/>
                  <a:gd name="connsiteX17" fmla="*/ 43366 w 809625"/>
                  <a:gd name="connsiteY17" fmla="*/ 55245 h 609600"/>
                  <a:gd name="connsiteX18" fmla="*/ 504 w 809625"/>
                  <a:gd name="connsiteY18" fmla="*/ 280035 h 609600"/>
                  <a:gd name="connsiteX19" fmla="*/ 23364 w 809625"/>
                  <a:gd name="connsiteY19" fmla="*/ 313373 h 609600"/>
                  <a:gd name="connsiteX20" fmla="*/ 28126 w 809625"/>
                  <a:gd name="connsiteY20" fmla="*/ 314325 h 609600"/>
                  <a:gd name="connsiteX21" fmla="*/ 55749 w 809625"/>
                  <a:gd name="connsiteY21" fmla="*/ 291465 h 609600"/>
                  <a:gd name="connsiteX22" fmla="*/ 94801 w 809625"/>
                  <a:gd name="connsiteY22" fmla="*/ 98107 h 609600"/>
                  <a:gd name="connsiteX23" fmla="*/ 94801 w 809625"/>
                  <a:gd name="connsiteY23" fmla="*/ 609600 h 609600"/>
                  <a:gd name="connsiteX24" fmla="*/ 151951 w 809625"/>
                  <a:gd name="connsiteY24" fmla="*/ 609600 h 609600"/>
                  <a:gd name="connsiteX25" fmla="*/ 151951 w 809625"/>
                  <a:gd name="connsiteY25" fmla="*/ 314325 h 609600"/>
                  <a:gd name="connsiteX26" fmla="*/ 190051 w 809625"/>
                  <a:gd name="connsiteY26" fmla="*/ 314325 h 609600"/>
                  <a:gd name="connsiteX27" fmla="*/ 190051 w 809625"/>
                  <a:gd name="connsiteY27" fmla="*/ 609600 h 609600"/>
                  <a:gd name="connsiteX28" fmla="*/ 247201 w 809625"/>
                  <a:gd name="connsiteY28" fmla="*/ 609600 h 609600"/>
                  <a:gd name="connsiteX29" fmla="*/ 247201 w 809625"/>
                  <a:gd name="connsiteY29" fmla="*/ 98107 h 609600"/>
                  <a:gd name="connsiteX30" fmla="*/ 286254 w 809625"/>
                  <a:gd name="connsiteY30" fmla="*/ 291465 h 609600"/>
                  <a:gd name="connsiteX31" fmla="*/ 313876 w 809625"/>
                  <a:gd name="connsiteY31" fmla="*/ 314325 h 609600"/>
                  <a:gd name="connsiteX32" fmla="*/ 341499 w 809625"/>
                  <a:gd name="connsiteY32" fmla="*/ 291465 h 609600"/>
                  <a:gd name="connsiteX33" fmla="*/ 380551 w 809625"/>
                  <a:gd name="connsiteY33" fmla="*/ 98107 h 609600"/>
                  <a:gd name="connsiteX34" fmla="*/ 380551 w 809625"/>
                  <a:gd name="connsiteY34" fmla="*/ 201930 h 609600"/>
                  <a:gd name="connsiteX35" fmla="*/ 344356 w 809625"/>
                  <a:gd name="connsiteY35" fmla="*/ 381953 h 609600"/>
                  <a:gd name="connsiteX36" fmla="*/ 380551 w 809625"/>
                  <a:gd name="connsiteY36" fmla="*/ 381953 h 609600"/>
                  <a:gd name="connsiteX37" fmla="*/ 380551 w 809625"/>
                  <a:gd name="connsiteY37" fmla="*/ 609600 h 609600"/>
                  <a:gd name="connsiteX38" fmla="*/ 437701 w 809625"/>
                  <a:gd name="connsiteY38" fmla="*/ 609600 h 609600"/>
                  <a:gd name="connsiteX39" fmla="*/ 437701 w 809625"/>
                  <a:gd name="connsiteY39" fmla="*/ 381000 h 609600"/>
                  <a:gd name="connsiteX40" fmla="*/ 475801 w 809625"/>
                  <a:gd name="connsiteY40" fmla="*/ 381000 h 609600"/>
                  <a:gd name="connsiteX41" fmla="*/ 475801 w 809625"/>
                  <a:gd name="connsiteY41" fmla="*/ 609600 h 609600"/>
                  <a:gd name="connsiteX42" fmla="*/ 532951 w 809625"/>
                  <a:gd name="connsiteY42" fmla="*/ 609600 h 609600"/>
                  <a:gd name="connsiteX43" fmla="*/ 532951 w 809625"/>
                  <a:gd name="connsiteY43" fmla="*/ 381953 h 609600"/>
                  <a:gd name="connsiteX44" fmla="*/ 569146 w 809625"/>
                  <a:gd name="connsiteY44" fmla="*/ 381953 h 609600"/>
                  <a:gd name="connsiteX45" fmla="*/ 532951 w 809625"/>
                  <a:gd name="connsiteY45" fmla="*/ 201930 h 609600"/>
                  <a:gd name="connsiteX46" fmla="*/ 532951 w 809625"/>
                  <a:gd name="connsiteY46" fmla="*/ 98107 h 609600"/>
                  <a:gd name="connsiteX47" fmla="*/ 572004 w 809625"/>
                  <a:gd name="connsiteY47" fmla="*/ 291465 h 609600"/>
                  <a:gd name="connsiteX48" fmla="*/ 593911 w 809625"/>
                  <a:gd name="connsiteY48" fmla="*/ 313373 h 609600"/>
                  <a:gd name="connsiteX49" fmla="*/ 666301 w 809625"/>
                  <a:gd name="connsiteY49" fmla="*/ 436245 h 609600"/>
                  <a:gd name="connsiteX50" fmla="*/ 666301 w 809625"/>
                  <a:gd name="connsiteY50" fmla="*/ 481965 h 609600"/>
                  <a:gd name="connsiteX51" fmla="*/ 647251 w 809625"/>
                  <a:gd name="connsiteY51" fmla="*/ 533400 h 609600"/>
                  <a:gd name="connsiteX52" fmla="*/ 666301 w 809625"/>
                  <a:gd name="connsiteY52" fmla="*/ 533400 h 609600"/>
                  <a:gd name="connsiteX53" fmla="*/ 666301 w 809625"/>
                  <a:gd name="connsiteY53" fmla="*/ 609600 h 609600"/>
                  <a:gd name="connsiteX54" fmla="*/ 704401 w 809625"/>
                  <a:gd name="connsiteY54" fmla="*/ 609600 h 609600"/>
                  <a:gd name="connsiteX55" fmla="*/ 704401 w 809625"/>
                  <a:gd name="connsiteY55" fmla="*/ 533400 h 609600"/>
                  <a:gd name="connsiteX56" fmla="*/ 723451 w 809625"/>
                  <a:gd name="connsiteY56" fmla="*/ 533400 h 609600"/>
                  <a:gd name="connsiteX57" fmla="*/ 723451 w 809625"/>
                  <a:gd name="connsiteY57" fmla="*/ 609600 h 609600"/>
                  <a:gd name="connsiteX58" fmla="*/ 761551 w 809625"/>
                  <a:gd name="connsiteY58" fmla="*/ 609600 h 609600"/>
                  <a:gd name="connsiteX59" fmla="*/ 761551 w 809625"/>
                  <a:gd name="connsiteY59" fmla="*/ 533400 h 609600"/>
                  <a:gd name="connsiteX60" fmla="*/ 780601 w 809625"/>
                  <a:gd name="connsiteY60" fmla="*/ 533400 h 609600"/>
                  <a:gd name="connsiteX61" fmla="*/ 761551 w 809625"/>
                  <a:gd name="connsiteY61" fmla="*/ 481013 h 609600"/>
                  <a:gd name="connsiteX62" fmla="*/ 761551 w 809625"/>
                  <a:gd name="connsiteY62" fmla="*/ 443865 h 609600"/>
                  <a:gd name="connsiteX63" fmla="*/ 782506 w 809625"/>
                  <a:gd name="connsiteY63" fmla="*/ 493395 h 609600"/>
                  <a:gd name="connsiteX64" fmla="*/ 799651 w 809625"/>
                  <a:gd name="connsiteY64" fmla="*/ 504825 h 609600"/>
                  <a:gd name="connsiteX65" fmla="*/ 807271 w 809625"/>
                  <a:gd name="connsiteY65" fmla="*/ 502920 h 609600"/>
                  <a:gd name="connsiteX66" fmla="*/ 816796 w 809625"/>
                  <a:gd name="connsiteY66" fmla="*/ 478155 h 609600"/>
                  <a:gd name="connsiteX0" fmla="*/ 816796 w 818664"/>
                  <a:gd name="connsiteY0" fmla="*/ 478155 h 609600"/>
                  <a:gd name="connsiteX1" fmla="*/ 783459 w 818664"/>
                  <a:gd name="connsiteY1" fmla="*/ 398145 h 609600"/>
                  <a:gd name="connsiteX2" fmla="*/ 733929 w 818664"/>
                  <a:gd name="connsiteY2" fmla="*/ 363855 h 609600"/>
                  <a:gd name="connsiteX3" fmla="*/ 713926 w 818664"/>
                  <a:gd name="connsiteY3" fmla="*/ 361950 h 609600"/>
                  <a:gd name="connsiteX4" fmla="*/ 666301 w 818664"/>
                  <a:gd name="connsiteY4" fmla="*/ 361950 h 609600"/>
                  <a:gd name="connsiteX5" fmla="*/ 626296 w 818664"/>
                  <a:gd name="connsiteY5" fmla="*/ 294323 h 609600"/>
                  <a:gd name="connsiteX6" fmla="*/ 627249 w 818664"/>
                  <a:gd name="connsiteY6" fmla="*/ 280035 h 609600"/>
                  <a:gd name="connsiteX7" fmla="*/ 582481 w 818664"/>
                  <a:gd name="connsiteY7" fmla="*/ 55245 h 609600"/>
                  <a:gd name="connsiteX8" fmla="*/ 514854 w 818664"/>
                  <a:gd name="connsiteY8" fmla="*/ 10478 h 609600"/>
                  <a:gd name="connsiteX9" fmla="*/ 455799 w 818664"/>
                  <a:gd name="connsiteY9" fmla="*/ 0 h 609600"/>
                  <a:gd name="connsiteX10" fmla="*/ 396744 w 818664"/>
                  <a:gd name="connsiteY10" fmla="*/ 10478 h 609600"/>
                  <a:gd name="connsiteX11" fmla="*/ 329116 w 818664"/>
                  <a:gd name="connsiteY11" fmla="*/ 55245 h 609600"/>
                  <a:gd name="connsiteX12" fmla="*/ 313876 w 818664"/>
                  <a:gd name="connsiteY12" fmla="*/ 140018 h 609600"/>
                  <a:gd name="connsiteX13" fmla="*/ 296731 w 818664"/>
                  <a:gd name="connsiteY13" fmla="*/ 55245 h 609600"/>
                  <a:gd name="connsiteX14" fmla="*/ 229104 w 818664"/>
                  <a:gd name="connsiteY14" fmla="*/ 10478 h 609600"/>
                  <a:gd name="connsiteX15" fmla="*/ 170049 w 818664"/>
                  <a:gd name="connsiteY15" fmla="*/ 0 h 609600"/>
                  <a:gd name="connsiteX16" fmla="*/ 110994 w 818664"/>
                  <a:gd name="connsiteY16" fmla="*/ 10478 h 609600"/>
                  <a:gd name="connsiteX17" fmla="*/ 43366 w 818664"/>
                  <a:gd name="connsiteY17" fmla="*/ 55245 h 609600"/>
                  <a:gd name="connsiteX18" fmla="*/ 504 w 818664"/>
                  <a:gd name="connsiteY18" fmla="*/ 280035 h 609600"/>
                  <a:gd name="connsiteX19" fmla="*/ 23364 w 818664"/>
                  <a:gd name="connsiteY19" fmla="*/ 313373 h 609600"/>
                  <a:gd name="connsiteX20" fmla="*/ 55749 w 818664"/>
                  <a:gd name="connsiteY20" fmla="*/ 291465 h 609600"/>
                  <a:gd name="connsiteX21" fmla="*/ 94801 w 818664"/>
                  <a:gd name="connsiteY21" fmla="*/ 98107 h 609600"/>
                  <a:gd name="connsiteX22" fmla="*/ 94801 w 818664"/>
                  <a:gd name="connsiteY22" fmla="*/ 609600 h 609600"/>
                  <a:gd name="connsiteX23" fmla="*/ 151951 w 818664"/>
                  <a:gd name="connsiteY23" fmla="*/ 609600 h 609600"/>
                  <a:gd name="connsiteX24" fmla="*/ 151951 w 818664"/>
                  <a:gd name="connsiteY24" fmla="*/ 314325 h 609600"/>
                  <a:gd name="connsiteX25" fmla="*/ 190051 w 818664"/>
                  <a:gd name="connsiteY25" fmla="*/ 314325 h 609600"/>
                  <a:gd name="connsiteX26" fmla="*/ 190051 w 818664"/>
                  <a:gd name="connsiteY26" fmla="*/ 609600 h 609600"/>
                  <a:gd name="connsiteX27" fmla="*/ 247201 w 818664"/>
                  <a:gd name="connsiteY27" fmla="*/ 609600 h 609600"/>
                  <a:gd name="connsiteX28" fmla="*/ 247201 w 818664"/>
                  <a:gd name="connsiteY28" fmla="*/ 98107 h 609600"/>
                  <a:gd name="connsiteX29" fmla="*/ 286254 w 818664"/>
                  <a:gd name="connsiteY29" fmla="*/ 291465 h 609600"/>
                  <a:gd name="connsiteX30" fmla="*/ 313876 w 818664"/>
                  <a:gd name="connsiteY30" fmla="*/ 314325 h 609600"/>
                  <a:gd name="connsiteX31" fmla="*/ 341499 w 818664"/>
                  <a:gd name="connsiteY31" fmla="*/ 291465 h 609600"/>
                  <a:gd name="connsiteX32" fmla="*/ 380551 w 818664"/>
                  <a:gd name="connsiteY32" fmla="*/ 98107 h 609600"/>
                  <a:gd name="connsiteX33" fmla="*/ 380551 w 818664"/>
                  <a:gd name="connsiteY33" fmla="*/ 201930 h 609600"/>
                  <a:gd name="connsiteX34" fmla="*/ 344356 w 818664"/>
                  <a:gd name="connsiteY34" fmla="*/ 381953 h 609600"/>
                  <a:gd name="connsiteX35" fmla="*/ 380551 w 818664"/>
                  <a:gd name="connsiteY35" fmla="*/ 381953 h 609600"/>
                  <a:gd name="connsiteX36" fmla="*/ 380551 w 818664"/>
                  <a:gd name="connsiteY36" fmla="*/ 609600 h 609600"/>
                  <a:gd name="connsiteX37" fmla="*/ 437701 w 818664"/>
                  <a:gd name="connsiteY37" fmla="*/ 609600 h 609600"/>
                  <a:gd name="connsiteX38" fmla="*/ 437701 w 818664"/>
                  <a:gd name="connsiteY38" fmla="*/ 381000 h 609600"/>
                  <a:gd name="connsiteX39" fmla="*/ 475801 w 818664"/>
                  <a:gd name="connsiteY39" fmla="*/ 381000 h 609600"/>
                  <a:gd name="connsiteX40" fmla="*/ 475801 w 818664"/>
                  <a:gd name="connsiteY40" fmla="*/ 609600 h 609600"/>
                  <a:gd name="connsiteX41" fmla="*/ 532951 w 818664"/>
                  <a:gd name="connsiteY41" fmla="*/ 609600 h 609600"/>
                  <a:gd name="connsiteX42" fmla="*/ 532951 w 818664"/>
                  <a:gd name="connsiteY42" fmla="*/ 381953 h 609600"/>
                  <a:gd name="connsiteX43" fmla="*/ 569146 w 818664"/>
                  <a:gd name="connsiteY43" fmla="*/ 381953 h 609600"/>
                  <a:gd name="connsiteX44" fmla="*/ 532951 w 818664"/>
                  <a:gd name="connsiteY44" fmla="*/ 201930 h 609600"/>
                  <a:gd name="connsiteX45" fmla="*/ 532951 w 818664"/>
                  <a:gd name="connsiteY45" fmla="*/ 98107 h 609600"/>
                  <a:gd name="connsiteX46" fmla="*/ 572004 w 818664"/>
                  <a:gd name="connsiteY46" fmla="*/ 291465 h 609600"/>
                  <a:gd name="connsiteX47" fmla="*/ 593911 w 818664"/>
                  <a:gd name="connsiteY47" fmla="*/ 313373 h 609600"/>
                  <a:gd name="connsiteX48" fmla="*/ 666301 w 818664"/>
                  <a:gd name="connsiteY48" fmla="*/ 436245 h 609600"/>
                  <a:gd name="connsiteX49" fmla="*/ 666301 w 818664"/>
                  <a:gd name="connsiteY49" fmla="*/ 481965 h 609600"/>
                  <a:gd name="connsiteX50" fmla="*/ 647251 w 818664"/>
                  <a:gd name="connsiteY50" fmla="*/ 533400 h 609600"/>
                  <a:gd name="connsiteX51" fmla="*/ 666301 w 818664"/>
                  <a:gd name="connsiteY51" fmla="*/ 533400 h 609600"/>
                  <a:gd name="connsiteX52" fmla="*/ 666301 w 818664"/>
                  <a:gd name="connsiteY52" fmla="*/ 609600 h 609600"/>
                  <a:gd name="connsiteX53" fmla="*/ 704401 w 818664"/>
                  <a:gd name="connsiteY53" fmla="*/ 609600 h 609600"/>
                  <a:gd name="connsiteX54" fmla="*/ 704401 w 818664"/>
                  <a:gd name="connsiteY54" fmla="*/ 533400 h 609600"/>
                  <a:gd name="connsiteX55" fmla="*/ 723451 w 818664"/>
                  <a:gd name="connsiteY55" fmla="*/ 533400 h 609600"/>
                  <a:gd name="connsiteX56" fmla="*/ 723451 w 818664"/>
                  <a:gd name="connsiteY56" fmla="*/ 609600 h 609600"/>
                  <a:gd name="connsiteX57" fmla="*/ 761551 w 818664"/>
                  <a:gd name="connsiteY57" fmla="*/ 609600 h 609600"/>
                  <a:gd name="connsiteX58" fmla="*/ 761551 w 818664"/>
                  <a:gd name="connsiteY58" fmla="*/ 533400 h 609600"/>
                  <a:gd name="connsiteX59" fmla="*/ 780601 w 818664"/>
                  <a:gd name="connsiteY59" fmla="*/ 533400 h 609600"/>
                  <a:gd name="connsiteX60" fmla="*/ 761551 w 818664"/>
                  <a:gd name="connsiteY60" fmla="*/ 481013 h 609600"/>
                  <a:gd name="connsiteX61" fmla="*/ 761551 w 818664"/>
                  <a:gd name="connsiteY61" fmla="*/ 443865 h 609600"/>
                  <a:gd name="connsiteX62" fmla="*/ 782506 w 818664"/>
                  <a:gd name="connsiteY62" fmla="*/ 493395 h 609600"/>
                  <a:gd name="connsiteX63" fmla="*/ 799651 w 818664"/>
                  <a:gd name="connsiteY63" fmla="*/ 504825 h 609600"/>
                  <a:gd name="connsiteX64" fmla="*/ 807271 w 818664"/>
                  <a:gd name="connsiteY64" fmla="*/ 502920 h 609600"/>
                  <a:gd name="connsiteX65" fmla="*/ 816796 w 818664"/>
                  <a:gd name="connsiteY65" fmla="*/ 478155 h 609600"/>
                  <a:gd name="connsiteX0" fmla="*/ 816796 w 818664"/>
                  <a:gd name="connsiteY0" fmla="*/ 478155 h 609600"/>
                  <a:gd name="connsiteX1" fmla="*/ 783459 w 818664"/>
                  <a:gd name="connsiteY1" fmla="*/ 398145 h 609600"/>
                  <a:gd name="connsiteX2" fmla="*/ 733929 w 818664"/>
                  <a:gd name="connsiteY2" fmla="*/ 363855 h 609600"/>
                  <a:gd name="connsiteX3" fmla="*/ 713926 w 818664"/>
                  <a:gd name="connsiteY3" fmla="*/ 361950 h 609600"/>
                  <a:gd name="connsiteX4" fmla="*/ 666301 w 818664"/>
                  <a:gd name="connsiteY4" fmla="*/ 361950 h 609600"/>
                  <a:gd name="connsiteX5" fmla="*/ 626296 w 818664"/>
                  <a:gd name="connsiteY5" fmla="*/ 294323 h 609600"/>
                  <a:gd name="connsiteX6" fmla="*/ 627249 w 818664"/>
                  <a:gd name="connsiteY6" fmla="*/ 280035 h 609600"/>
                  <a:gd name="connsiteX7" fmla="*/ 582481 w 818664"/>
                  <a:gd name="connsiteY7" fmla="*/ 55245 h 609600"/>
                  <a:gd name="connsiteX8" fmla="*/ 514854 w 818664"/>
                  <a:gd name="connsiteY8" fmla="*/ 10478 h 609600"/>
                  <a:gd name="connsiteX9" fmla="*/ 455799 w 818664"/>
                  <a:gd name="connsiteY9" fmla="*/ 0 h 609600"/>
                  <a:gd name="connsiteX10" fmla="*/ 396744 w 818664"/>
                  <a:gd name="connsiteY10" fmla="*/ 10478 h 609600"/>
                  <a:gd name="connsiteX11" fmla="*/ 329116 w 818664"/>
                  <a:gd name="connsiteY11" fmla="*/ 55245 h 609600"/>
                  <a:gd name="connsiteX12" fmla="*/ 313876 w 818664"/>
                  <a:gd name="connsiteY12" fmla="*/ 140018 h 609600"/>
                  <a:gd name="connsiteX13" fmla="*/ 296731 w 818664"/>
                  <a:gd name="connsiteY13" fmla="*/ 55245 h 609600"/>
                  <a:gd name="connsiteX14" fmla="*/ 229104 w 818664"/>
                  <a:gd name="connsiteY14" fmla="*/ 10478 h 609600"/>
                  <a:gd name="connsiteX15" fmla="*/ 170049 w 818664"/>
                  <a:gd name="connsiteY15" fmla="*/ 0 h 609600"/>
                  <a:gd name="connsiteX16" fmla="*/ 110994 w 818664"/>
                  <a:gd name="connsiteY16" fmla="*/ 10478 h 609600"/>
                  <a:gd name="connsiteX17" fmla="*/ 43366 w 818664"/>
                  <a:gd name="connsiteY17" fmla="*/ 55245 h 609600"/>
                  <a:gd name="connsiteX18" fmla="*/ 504 w 818664"/>
                  <a:gd name="connsiteY18" fmla="*/ 280035 h 609600"/>
                  <a:gd name="connsiteX19" fmla="*/ 23364 w 818664"/>
                  <a:gd name="connsiteY19" fmla="*/ 313373 h 609600"/>
                  <a:gd name="connsiteX20" fmla="*/ 55749 w 818664"/>
                  <a:gd name="connsiteY20" fmla="*/ 291465 h 609600"/>
                  <a:gd name="connsiteX21" fmla="*/ 94801 w 818664"/>
                  <a:gd name="connsiteY21" fmla="*/ 98107 h 609600"/>
                  <a:gd name="connsiteX22" fmla="*/ 94801 w 818664"/>
                  <a:gd name="connsiteY22" fmla="*/ 609600 h 609600"/>
                  <a:gd name="connsiteX23" fmla="*/ 151951 w 818664"/>
                  <a:gd name="connsiteY23" fmla="*/ 609600 h 609600"/>
                  <a:gd name="connsiteX24" fmla="*/ 151951 w 818664"/>
                  <a:gd name="connsiteY24" fmla="*/ 314325 h 609600"/>
                  <a:gd name="connsiteX25" fmla="*/ 190051 w 818664"/>
                  <a:gd name="connsiteY25" fmla="*/ 314325 h 609600"/>
                  <a:gd name="connsiteX26" fmla="*/ 190051 w 818664"/>
                  <a:gd name="connsiteY26" fmla="*/ 609600 h 609600"/>
                  <a:gd name="connsiteX27" fmla="*/ 247201 w 818664"/>
                  <a:gd name="connsiteY27" fmla="*/ 609600 h 609600"/>
                  <a:gd name="connsiteX28" fmla="*/ 247201 w 818664"/>
                  <a:gd name="connsiteY28" fmla="*/ 98107 h 609600"/>
                  <a:gd name="connsiteX29" fmla="*/ 286254 w 818664"/>
                  <a:gd name="connsiteY29" fmla="*/ 291465 h 609600"/>
                  <a:gd name="connsiteX30" fmla="*/ 313876 w 818664"/>
                  <a:gd name="connsiteY30" fmla="*/ 314325 h 609600"/>
                  <a:gd name="connsiteX31" fmla="*/ 341499 w 818664"/>
                  <a:gd name="connsiteY31" fmla="*/ 291465 h 609600"/>
                  <a:gd name="connsiteX32" fmla="*/ 380551 w 818664"/>
                  <a:gd name="connsiteY32" fmla="*/ 98107 h 609600"/>
                  <a:gd name="connsiteX33" fmla="*/ 380551 w 818664"/>
                  <a:gd name="connsiteY33" fmla="*/ 201930 h 609600"/>
                  <a:gd name="connsiteX34" fmla="*/ 344356 w 818664"/>
                  <a:gd name="connsiteY34" fmla="*/ 381953 h 609600"/>
                  <a:gd name="connsiteX35" fmla="*/ 380551 w 818664"/>
                  <a:gd name="connsiteY35" fmla="*/ 381953 h 609600"/>
                  <a:gd name="connsiteX36" fmla="*/ 380551 w 818664"/>
                  <a:gd name="connsiteY36" fmla="*/ 609600 h 609600"/>
                  <a:gd name="connsiteX37" fmla="*/ 437701 w 818664"/>
                  <a:gd name="connsiteY37" fmla="*/ 609600 h 609600"/>
                  <a:gd name="connsiteX38" fmla="*/ 437701 w 818664"/>
                  <a:gd name="connsiteY38" fmla="*/ 381000 h 609600"/>
                  <a:gd name="connsiteX39" fmla="*/ 475801 w 818664"/>
                  <a:gd name="connsiteY39" fmla="*/ 381000 h 609600"/>
                  <a:gd name="connsiteX40" fmla="*/ 475801 w 818664"/>
                  <a:gd name="connsiteY40" fmla="*/ 609600 h 609600"/>
                  <a:gd name="connsiteX41" fmla="*/ 532951 w 818664"/>
                  <a:gd name="connsiteY41" fmla="*/ 609600 h 609600"/>
                  <a:gd name="connsiteX42" fmla="*/ 532951 w 818664"/>
                  <a:gd name="connsiteY42" fmla="*/ 381953 h 609600"/>
                  <a:gd name="connsiteX43" fmla="*/ 569146 w 818664"/>
                  <a:gd name="connsiteY43" fmla="*/ 381953 h 609600"/>
                  <a:gd name="connsiteX44" fmla="*/ 532951 w 818664"/>
                  <a:gd name="connsiteY44" fmla="*/ 201930 h 609600"/>
                  <a:gd name="connsiteX45" fmla="*/ 532951 w 818664"/>
                  <a:gd name="connsiteY45" fmla="*/ 98107 h 609600"/>
                  <a:gd name="connsiteX46" fmla="*/ 572004 w 818664"/>
                  <a:gd name="connsiteY46" fmla="*/ 291465 h 609600"/>
                  <a:gd name="connsiteX47" fmla="*/ 593911 w 818664"/>
                  <a:gd name="connsiteY47" fmla="*/ 313373 h 609600"/>
                  <a:gd name="connsiteX48" fmla="*/ 666301 w 818664"/>
                  <a:gd name="connsiteY48" fmla="*/ 436245 h 609600"/>
                  <a:gd name="connsiteX49" fmla="*/ 666301 w 818664"/>
                  <a:gd name="connsiteY49" fmla="*/ 481965 h 609600"/>
                  <a:gd name="connsiteX50" fmla="*/ 647251 w 818664"/>
                  <a:gd name="connsiteY50" fmla="*/ 533400 h 609600"/>
                  <a:gd name="connsiteX51" fmla="*/ 666301 w 818664"/>
                  <a:gd name="connsiteY51" fmla="*/ 533400 h 609600"/>
                  <a:gd name="connsiteX52" fmla="*/ 666301 w 818664"/>
                  <a:gd name="connsiteY52" fmla="*/ 609600 h 609600"/>
                  <a:gd name="connsiteX53" fmla="*/ 704401 w 818664"/>
                  <a:gd name="connsiteY53" fmla="*/ 609600 h 609600"/>
                  <a:gd name="connsiteX54" fmla="*/ 704401 w 818664"/>
                  <a:gd name="connsiteY54" fmla="*/ 533400 h 609600"/>
                  <a:gd name="connsiteX55" fmla="*/ 723451 w 818664"/>
                  <a:gd name="connsiteY55" fmla="*/ 533400 h 609600"/>
                  <a:gd name="connsiteX56" fmla="*/ 723451 w 818664"/>
                  <a:gd name="connsiteY56" fmla="*/ 609600 h 609600"/>
                  <a:gd name="connsiteX57" fmla="*/ 761551 w 818664"/>
                  <a:gd name="connsiteY57" fmla="*/ 609600 h 609600"/>
                  <a:gd name="connsiteX58" fmla="*/ 761551 w 818664"/>
                  <a:gd name="connsiteY58" fmla="*/ 533400 h 609600"/>
                  <a:gd name="connsiteX59" fmla="*/ 780601 w 818664"/>
                  <a:gd name="connsiteY59" fmla="*/ 533400 h 609600"/>
                  <a:gd name="connsiteX60" fmla="*/ 761551 w 818664"/>
                  <a:gd name="connsiteY60" fmla="*/ 481013 h 609600"/>
                  <a:gd name="connsiteX61" fmla="*/ 761551 w 818664"/>
                  <a:gd name="connsiteY61" fmla="*/ 443865 h 609600"/>
                  <a:gd name="connsiteX62" fmla="*/ 782506 w 818664"/>
                  <a:gd name="connsiteY62" fmla="*/ 493395 h 609600"/>
                  <a:gd name="connsiteX63" fmla="*/ 799651 w 818664"/>
                  <a:gd name="connsiteY63" fmla="*/ 504825 h 609600"/>
                  <a:gd name="connsiteX64" fmla="*/ 807271 w 818664"/>
                  <a:gd name="connsiteY64" fmla="*/ 502920 h 609600"/>
                  <a:gd name="connsiteX65" fmla="*/ 816796 w 818664"/>
                  <a:gd name="connsiteY65" fmla="*/ 478155 h 609600"/>
                  <a:gd name="connsiteX0" fmla="*/ 816292 w 818160"/>
                  <a:gd name="connsiteY0" fmla="*/ 478155 h 609600"/>
                  <a:gd name="connsiteX1" fmla="*/ 782955 w 818160"/>
                  <a:gd name="connsiteY1" fmla="*/ 398145 h 609600"/>
                  <a:gd name="connsiteX2" fmla="*/ 733425 w 818160"/>
                  <a:gd name="connsiteY2" fmla="*/ 363855 h 609600"/>
                  <a:gd name="connsiteX3" fmla="*/ 713422 w 818160"/>
                  <a:gd name="connsiteY3" fmla="*/ 361950 h 609600"/>
                  <a:gd name="connsiteX4" fmla="*/ 665797 w 818160"/>
                  <a:gd name="connsiteY4" fmla="*/ 361950 h 609600"/>
                  <a:gd name="connsiteX5" fmla="*/ 625792 w 818160"/>
                  <a:gd name="connsiteY5" fmla="*/ 294323 h 609600"/>
                  <a:gd name="connsiteX6" fmla="*/ 626745 w 818160"/>
                  <a:gd name="connsiteY6" fmla="*/ 280035 h 609600"/>
                  <a:gd name="connsiteX7" fmla="*/ 581977 w 818160"/>
                  <a:gd name="connsiteY7" fmla="*/ 55245 h 609600"/>
                  <a:gd name="connsiteX8" fmla="*/ 514350 w 818160"/>
                  <a:gd name="connsiteY8" fmla="*/ 10478 h 609600"/>
                  <a:gd name="connsiteX9" fmla="*/ 455295 w 818160"/>
                  <a:gd name="connsiteY9" fmla="*/ 0 h 609600"/>
                  <a:gd name="connsiteX10" fmla="*/ 396240 w 818160"/>
                  <a:gd name="connsiteY10" fmla="*/ 10478 h 609600"/>
                  <a:gd name="connsiteX11" fmla="*/ 328612 w 818160"/>
                  <a:gd name="connsiteY11" fmla="*/ 55245 h 609600"/>
                  <a:gd name="connsiteX12" fmla="*/ 313372 w 818160"/>
                  <a:gd name="connsiteY12" fmla="*/ 140018 h 609600"/>
                  <a:gd name="connsiteX13" fmla="*/ 296227 w 818160"/>
                  <a:gd name="connsiteY13" fmla="*/ 55245 h 609600"/>
                  <a:gd name="connsiteX14" fmla="*/ 228600 w 818160"/>
                  <a:gd name="connsiteY14" fmla="*/ 10478 h 609600"/>
                  <a:gd name="connsiteX15" fmla="*/ 169545 w 818160"/>
                  <a:gd name="connsiteY15" fmla="*/ 0 h 609600"/>
                  <a:gd name="connsiteX16" fmla="*/ 110490 w 818160"/>
                  <a:gd name="connsiteY16" fmla="*/ 10478 h 609600"/>
                  <a:gd name="connsiteX17" fmla="*/ 42862 w 818160"/>
                  <a:gd name="connsiteY17" fmla="*/ 55245 h 609600"/>
                  <a:gd name="connsiteX18" fmla="*/ 0 w 818160"/>
                  <a:gd name="connsiteY18" fmla="*/ 280035 h 609600"/>
                  <a:gd name="connsiteX19" fmla="*/ 55245 w 818160"/>
                  <a:gd name="connsiteY19" fmla="*/ 291465 h 609600"/>
                  <a:gd name="connsiteX20" fmla="*/ 94297 w 818160"/>
                  <a:gd name="connsiteY20" fmla="*/ 98107 h 609600"/>
                  <a:gd name="connsiteX21" fmla="*/ 94297 w 818160"/>
                  <a:gd name="connsiteY21" fmla="*/ 609600 h 609600"/>
                  <a:gd name="connsiteX22" fmla="*/ 151447 w 818160"/>
                  <a:gd name="connsiteY22" fmla="*/ 609600 h 609600"/>
                  <a:gd name="connsiteX23" fmla="*/ 151447 w 818160"/>
                  <a:gd name="connsiteY23" fmla="*/ 314325 h 609600"/>
                  <a:gd name="connsiteX24" fmla="*/ 189547 w 818160"/>
                  <a:gd name="connsiteY24" fmla="*/ 314325 h 609600"/>
                  <a:gd name="connsiteX25" fmla="*/ 189547 w 818160"/>
                  <a:gd name="connsiteY25" fmla="*/ 609600 h 609600"/>
                  <a:gd name="connsiteX26" fmla="*/ 246697 w 818160"/>
                  <a:gd name="connsiteY26" fmla="*/ 609600 h 609600"/>
                  <a:gd name="connsiteX27" fmla="*/ 246697 w 818160"/>
                  <a:gd name="connsiteY27" fmla="*/ 98107 h 609600"/>
                  <a:gd name="connsiteX28" fmla="*/ 285750 w 818160"/>
                  <a:gd name="connsiteY28" fmla="*/ 291465 h 609600"/>
                  <a:gd name="connsiteX29" fmla="*/ 313372 w 818160"/>
                  <a:gd name="connsiteY29" fmla="*/ 314325 h 609600"/>
                  <a:gd name="connsiteX30" fmla="*/ 340995 w 818160"/>
                  <a:gd name="connsiteY30" fmla="*/ 291465 h 609600"/>
                  <a:gd name="connsiteX31" fmla="*/ 380047 w 818160"/>
                  <a:gd name="connsiteY31" fmla="*/ 98107 h 609600"/>
                  <a:gd name="connsiteX32" fmla="*/ 380047 w 818160"/>
                  <a:gd name="connsiteY32" fmla="*/ 201930 h 609600"/>
                  <a:gd name="connsiteX33" fmla="*/ 343852 w 818160"/>
                  <a:gd name="connsiteY33" fmla="*/ 381953 h 609600"/>
                  <a:gd name="connsiteX34" fmla="*/ 380047 w 818160"/>
                  <a:gd name="connsiteY34" fmla="*/ 381953 h 609600"/>
                  <a:gd name="connsiteX35" fmla="*/ 380047 w 818160"/>
                  <a:gd name="connsiteY35" fmla="*/ 609600 h 609600"/>
                  <a:gd name="connsiteX36" fmla="*/ 437197 w 818160"/>
                  <a:gd name="connsiteY36" fmla="*/ 609600 h 609600"/>
                  <a:gd name="connsiteX37" fmla="*/ 437197 w 818160"/>
                  <a:gd name="connsiteY37" fmla="*/ 381000 h 609600"/>
                  <a:gd name="connsiteX38" fmla="*/ 475297 w 818160"/>
                  <a:gd name="connsiteY38" fmla="*/ 381000 h 609600"/>
                  <a:gd name="connsiteX39" fmla="*/ 475297 w 818160"/>
                  <a:gd name="connsiteY39" fmla="*/ 609600 h 609600"/>
                  <a:gd name="connsiteX40" fmla="*/ 532447 w 818160"/>
                  <a:gd name="connsiteY40" fmla="*/ 609600 h 609600"/>
                  <a:gd name="connsiteX41" fmla="*/ 532447 w 818160"/>
                  <a:gd name="connsiteY41" fmla="*/ 381953 h 609600"/>
                  <a:gd name="connsiteX42" fmla="*/ 568642 w 818160"/>
                  <a:gd name="connsiteY42" fmla="*/ 381953 h 609600"/>
                  <a:gd name="connsiteX43" fmla="*/ 532447 w 818160"/>
                  <a:gd name="connsiteY43" fmla="*/ 201930 h 609600"/>
                  <a:gd name="connsiteX44" fmla="*/ 532447 w 818160"/>
                  <a:gd name="connsiteY44" fmla="*/ 98107 h 609600"/>
                  <a:gd name="connsiteX45" fmla="*/ 571500 w 818160"/>
                  <a:gd name="connsiteY45" fmla="*/ 291465 h 609600"/>
                  <a:gd name="connsiteX46" fmla="*/ 593407 w 818160"/>
                  <a:gd name="connsiteY46" fmla="*/ 313373 h 609600"/>
                  <a:gd name="connsiteX47" fmla="*/ 665797 w 818160"/>
                  <a:gd name="connsiteY47" fmla="*/ 436245 h 609600"/>
                  <a:gd name="connsiteX48" fmla="*/ 665797 w 818160"/>
                  <a:gd name="connsiteY48" fmla="*/ 481965 h 609600"/>
                  <a:gd name="connsiteX49" fmla="*/ 646747 w 818160"/>
                  <a:gd name="connsiteY49" fmla="*/ 533400 h 609600"/>
                  <a:gd name="connsiteX50" fmla="*/ 665797 w 818160"/>
                  <a:gd name="connsiteY50" fmla="*/ 533400 h 609600"/>
                  <a:gd name="connsiteX51" fmla="*/ 665797 w 818160"/>
                  <a:gd name="connsiteY51" fmla="*/ 609600 h 609600"/>
                  <a:gd name="connsiteX52" fmla="*/ 703897 w 818160"/>
                  <a:gd name="connsiteY52" fmla="*/ 609600 h 609600"/>
                  <a:gd name="connsiteX53" fmla="*/ 703897 w 818160"/>
                  <a:gd name="connsiteY53" fmla="*/ 533400 h 609600"/>
                  <a:gd name="connsiteX54" fmla="*/ 722947 w 818160"/>
                  <a:gd name="connsiteY54" fmla="*/ 533400 h 609600"/>
                  <a:gd name="connsiteX55" fmla="*/ 722947 w 818160"/>
                  <a:gd name="connsiteY55" fmla="*/ 609600 h 609600"/>
                  <a:gd name="connsiteX56" fmla="*/ 761047 w 818160"/>
                  <a:gd name="connsiteY56" fmla="*/ 609600 h 609600"/>
                  <a:gd name="connsiteX57" fmla="*/ 761047 w 818160"/>
                  <a:gd name="connsiteY57" fmla="*/ 533400 h 609600"/>
                  <a:gd name="connsiteX58" fmla="*/ 780097 w 818160"/>
                  <a:gd name="connsiteY58" fmla="*/ 533400 h 609600"/>
                  <a:gd name="connsiteX59" fmla="*/ 761047 w 818160"/>
                  <a:gd name="connsiteY59" fmla="*/ 481013 h 609600"/>
                  <a:gd name="connsiteX60" fmla="*/ 761047 w 818160"/>
                  <a:gd name="connsiteY60" fmla="*/ 443865 h 609600"/>
                  <a:gd name="connsiteX61" fmla="*/ 782002 w 818160"/>
                  <a:gd name="connsiteY61" fmla="*/ 493395 h 609600"/>
                  <a:gd name="connsiteX62" fmla="*/ 799147 w 818160"/>
                  <a:gd name="connsiteY62" fmla="*/ 504825 h 609600"/>
                  <a:gd name="connsiteX63" fmla="*/ 806767 w 818160"/>
                  <a:gd name="connsiteY63" fmla="*/ 502920 h 609600"/>
                  <a:gd name="connsiteX64" fmla="*/ 816292 w 818160"/>
                  <a:gd name="connsiteY64" fmla="*/ 478155 h 609600"/>
                  <a:gd name="connsiteX0" fmla="*/ 773430 w 775298"/>
                  <a:gd name="connsiteY0" fmla="*/ 478155 h 609600"/>
                  <a:gd name="connsiteX1" fmla="*/ 740093 w 775298"/>
                  <a:gd name="connsiteY1" fmla="*/ 398145 h 609600"/>
                  <a:gd name="connsiteX2" fmla="*/ 690563 w 775298"/>
                  <a:gd name="connsiteY2" fmla="*/ 363855 h 609600"/>
                  <a:gd name="connsiteX3" fmla="*/ 670560 w 775298"/>
                  <a:gd name="connsiteY3" fmla="*/ 361950 h 609600"/>
                  <a:gd name="connsiteX4" fmla="*/ 622935 w 775298"/>
                  <a:gd name="connsiteY4" fmla="*/ 361950 h 609600"/>
                  <a:gd name="connsiteX5" fmla="*/ 582930 w 775298"/>
                  <a:gd name="connsiteY5" fmla="*/ 294323 h 609600"/>
                  <a:gd name="connsiteX6" fmla="*/ 583883 w 775298"/>
                  <a:gd name="connsiteY6" fmla="*/ 280035 h 609600"/>
                  <a:gd name="connsiteX7" fmla="*/ 539115 w 775298"/>
                  <a:gd name="connsiteY7" fmla="*/ 55245 h 609600"/>
                  <a:gd name="connsiteX8" fmla="*/ 471488 w 775298"/>
                  <a:gd name="connsiteY8" fmla="*/ 10478 h 609600"/>
                  <a:gd name="connsiteX9" fmla="*/ 412433 w 775298"/>
                  <a:gd name="connsiteY9" fmla="*/ 0 h 609600"/>
                  <a:gd name="connsiteX10" fmla="*/ 353378 w 775298"/>
                  <a:gd name="connsiteY10" fmla="*/ 10478 h 609600"/>
                  <a:gd name="connsiteX11" fmla="*/ 285750 w 775298"/>
                  <a:gd name="connsiteY11" fmla="*/ 55245 h 609600"/>
                  <a:gd name="connsiteX12" fmla="*/ 270510 w 775298"/>
                  <a:gd name="connsiteY12" fmla="*/ 140018 h 609600"/>
                  <a:gd name="connsiteX13" fmla="*/ 253365 w 775298"/>
                  <a:gd name="connsiteY13" fmla="*/ 55245 h 609600"/>
                  <a:gd name="connsiteX14" fmla="*/ 185738 w 775298"/>
                  <a:gd name="connsiteY14" fmla="*/ 10478 h 609600"/>
                  <a:gd name="connsiteX15" fmla="*/ 126683 w 775298"/>
                  <a:gd name="connsiteY15" fmla="*/ 0 h 609600"/>
                  <a:gd name="connsiteX16" fmla="*/ 67628 w 775298"/>
                  <a:gd name="connsiteY16" fmla="*/ 10478 h 609600"/>
                  <a:gd name="connsiteX17" fmla="*/ 0 w 775298"/>
                  <a:gd name="connsiteY17" fmla="*/ 55245 h 609600"/>
                  <a:gd name="connsiteX18" fmla="*/ 12383 w 775298"/>
                  <a:gd name="connsiteY18" fmla="*/ 291465 h 609600"/>
                  <a:gd name="connsiteX19" fmla="*/ 51435 w 775298"/>
                  <a:gd name="connsiteY19" fmla="*/ 98107 h 609600"/>
                  <a:gd name="connsiteX20" fmla="*/ 51435 w 775298"/>
                  <a:gd name="connsiteY20" fmla="*/ 609600 h 609600"/>
                  <a:gd name="connsiteX21" fmla="*/ 108585 w 775298"/>
                  <a:gd name="connsiteY21" fmla="*/ 609600 h 609600"/>
                  <a:gd name="connsiteX22" fmla="*/ 108585 w 775298"/>
                  <a:gd name="connsiteY22" fmla="*/ 314325 h 609600"/>
                  <a:gd name="connsiteX23" fmla="*/ 146685 w 775298"/>
                  <a:gd name="connsiteY23" fmla="*/ 314325 h 609600"/>
                  <a:gd name="connsiteX24" fmla="*/ 146685 w 775298"/>
                  <a:gd name="connsiteY24" fmla="*/ 609600 h 609600"/>
                  <a:gd name="connsiteX25" fmla="*/ 203835 w 775298"/>
                  <a:gd name="connsiteY25" fmla="*/ 609600 h 609600"/>
                  <a:gd name="connsiteX26" fmla="*/ 203835 w 775298"/>
                  <a:gd name="connsiteY26" fmla="*/ 98107 h 609600"/>
                  <a:gd name="connsiteX27" fmla="*/ 242888 w 775298"/>
                  <a:gd name="connsiteY27" fmla="*/ 291465 h 609600"/>
                  <a:gd name="connsiteX28" fmla="*/ 270510 w 775298"/>
                  <a:gd name="connsiteY28" fmla="*/ 314325 h 609600"/>
                  <a:gd name="connsiteX29" fmla="*/ 298133 w 775298"/>
                  <a:gd name="connsiteY29" fmla="*/ 291465 h 609600"/>
                  <a:gd name="connsiteX30" fmla="*/ 337185 w 775298"/>
                  <a:gd name="connsiteY30" fmla="*/ 98107 h 609600"/>
                  <a:gd name="connsiteX31" fmla="*/ 337185 w 775298"/>
                  <a:gd name="connsiteY31" fmla="*/ 201930 h 609600"/>
                  <a:gd name="connsiteX32" fmla="*/ 300990 w 775298"/>
                  <a:gd name="connsiteY32" fmla="*/ 381953 h 609600"/>
                  <a:gd name="connsiteX33" fmla="*/ 337185 w 775298"/>
                  <a:gd name="connsiteY33" fmla="*/ 381953 h 609600"/>
                  <a:gd name="connsiteX34" fmla="*/ 337185 w 775298"/>
                  <a:gd name="connsiteY34" fmla="*/ 609600 h 609600"/>
                  <a:gd name="connsiteX35" fmla="*/ 394335 w 775298"/>
                  <a:gd name="connsiteY35" fmla="*/ 609600 h 609600"/>
                  <a:gd name="connsiteX36" fmla="*/ 394335 w 775298"/>
                  <a:gd name="connsiteY36" fmla="*/ 381000 h 609600"/>
                  <a:gd name="connsiteX37" fmla="*/ 432435 w 775298"/>
                  <a:gd name="connsiteY37" fmla="*/ 381000 h 609600"/>
                  <a:gd name="connsiteX38" fmla="*/ 432435 w 775298"/>
                  <a:gd name="connsiteY38" fmla="*/ 609600 h 609600"/>
                  <a:gd name="connsiteX39" fmla="*/ 489585 w 775298"/>
                  <a:gd name="connsiteY39" fmla="*/ 609600 h 609600"/>
                  <a:gd name="connsiteX40" fmla="*/ 489585 w 775298"/>
                  <a:gd name="connsiteY40" fmla="*/ 381953 h 609600"/>
                  <a:gd name="connsiteX41" fmla="*/ 525780 w 775298"/>
                  <a:gd name="connsiteY41" fmla="*/ 381953 h 609600"/>
                  <a:gd name="connsiteX42" fmla="*/ 489585 w 775298"/>
                  <a:gd name="connsiteY42" fmla="*/ 201930 h 609600"/>
                  <a:gd name="connsiteX43" fmla="*/ 489585 w 775298"/>
                  <a:gd name="connsiteY43" fmla="*/ 98107 h 609600"/>
                  <a:gd name="connsiteX44" fmla="*/ 528638 w 775298"/>
                  <a:gd name="connsiteY44" fmla="*/ 291465 h 609600"/>
                  <a:gd name="connsiteX45" fmla="*/ 550545 w 775298"/>
                  <a:gd name="connsiteY45" fmla="*/ 313373 h 609600"/>
                  <a:gd name="connsiteX46" fmla="*/ 622935 w 775298"/>
                  <a:gd name="connsiteY46" fmla="*/ 436245 h 609600"/>
                  <a:gd name="connsiteX47" fmla="*/ 622935 w 775298"/>
                  <a:gd name="connsiteY47" fmla="*/ 481965 h 609600"/>
                  <a:gd name="connsiteX48" fmla="*/ 603885 w 775298"/>
                  <a:gd name="connsiteY48" fmla="*/ 533400 h 609600"/>
                  <a:gd name="connsiteX49" fmla="*/ 622935 w 775298"/>
                  <a:gd name="connsiteY49" fmla="*/ 533400 h 609600"/>
                  <a:gd name="connsiteX50" fmla="*/ 622935 w 775298"/>
                  <a:gd name="connsiteY50" fmla="*/ 609600 h 609600"/>
                  <a:gd name="connsiteX51" fmla="*/ 661035 w 775298"/>
                  <a:gd name="connsiteY51" fmla="*/ 609600 h 609600"/>
                  <a:gd name="connsiteX52" fmla="*/ 661035 w 775298"/>
                  <a:gd name="connsiteY52" fmla="*/ 533400 h 609600"/>
                  <a:gd name="connsiteX53" fmla="*/ 680085 w 775298"/>
                  <a:gd name="connsiteY53" fmla="*/ 533400 h 609600"/>
                  <a:gd name="connsiteX54" fmla="*/ 680085 w 775298"/>
                  <a:gd name="connsiteY54" fmla="*/ 609600 h 609600"/>
                  <a:gd name="connsiteX55" fmla="*/ 718185 w 775298"/>
                  <a:gd name="connsiteY55" fmla="*/ 609600 h 609600"/>
                  <a:gd name="connsiteX56" fmla="*/ 718185 w 775298"/>
                  <a:gd name="connsiteY56" fmla="*/ 533400 h 609600"/>
                  <a:gd name="connsiteX57" fmla="*/ 737235 w 775298"/>
                  <a:gd name="connsiteY57" fmla="*/ 533400 h 609600"/>
                  <a:gd name="connsiteX58" fmla="*/ 718185 w 775298"/>
                  <a:gd name="connsiteY58" fmla="*/ 481013 h 609600"/>
                  <a:gd name="connsiteX59" fmla="*/ 718185 w 775298"/>
                  <a:gd name="connsiteY59" fmla="*/ 443865 h 609600"/>
                  <a:gd name="connsiteX60" fmla="*/ 739140 w 775298"/>
                  <a:gd name="connsiteY60" fmla="*/ 493395 h 609600"/>
                  <a:gd name="connsiteX61" fmla="*/ 756285 w 775298"/>
                  <a:gd name="connsiteY61" fmla="*/ 504825 h 609600"/>
                  <a:gd name="connsiteX62" fmla="*/ 763905 w 775298"/>
                  <a:gd name="connsiteY62" fmla="*/ 502920 h 609600"/>
                  <a:gd name="connsiteX63" fmla="*/ 773430 w 775298"/>
                  <a:gd name="connsiteY63" fmla="*/ 478155 h 609600"/>
                  <a:gd name="connsiteX0" fmla="*/ 773430 w 775298"/>
                  <a:gd name="connsiteY0" fmla="*/ 478155 h 609600"/>
                  <a:gd name="connsiteX1" fmla="*/ 740093 w 775298"/>
                  <a:gd name="connsiteY1" fmla="*/ 398145 h 609600"/>
                  <a:gd name="connsiteX2" fmla="*/ 690563 w 775298"/>
                  <a:gd name="connsiteY2" fmla="*/ 363855 h 609600"/>
                  <a:gd name="connsiteX3" fmla="*/ 670560 w 775298"/>
                  <a:gd name="connsiteY3" fmla="*/ 361950 h 609600"/>
                  <a:gd name="connsiteX4" fmla="*/ 622935 w 775298"/>
                  <a:gd name="connsiteY4" fmla="*/ 361950 h 609600"/>
                  <a:gd name="connsiteX5" fmla="*/ 582930 w 775298"/>
                  <a:gd name="connsiteY5" fmla="*/ 294323 h 609600"/>
                  <a:gd name="connsiteX6" fmla="*/ 583883 w 775298"/>
                  <a:gd name="connsiteY6" fmla="*/ 280035 h 609600"/>
                  <a:gd name="connsiteX7" fmla="*/ 539115 w 775298"/>
                  <a:gd name="connsiteY7" fmla="*/ 55245 h 609600"/>
                  <a:gd name="connsiteX8" fmla="*/ 471488 w 775298"/>
                  <a:gd name="connsiteY8" fmla="*/ 10478 h 609600"/>
                  <a:gd name="connsiteX9" fmla="*/ 412433 w 775298"/>
                  <a:gd name="connsiteY9" fmla="*/ 0 h 609600"/>
                  <a:gd name="connsiteX10" fmla="*/ 353378 w 775298"/>
                  <a:gd name="connsiteY10" fmla="*/ 10478 h 609600"/>
                  <a:gd name="connsiteX11" fmla="*/ 285750 w 775298"/>
                  <a:gd name="connsiteY11" fmla="*/ 55245 h 609600"/>
                  <a:gd name="connsiteX12" fmla="*/ 270510 w 775298"/>
                  <a:gd name="connsiteY12" fmla="*/ 140018 h 609600"/>
                  <a:gd name="connsiteX13" fmla="*/ 253365 w 775298"/>
                  <a:gd name="connsiteY13" fmla="*/ 55245 h 609600"/>
                  <a:gd name="connsiteX14" fmla="*/ 185738 w 775298"/>
                  <a:gd name="connsiteY14" fmla="*/ 10478 h 609600"/>
                  <a:gd name="connsiteX15" fmla="*/ 126683 w 775298"/>
                  <a:gd name="connsiteY15" fmla="*/ 0 h 609600"/>
                  <a:gd name="connsiteX16" fmla="*/ 67628 w 775298"/>
                  <a:gd name="connsiteY16" fmla="*/ 10478 h 609600"/>
                  <a:gd name="connsiteX17" fmla="*/ 0 w 775298"/>
                  <a:gd name="connsiteY17" fmla="*/ 55245 h 609600"/>
                  <a:gd name="connsiteX18" fmla="*/ 51435 w 775298"/>
                  <a:gd name="connsiteY18" fmla="*/ 98107 h 609600"/>
                  <a:gd name="connsiteX19" fmla="*/ 51435 w 775298"/>
                  <a:gd name="connsiteY19" fmla="*/ 609600 h 609600"/>
                  <a:gd name="connsiteX20" fmla="*/ 108585 w 775298"/>
                  <a:gd name="connsiteY20" fmla="*/ 609600 h 609600"/>
                  <a:gd name="connsiteX21" fmla="*/ 108585 w 775298"/>
                  <a:gd name="connsiteY21" fmla="*/ 314325 h 609600"/>
                  <a:gd name="connsiteX22" fmla="*/ 146685 w 775298"/>
                  <a:gd name="connsiteY22" fmla="*/ 314325 h 609600"/>
                  <a:gd name="connsiteX23" fmla="*/ 146685 w 775298"/>
                  <a:gd name="connsiteY23" fmla="*/ 609600 h 609600"/>
                  <a:gd name="connsiteX24" fmla="*/ 203835 w 775298"/>
                  <a:gd name="connsiteY24" fmla="*/ 609600 h 609600"/>
                  <a:gd name="connsiteX25" fmla="*/ 203835 w 775298"/>
                  <a:gd name="connsiteY25" fmla="*/ 98107 h 609600"/>
                  <a:gd name="connsiteX26" fmla="*/ 242888 w 775298"/>
                  <a:gd name="connsiteY26" fmla="*/ 291465 h 609600"/>
                  <a:gd name="connsiteX27" fmla="*/ 270510 w 775298"/>
                  <a:gd name="connsiteY27" fmla="*/ 314325 h 609600"/>
                  <a:gd name="connsiteX28" fmla="*/ 298133 w 775298"/>
                  <a:gd name="connsiteY28" fmla="*/ 291465 h 609600"/>
                  <a:gd name="connsiteX29" fmla="*/ 337185 w 775298"/>
                  <a:gd name="connsiteY29" fmla="*/ 98107 h 609600"/>
                  <a:gd name="connsiteX30" fmla="*/ 337185 w 775298"/>
                  <a:gd name="connsiteY30" fmla="*/ 201930 h 609600"/>
                  <a:gd name="connsiteX31" fmla="*/ 300990 w 775298"/>
                  <a:gd name="connsiteY31" fmla="*/ 381953 h 609600"/>
                  <a:gd name="connsiteX32" fmla="*/ 337185 w 775298"/>
                  <a:gd name="connsiteY32" fmla="*/ 381953 h 609600"/>
                  <a:gd name="connsiteX33" fmla="*/ 337185 w 775298"/>
                  <a:gd name="connsiteY33" fmla="*/ 609600 h 609600"/>
                  <a:gd name="connsiteX34" fmla="*/ 394335 w 775298"/>
                  <a:gd name="connsiteY34" fmla="*/ 609600 h 609600"/>
                  <a:gd name="connsiteX35" fmla="*/ 394335 w 775298"/>
                  <a:gd name="connsiteY35" fmla="*/ 381000 h 609600"/>
                  <a:gd name="connsiteX36" fmla="*/ 432435 w 775298"/>
                  <a:gd name="connsiteY36" fmla="*/ 381000 h 609600"/>
                  <a:gd name="connsiteX37" fmla="*/ 432435 w 775298"/>
                  <a:gd name="connsiteY37" fmla="*/ 609600 h 609600"/>
                  <a:gd name="connsiteX38" fmla="*/ 489585 w 775298"/>
                  <a:gd name="connsiteY38" fmla="*/ 609600 h 609600"/>
                  <a:gd name="connsiteX39" fmla="*/ 489585 w 775298"/>
                  <a:gd name="connsiteY39" fmla="*/ 381953 h 609600"/>
                  <a:gd name="connsiteX40" fmla="*/ 525780 w 775298"/>
                  <a:gd name="connsiteY40" fmla="*/ 381953 h 609600"/>
                  <a:gd name="connsiteX41" fmla="*/ 489585 w 775298"/>
                  <a:gd name="connsiteY41" fmla="*/ 201930 h 609600"/>
                  <a:gd name="connsiteX42" fmla="*/ 489585 w 775298"/>
                  <a:gd name="connsiteY42" fmla="*/ 98107 h 609600"/>
                  <a:gd name="connsiteX43" fmla="*/ 528638 w 775298"/>
                  <a:gd name="connsiteY43" fmla="*/ 291465 h 609600"/>
                  <a:gd name="connsiteX44" fmla="*/ 550545 w 775298"/>
                  <a:gd name="connsiteY44" fmla="*/ 313373 h 609600"/>
                  <a:gd name="connsiteX45" fmla="*/ 622935 w 775298"/>
                  <a:gd name="connsiteY45" fmla="*/ 436245 h 609600"/>
                  <a:gd name="connsiteX46" fmla="*/ 622935 w 775298"/>
                  <a:gd name="connsiteY46" fmla="*/ 481965 h 609600"/>
                  <a:gd name="connsiteX47" fmla="*/ 603885 w 775298"/>
                  <a:gd name="connsiteY47" fmla="*/ 533400 h 609600"/>
                  <a:gd name="connsiteX48" fmla="*/ 622935 w 775298"/>
                  <a:gd name="connsiteY48" fmla="*/ 533400 h 609600"/>
                  <a:gd name="connsiteX49" fmla="*/ 622935 w 775298"/>
                  <a:gd name="connsiteY49" fmla="*/ 609600 h 609600"/>
                  <a:gd name="connsiteX50" fmla="*/ 661035 w 775298"/>
                  <a:gd name="connsiteY50" fmla="*/ 609600 h 609600"/>
                  <a:gd name="connsiteX51" fmla="*/ 661035 w 775298"/>
                  <a:gd name="connsiteY51" fmla="*/ 533400 h 609600"/>
                  <a:gd name="connsiteX52" fmla="*/ 680085 w 775298"/>
                  <a:gd name="connsiteY52" fmla="*/ 533400 h 609600"/>
                  <a:gd name="connsiteX53" fmla="*/ 680085 w 775298"/>
                  <a:gd name="connsiteY53" fmla="*/ 609600 h 609600"/>
                  <a:gd name="connsiteX54" fmla="*/ 718185 w 775298"/>
                  <a:gd name="connsiteY54" fmla="*/ 609600 h 609600"/>
                  <a:gd name="connsiteX55" fmla="*/ 718185 w 775298"/>
                  <a:gd name="connsiteY55" fmla="*/ 533400 h 609600"/>
                  <a:gd name="connsiteX56" fmla="*/ 737235 w 775298"/>
                  <a:gd name="connsiteY56" fmla="*/ 533400 h 609600"/>
                  <a:gd name="connsiteX57" fmla="*/ 718185 w 775298"/>
                  <a:gd name="connsiteY57" fmla="*/ 481013 h 609600"/>
                  <a:gd name="connsiteX58" fmla="*/ 718185 w 775298"/>
                  <a:gd name="connsiteY58" fmla="*/ 443865 h 609600"/>
                  <a:gd name="connsiteX59" fmla="*/ 739140 w 775298"/>
                  <a:gd name="connsiteY59" fmla="*/ 493395 h 609600"/>
                  <a:gd name="connsiteX60" fmla="*/ 756285 w 775298"/>
                  <a:gd name="connsiteY60" fmla="*/ 504825 h 609600"/>
                  <a:gd name="connsiteX61" fmla="*/ 763905 w 775298"/>
                  <a:gd name="connsiteY61" fmla="*/ 502920 h 609600"/>
                  <a:gd name="connsiteX62" fmla="*/ 773430 w 775298"/>
                  <a:gd name="connsiteY62" fmla="*/ 478155 h 609600"/>
                  <a:gd name="connsiteX0" fmla="*/ 773430 w 775298"/>
                  <a:gd name="connsiteY0" fmla="*/ 478155 h 609600"/>
                  <a:gd name="connsiteX1" fmla="*/ 740093 w 775298"/>
                  <a:gd name="connsiteY1" fmla="*/ 398145 h 609600"/>
                  <a:gd name="connsiteX2" fmla="*/ 690563 w 775298"/>
                  <a:gd name="connsiteY2" fmla="*/ 363855 h 609600"/>
                  <a:gd name="connsiteX3" fmla="*/ 670560 w 775298"/>
                  <a:gd name="connsiteY3" fmla="*/ 361950 h 609600"/>
                  <a:gd name="connsiteX4" fmla="*/ 622935 w 775298"/>
                  <a:gd name="connsiteY4" fmla="*/ 361950 h 609600"/>
                  <a:gd name="connsiteX5" fmla="*/ 582930 w 775298"/>
                  <a:gd name="connsiteY5" fmla="*/ 294323 h 609600"/>
                  <a:gd name="connsiteX6" fmla="*/ 583883 w 775298"/>
                  <a:gd name="connsiteY6" fmla="*/ 280035 h 609600"/>
                  <a:gd name="connsiteX7" fmla="*/ 539115 w 775298"/>
                  <a:gd name="connsiteY7" fmla="*/ 55245 h 609600"/>
                  <a:gd name="connsiteX8" fmla="*/ 471488 w 775298"/>
                  <a:gd name="connsiteY8" fmla="*/ 10478 h 609600"/>
                  <a:gd name="connsiteX9" fmla="*/ 412433 w 775298"/>
                  <a:gd name="connsiteY9" fmla="*/ 0 h 609600"/>
                  <a:gd name="connsiteX10" fmla="*/ 353378 w 775298"/>
                  <a:gd name="connsiteY10" fmla="*/ 10478 h 609600"/>
                  <a:gd name="connsiteX11" fmla="*/ 285750 w 775298"/>
                  <a:gd name="connsiteY11" fmla="*/ 55245 h 609600"/>
                  <a:gd name="connsiteX12" fmla="*/ 270510 w 775298"/>
                  <a:gd name="connsiteY12" fmla="*/ 140018 h 609600"/>
                  <a:gd name="connsiteX13" fmla="*/ 253365 w 775298"/>
                  <a:gd name="connsiteY13" fmla="*/ 55245 h 609600"/>
                  <a:gd name="connsiteX14" fmla="*/ 185738 w 775298"/>
                  <a:gd name="connsiteY14" fmla="*/ 10478 h 609600"/>
                  <a:gd name="connsiteX15" fmla="*/ 126683 w 775298"/>
                  <a:gd name="connsiteY15" fmla="*/ 0 h 609600"/>
                  <a:gd name="connsiteX16" fmla="*/ 67628 w 775298"/>
                  <a:gd name="connsiteY16" fmla="*/ 10478 h 609600"/>
                  <a:gd name="connsiteX17" fmla="*/ 0 w 775298"/>
                  <a:gd name="connsiteY17" fmla="*/ 55245 h 609600"/>
                  <a:gd name="connsiteX18" fmla="*/ 51435 w 775298"/>
                  <a:gd name="connsiteY18" fmla="*/ 609600 h 609600"/>
                  <a:gd name="connsiteX19" fmla="*/ 108585 w 775298"/>
                  <a:gd name="connsiteY19" fmla="*/ 609600 h 609600"/>
                  <a:gd name="connsiteX20" fmla="*/ 108585 w 775298"/>
                  <a:gd name="connsiteY20" fmla="*/ 314325 h 609600"/>
                  <a:gd name="connsiteX21" fmla="*/ 146685 w 775298"/>
                  <a:gd name="connsiteY21" fmla="*/ 314325 h 609600"/>
                  <a:gd name="connsiteX22" fmla="*/ 146685 w 775298"/>
                  <a:gd name="connsiteY22" fmla="*/ 609600 h 609600"/>
                  <a:gd name="connsiteX23" fmla="*/ 203835 w 775298"/>
                  <a:gd name="connsiteY23" fmla="*/ 609600 h 609600"/>
                  <a:gd name="connsiteX24" fmla="*/ 203835 w 775298"/>
                  <a:gd name="connsiteY24" fmla="*/ 98107 h 609600"/>
                  <a:gd name="connsiteX25" fmla="*/ 242888 w 775298"/>
                  <a:gd name="connsiteY25" fmla="*/ 291465 h 609600"/>
                  <a:gd name="connsiteX26" fmla="*/ 270510 w 775298"/>
                  <a:gd name="connsiteY26" fmla="*/ 314325 h 609600"/>
                  <a:gd name="connsiteX27" fmla="*/ 298133 w 775298"/>
                  <a:gd name="connsiteY27" fmla="*/ 291465 h 609600"/>
                  <a:gd name="connsiteX28" fmla="*/ 337185 w 775298"/>
                  <a:gd name="connsiteY28" fmla="*/ 98107 h 609600"/>
                  <a:gd name="connsiteX29" fmla="*/ 337185 w 775298"/>
                  <a:gd name="connsiteY29" fmla="*/ 201930 h 609600"/>
                  <a:gd name="connsiteX30" fmla="*/ 300990 w 775298"/>
                  <a:gd name="connsiteY30" fmla="*/ 381953 h 609600"/>
                  <a:gd name="connsiteX31" fmla="*/ 337185 w 775298"/>
                  <a:gd name="connsiteY31" fmla="*/ 381953 h 609600"/>
                  <a:gd name="connsiteX32" fmla="*/ 337185 w 775298"/>
                  <a:gd name="connsiteY32" fmla="*/ 609600 h 609600"/>
                  <a:gd name="connsiteX33" fmla="*/ 394335 w 775298"/>
                  <a:gd name="connsiteY33" fmla="*/ 609600 h 609600"/>
                  <a:gd name="connsiteX34" fmla="*/ 394335 w 775298"/>
                  <a:gd name="connsiteY34" fmla="*/ 381000 h 609600"/>
                  <a:gd name="connsiteX35" fmla="*/ 432435 w 775298"/>
                  <a:gd name="connsiteY35" fmla="*/ 381000 h 609600"/>
                  <a:gd name="connsiteX36" fmla="*/ 432435 w 775298"/>
                  <a:gd name="connsiteY36" fmla="*/ 609600 h 609600"/>
                  <a:gd name="connsiteX37" fmla="*/ 489585 w 775298"/>
                  <a:gd name="connsiteY37" fmla="*/ 609600 h 609600"/>
                  <a:gd name="connsiteX38" fmla="*/ 489585 w 775298"/>
                  <a:gd name="connsiteY38" fmla="*/ 381953 h 609600"/>
                  <a:gd name="connsiteX39" fmla="*/ 525780 w 775298"/>
                  <a:gd name="connsiteY39" fmla="*/ 381953 h 609600"/>
                  <a:gd name="connsiteX40" fmla="*/ 489585 w 775298"/>
                  <a:gd name="connsiteY40" fmla="*/ 201930 h 609600"/>
                  <a:gd name="connsiteX41" fmla="*/ 489585 w 775298"/>
                  <a:gd name="connsiteY41" fmla="*/ 98107 h 609600"/>
                  <a:gd name="connsiteX42" fmla="*/ 528638 w 775298"/>
                  <a:gd name="connsiteY42" fmla="*/ 291465 h 609600"/>
                  <a:gd name="connsiteX43" fmla="*/ 550545 w 775298"/>
                  <a:gd name="connsiteY43" fmla="*/ 313373 h 609600"/>
                  <a:gd name="connsiteX44" fmla="*/ 622935 w 775298"/>
                  <a:gd name="connsiteY44" fmla="*/ 436245 h 609600"/>
                  <a:gd name="connsiteX45" fmla="*/ 622935 w 775298"/>
                  <a:gd name="connsiteY45" fmla="*/ 481965 h 609600"/>
                  <a:gd name="connsiteX46" fmla="*/ 603885 w 775298"/>
                  <a:gd name="connsiteY46" fmla="*/ 533400 h 609600"/>
                  <a:gd name="connsiteX47" fmla="*/ 622935 w 775298"/>
                  <a:gd name="connsiteY47" fmla="*/ 533400 h 609600"/>
                  <a:gd name="connsiteX48" fmla="*/ 622935 w 775298"/>
                  <a:gd name="connsiteY48" fmla="*/ 609600 h 609600"/>
                  <a:gd name="connsiteX49" fmla="*/ 661035 w 775298"/>
                  <a:gd name="connsiteY49" fmla="*/ 609600 h 609600"/>
                  <a:gd name="connsiteX50" fmla="*/ 661035 w 775298"/>
                  <a:gd name="connsiteY50" fmla="*/ 533400 h 609600"/>
                  <a:gd name="connsiteX51" fmla="*/ 680085 w 775298"/>
                  <a:gd name="connsiteY51" fmla="*/ 533400 h 609600"/>
                  <a:gd name="connsiteX52" fmla="*/ 680085 w 775298"/>
                  <a:gd name="connsiteY52" fmla="*/ 609600 h 609600"/>
                  <a:gd name="connsiteX53" fmla="*/ 718185 w 775298"/>
                  <a:gd name="connsiteY53" fmla="*/ 609600 h 609600"/>
                  <a:gd name="connsiteX54" fmla="*/ 718185 w 775298"/>
                  <a:gd name="connsiteY54" fmla="*/ 533400 h 609600"/>
                  <a:gd name="connsiteX55" fmla="*/ 737235 w 775298"/>
                  <a:gd name="connsiteY55" fmla="*/ 533400 h 609600"/>
                  <a:gd name="connsiteX56" fmla="*/ 718185 w 775298"/>
                  <a:gd name="connsiteY56" fmla="*/ 481013 h 609600"/>
                  <a:gd name="connsiteX57" fmla="*/ 718185 w 775298"/>
                  <a:gd name="connsiteY57" fmla="*/ 443865 h 609600"/>
                  <a:gd name="connsiteX58" fmla="*/ 739140 w 775298"/>
                  <a:gd name="connsiteY58" fmla="*/ 493395 h 609600"/>
                  <a:gd name="connsiteX59" fmla="*/ 756285 w 775298"/>
                  <a:gd name="connsiteY59" fmla="*/ 504825 h 609600"/>
                  <a:gd name="connsiteX60" fmla="*/ 763905 w 775298"/>
                  <a:gd name="connsiteY60" fmla="*/ 502920 h 609600"/>
                  <a:gd name="connsiteX61" fmla="*/ 773430 w 775298"/>
                  <a:gd name="connsiteY61" fmla="*/ 478155 h 609600"/>
                  <a:gd name="connsiteX0" fmla="*/ 724151 w 726019"/>
                  <a:gd name="connsiteY0" fmla="*/ 515718 h 647163"/>
                  <a:gd name="connsiteX1" fmla="*/ 690814 w 726019"/>
                  <a:gd name="connsiteY1" fmla="*/ 435708 h 647163"/>
                  <a:gd name="connsiteX2" fmla="*/ 641284 w 726019"/>
                  <a:gd name="connsiteY2" fmla="*/ 401418 h 647163"/>
                  <a:gd name="connsiteX3" fmla="*/ 621281 w 726019"/>
                  <a:gd name="connsiteY3" fmla="*/ 399513 h 647163"/>
                  <a:gd name="connsiteX4" fmla="*/ 573656 w 726019"/>
                  <a:gd name="connsiteY4" fmla="*/ 399513 h 647163"/>
                  <a:gd name="connsiteX5" fmla="*/ 533651 w 726019"/>
                  <a:gd name="connsiteY5" fmla="*/ 331886 h 647163"/>
                  <a:gd name="connsiteX6" fmla="*/ 534604 w 726019"/>
                  <a:gd name="connsiteY6" fmla="*/ 317598 h 647163"/>
                  <a:gd name="connsiteX7" fmla="*/ 489836 w 726019"/>
                  <a:gd name="connsiteY7" fmla="*/ 92808 h 647163"/>
                  <a:gd name="connsiteX8" fmla="*/ 422209 w 726019"/>
                  <a:gd name="connsiteY8" fmla="*/ 48041 h 647163"/>
                  <a:gd name="connsiteX9" fmla="*/ 363154 w 726019"/>
                  <a:gd name="connsiteY9" fmla="*/ 37563 h 647163"/>
                  <a:gd name="connsiteX10" fmla="*/ 304099 w 726019"/>
                  <a:gd name="connsiteY10" fmla="*/ 48041 h 647163"/>
                  <a:gd name="connsiteX11" fmla="*/ 236471 w 726019"/>
                  <a:gd name="connsiteY11" fmla="*/ 92808 h 647163"/>
                  <a:gd name="connsiteX12" fmla="*/ 221231 w 726019"/>
                  <a:gd name="connsiteY12" fmla="*/ 177581 h 647163"/>
                  <a:gd name="connsiteX13" fmla="*/ 204086 w 726019"/>
                  <a:gd name="connsiteY13" fmla="*/ 92808 h 647163"/>
                  <a:gd name="connsiteX14" fmla="*/ 136459 w 726019"/>
                  <a:gd name="connsiteY14" fmla="*/ 48041 h 647163"/>
                  <a:gd name="connsiteX15" fmla="*/ 77404 w 726019"/>
                  <a:gd name="connsiteY15" fmla="*/ 37563 h 647163"/>
                  <a:gd name="connsiteX16" fmla="*/ 18349 w 726019"/>
                  <a:gd name="connsiteY16" fmla="*/ 48041 h 647163"/>
                  <a:gd name="connsiteX17" fmla="*/ 2156 w 726019"/>
                  <a:gd name="connsiteY17" fmla="*/ 647163 h 647163"/>
                  <a:gd name="connsiteX18" fmla="*/ 59306 w 726019"/>
                  <a:gd name="connsiteY18" fmla="*/ 647163 h 647163"/>
                  <a:gd name="connsiteX19" fmla="*/ 59306 w 726019"/>
                  <a:gd name="connsiteY19" fmla="*/ 351888 h 647163"/>
                  <a:gd name="connsiteX20" fmla="*/ 97406 w 726019"/>
                  <a:gd name="connsiteY20" fmla="*/ 351888 h 647163"/>
                  <a:gd name="connsiteX21" fmla="*/ 97406 w 726019"/>
                  <a:gd name="connsiteY21" fmla="*/ 647163 h 647163"/>
                  <a:gd name="connsiteX22" fmla="*/ 154556 w 726019"/>
                  <a:gd name="connsiteY22" fmla="*/ 647163 h 647163"/>
                  <a:gd name="connsiteX23" fmla="*/ 154556 w 726019"/>
                  <a:gd name="connsiteY23" fmla="*/ 135670 h 647163"/>
                  <a:gd name="connsiteX24" fmla="*/ 193609 w 726019"/>
                  <a:gd name="connsiteY24" fmla="*/ 329028 h 647163"/>
                  <a:gd name="connsiteX25" fmla="*/ 221231 w 726019"/>
                  <a:gd name="connsiteY25" fmla="*/ 351888 h 647163"/>
                  <a:gd name="connsiteX26" fmla="*/ 248854 w 726019"/>
                  <a:gd name="connsiteY26" fmla="*/ 329028 h 647163"/>
                  <a:gd name="connsiteX27" fmla="*/ 287906 w 726019"/>
                  <a:gd name="connsiteY27" fmla="*/ 135670 h 647163"/>
                  <a:gd name="connsiteX28" fmla="*/ 287906 w 726019"/>
                  <a:gd name="connsiteY28" fmla="*/ 239493 h 647163"/>
                  <a:gd name="connsiteX29" fmla="*/ 251711 w 726019"/>
                  <a:gd name="connsiteY29" fmla="*/ 419516 h 647163"/>
                  <a:gd name="connsiteX30" fmla="*/ 287906 w 726019"/>
                  <a:gd name="connsiteY30" fmla="*/ 419516 h 647163"/>
                  <a:gd name="connsiteX31" fmla="*/ 287906 w 726019"/>
                  <a:gd name="connsiteY31" fmla="*/ 647163 h 647163"/>
                  <a:gd name="connsiteX32" fmla="*/ 345056 w 726019"/>
                  <a:gd name="connsiteY32" fmla="*/ 647163 h 647163"/>
                  <a:gd name="connsiteX33" fmla="*/ 345056 w 726019"/>
                  <a:gd name="connsiteY33" fmla="*/ 418563 h 647163"/>
                  <a:gd name="connsiteX34" fmla="*/ 383156 w 726019"/>
                  <a:gd name="connsiteY34" fmla="*/ 418563 h 647163"/>
                  <a:gd name="connsiteX35" fmla="*/ 383156 w 726019"/>
                  <a:gd name="connsiteY35" fmla="*/ 647163 h 647163"/>
                  <a:gd name="connsiteX36" fmla="*/ 440306 w 726019"/>
                  <a:gd name="connsiteY36" fmla="*/ 647163 h 647163"/>
                  <a:gd name="connsiteX37" fmla="*/ 440306 w 726019"/>
                  <a:gd name="connsiteY37" fmla="*/ 419516 h 647163"/>
                  <a:gd name="connsiteX38" fmla="*/ 476501 w 726019"/>
                  <a:gd name="connsiteY38" fmla="*/ 419516 h 647163"/>
                  <a:gd name="connsiteX39" fmla="*/ 440306 w 726019"/>
                  <a:gd name="connsiteY39" fmla="*/ 239493 h 647163"/>
                  <a:gd name="connsiteX40" fmla="*/ 440306 w 726019"/>
                  <a:gd name="connsiteY40" fmla="*/ 135670 h 647163"/>
                  <a:gd name="connsiteX41" fmla="*/ 479359 w 726019"/>
                  <a:gd name="connsiteY41" fmla="*/ 329028 h 647163"/>
                  <a:gd name="connsiteX42" fmla="*/ 501266 w 726019"/>
                  <a:gd name="connsiteY42" fmla="*/ 350936 h 647163"/>
                  <a:gd name="connsiteX43" fmla="*/ 573656 w 726019"/>
                  <a:gd name="connsiteY43" fmla="*/ 473808 h 647163"/>
                  <a:gd name="connsiteX44" fmla="*/ 573656 w 726019"/>
                  <a:gd name="connsiteY44" fmla="*/ 519528 h 647163"/>
                  <a:gd name="connsiteX45" fmla="*/ 554606 w 726019"/>
                  <a:gd name="connsiteY45" fmla="*/ 570963 h 647163"/>
                  <a:gd name="connsiteX46" fmla="*/ 573656 w 726019"/>
                  <a:gd name="connsiteY46" fmla="*/ 570963 h 647163"/>
                  <a:gd name="connsiteX47" fmla="*/ 573656 w 726019"/>
                  <a:gd name="connsiteY47" fmla="*/ 647163 h 647163"/>
                  <a:gd name="connsiteX48" fmla="*/ 611756 w 726019"/>
                  <a:gd name="connsiteY48" fmla="*/ 647163 h 647163"/>
                  <a:gd name="connsiteX49" fmla="*/ 611756 w 726019"/>
                  <a:gd name="connsiteY49" fmla="*/ 570963 h 647163"/>
                  <a:gd name="connsiteX50" fmla="*/ 630806 w 726019"/>
                  <a:gd name="connsiteY50" fmla="*/ 570963 h 647163"/>
                  <a:gd name="connsiteX51" fmla="*/ 630806 w 726019"/>
                  <a:gd name="connsiteY51" fmla="*/ 647163 h 647163"/>
                  <a:gd name="connsiteX52" fmla="*/ 668906 w 726019"/>
                  <a:gd name="connsiteY52" fmla="*/ 647163 h 647163"/>
                  <a:gd name="connsiteX53" fmla="*/ 668906 w 726019"/>
                  <a:gd name="connsiteY53" fmla="*/ 570963 h 647163"/>
                  <a:gd name="connsiteX54" fmla="*/ 687956 w 726019"/>
                  <a:gd name="connsiteY54" fmla="*/ 570963 h 647163"/>
                  <a:gd name="connsiteX55" fmla="*/ 668906 w 726019"/>
                  <a:gd name="connsiteY55" fmla="*/ 518576 h 647163"/>
                  <a:gd name="connsiteX56" fmla="*/ 668906 w 726019"/>
                  <a:gd name="connsiteY56" fmla="*/ 481428 h 647163"/>
                  <a:gd name="connsiteX57" fmla="*/ 689861 w 726019"/>
                  <a:gd name="connsiteY57" fmla="*/ 530958 h 647163"/>
                  <a:gd name="connsiteX58" fmla="*/ 707006 w 726019"/>
                  <a:gd name="connsiteY58" fmla="*/ 542388 h 647163"/>
                  <a:gd name="connsiteX59" fmla="*/ 714626 w 726019"/>
                  <a:gd name="connsiteY59" fmla="*/ 540483 h 647163"/>
                  <a:gd name="connsiteX60" fmla="*/ 724151 w 726019"/>
                  <a:gd name="connsiteY60" fmla="*/ 515718 h 647163"/>
                  <a:gd name="connsiteX0" fmla="*/ 724151 w 726019"/>
                  <a:gd name="connsiteY0" fmla="*/ 515718 h 647163"/>
                  <a:gd name="connsiteX1" fmla="*/ 690814 w 726019"/>
                  <a:gd name="connsiteY1" fmla="*/ 435708 h 647163"/>
                  <a:gd name="connsiteX2" fmla="*/ 641284 w 726019"/>
                  <a:gd name="connsiteY2" fmla="*/ 401418 h 647163"/>
                  <a:gd name="connsiteX3" fmla="*/ 621281 w 726019"/>
                  <a:gd name="connsiteY3" fmla="*/ 399513 h 647163"/>
                  <a:gd name="connsiteX4" fmla="*/ 573656 w 726019"/>
                  <a:gd name="connsiteY4" fmla="*/ 399513 h 647163"/>
                  <a:gd name="connsiteX5" fmla="*/ 533651 w 726019"/>
                  <a:gd name="connsiteY5" fmla="*/ 331886 h 647163"/>
                  <a:gd name="connsiteX6" fmla="*/ 534604 w 726019"/>
                  <a:gd name="connsiteY6" fmla="*/ 317598 h 647163"/>
                  <a:gd name="connsiteX7" fmla="*/ 489836 w 726019"/>
                  <a:gd name="connsiteY7" fmla="*/ 92808 h 647163"/>
                  <a:gd name="connsiteX8" fmla="*/ 422209 w 726019"/>
                  <a:gd name="connsiteY8" fmla="*/ 48041 h 647163"/>
                  <a:gd name="connsiteX9" fmla="*/ 363154 w 726019"/>
                  <a:gd name="connsiteY9" fmla="*/ 37563 h 647163"/>
                  <a:gd name="connsiteX10" fmla="*/ 304099 w 726019"/>
                  <a:gd name="connsiteY10" fmla="*/ 48041 h 647163"/>
                  <a:gd name="connsiteX11" fmla="*/ 236471 w 726019"/>
                  <a:gd name="connsiteY11" fmla="*/ 92808 h 647163"/>
                  <a:gd name="connsiteX12" fmla="*/ 221231 w 726019"/>
                  <a:gd name="connsiteY12" fmla="*/ 177581 h 647163"/>
                  <a:gd name="connsiteX13" fmla="*/ 204086 w 726019"/>
                  <a:gd name="connsiteY13" fmla="*/ 92808 h 647163"/>
                  <a:gd name="connsiteX14" fmla="*/ 136459 w 726019"/>
                  <a:gd name="connsiteY14" fmla="*/ 48041 h 647163"/>
                  <a:gd name="connsiteX15" fmla="*/ 77404 w 726019"/>
                  <a:gd name="connsiteY15" fmla="*/ 37563 h 647163"/>
                  <a:gd name="connsiteX16" fmla="*/ 18349 w 726019"/>
                  <a:gd name="connsiteY16" fmla="*/ 48041 h 647163"/>
                  <a:gd name="connsiteX17" fmla="*/ 2156 w 726019"/>
                  <a:gd name="connsiteY17" fmla="*/ 647163 h 647163"/>
                  <a:gd name="connsiteX18" fmla="*/ 59306 w 726019"/>
                  <a:gd name="connsiteY18" fmla="*/ 647163 h 647163"/>
                  <a:gd name="connsiteX19" fmla="*/ 59306 w 726019"/>
                  <a:gd name="connsiteY19" fmla="*/ 351888 h 647163"/>
                  <a:gd name="connsiteX20" fmla="*/ 97406 w 726019"/>
                  <a:gd name="connsiteY20" fmla="*/ 351888 h 647163"/>
                  <a:gd name="connsiteX21" fmla="*/ 97406 w 726019"/>
                  <a:gd name="connsiteY21" fmla="*/ 647163 h 647163"/>
                  <a:gd name="connsiteX22" fmla="*/ 154556 w 726019"/>
                  <a:gd name="connsiteY22" fmla="*/ 647163 h 647163"/>
                  <a:gd name="connsiteX23" fmla="*/ 154556 w 726019"/>
                  <a:gd name="connsiteY23" fmla="*/ 135670 h 647163"/>
                  <a:gd name="connsiteX24" fmla="*/ 193609 w 726019"/>
                  <a:gd name="connsiteY24" fmla="*/ 329028 h 647163"/>
                  <a:gd name="connsiteX25" fmla="*/ 221231 w 726019"/>
                  <a:gd name="connsiteY25" fmla="*/ 351888 h 647163"/>
                  <a:gd name="connsiteX26" fmla="*/ 248854 w 726019"/>
                  <a:gd name="connsiteY26" fmla="*/ 329028 h 647163"/>
                  <a:gd name="connsiteX27" fmla="*/ 287906 w 726019"/>
                  <a:gd name="connsiteY27" fmla="*/ 135670 h 647163"/>
                  <a:gd name="connsiteX28" fmla="*/ 287906 w 726019"/>
                  <a:gd name="connsiteY28" fmla="*/ 239493 h 647163"/>
                  <a:gd name="connsiteX29" fmla="*/ 251711 w 726019"/>
                  <a:gd name="connsiteY29" fmla="*/ 419516 h 647163"/>
                  <a:gd name="connsiteX30" fmla="*/ 287906 w 726019"/>
                  <a:gd name="connsiteY30" fmla="*/ 419516 h 647163"/>
                  <a:gd name="connsiteX31" fmla="*/ 287906 w 726019"/>
                  <a:gd name="connsiteY31" fmla="*/ 647163 h 647163"/>
                  <a:gd name="connsiteX32" fmla="*/ 345056 w 726019"/>
                  <a:gd name="connsiteY32" fmla="*/ 647163 h 647163"/>
                  <a:gd name="connsiteX33" fmla="*/ 345056 w 726019"/>
                  <a:gd name="connsiteY33" fmla="*/ 418563 h 647163"/>
                  <a:gd name="connsiteX34" fmla="*/ 383156 w 726019"/>
                  <a:gd name="connsiteY34" fmla="*/ 418563 h 647163"/>
                  <a:gd name="connsiteX35" fmla="*/ 383156 w 726019"/>
                  <a:gd name="connsiteY35" fmla="*/ 647163 h 647163"/>
                  <a:gd name="connsiteX36" fmla="*/ 440306 w 726019"/>
                  <a:gd name="connsiteY36" fmla="*/ 647163 h 647163"/>
                  <a:gd name="connsiteX37" fmla="*/ 440306 w 726019"/>
                  <a:gd name="connsiteY37" fmla="*/ 419516 h 647163"/>
                  <a:gd name="connsiteX38" fmla="*/ 476501 w 726019"/>
                  <a:gd name="connsiteY38" fmla="*/ 419516 h 647163"/>
                  <a:gd name="connsiteX39" fmla="*/ 440306 w 726019"/>
                  <a:gd name="connsiteY39" fmla="*/ 239493 h 647163"/>
                  <a:gd name="connsiteX40" fmla="*/ 440306 w 726019"/>
                  <a:gd name="connsiteY40" fmla="*/ 135670 h 647163"/>
                  <a:gd name="connsiteX41" fmla="*/ 479359 w 726019"/>
                  <a:gd name="connsiteY41" fmla="*/ 329028 h 647163"/>
                  <a:gd name="connsiteX42" fmla="*/ 501266 w 726019"/>
                  <a:gd name="connsiteY42" fmla="*/ 350936 h 647163"/>
                  <a:gd name="connsiteX43" fmla="*/ 573656 w 726019"/>
                  <a:gd name="connsiteY43" fmla="*/ 473808 h 647163"/>
                  <a:gd name="connsiteX44" fmla="*/ 573656 w 726019"/>
                  <a:gd name="connsiteY44" fmla="*/ 519528 h 647163"/>
                  <a:gd name="connsiteX45" fmla="*/ 554606 w 726019"/>
                  <a:gd name="connsiteY45" fmla="*/ 570963 h 647163"/>
                  <a:gd name="connsiteX46" fmla="*/ 573656 w 726019"/>
                  <a:gd name="connsiteY46" fmla="*/ 570963 h 647163"/>
                  <a:gd name="connsiteX47" fmla="*/ 573656 w 726019"/>
                  <a:gd name="connsiteY47" fmla="*/ 647163 h 647163"/>
                  <a:gd name="connsiteX48" fmla="*/ 611756 w 726019"/>
                  <a:gd name="connsiteY48" fmla="*/ 647163 h 647163"/>
                  <a:gd name="connsiteX49" fmla="*/ 611756 w 726019"/>
                  <a:gd name="connsiteY49" fmla="*/ 570963 h 647163"/>
                  <a:gd name="connsiteX50" fmla="*/ 630806 w 726019"/>
                  <a:gd name="connsiteY50" fmla="*/ 570963 h 647163"/>
                  <a:gd name="connsiteX51" fmla="*/ 630806 w 726019"/>
                  <a:gd name="connsiteY51" fmla="*/ 647163 h 647163"/>
                  <a:gd name="connsiteX52" fmla="*/ 668906 w 726019"/>
                  <a:gd name="connsiteY52" fmla="*/ 647163 h 647163"/>
                  <a:gd name="connsiteX53" fmla="*/ 668906 w 726019"/>
                  <a:gd name="connsiteY53" fmla="*/ 570963 h 647163"/>
                  <a:gd name="connsiteX54" fmla="*/ 687956 w 726019"/>
                  <a:gd name="connsiteY54" fmla="*/ 570963 h 647163"/>
                  <a:gd name="connsiteX55" fmla="*/ 668906 w 726019"/>
                  <a:gd name="connsiteY55" fmla="*/ 518576 h 647163"/>
                  <a:gd name="connsiteX56" fmla="*/ 668906 w 726019"/>
                  <a:gd name="connsiteY56" fmla="*/ 481428 h 647163"/>
                  <a:gd name="connsiteX57" fmla="*/ 689861 w 726019"/>
                  <a:gd name="connsiteY57" fmla="*/ 530958 h 647163"/>
                  <a:gd name="connsiteX58" fmla="*/ 707006 w 726019"/>
                  <a:gd name="connsiteY58" fmla="*/ 542388 h 647163"/>
                  <a:gd name="connsiteX59" fmla="*/ 714626 w 726019"/>
                  <a:gd name="connsiteY59" fmla="*/ 540483 h 647163"/>
                  <a:gd name="connsiteX60" fmla="*/ 724151 w 726019"/>
                  <a:gd name="connsiteY60" fmla="*/ 515718 h 647163"/>
                  <a:gd name="connsiteX0" fmla="*/ 721995 w 723863"/>
                  <a:gd name="connsiteY0" fmla="*/ 521342 h 652787"/>
                  <a:gd name="connsiteX1" fmla="*/ 688658 w 723863"/>
                  <a:gd name="connsiteY1" fmla="*/ 441332 h 652787"/>
                  <a:gd name="connsiteX2" fmla="*/ 639128 w 723863"/>
                  <a:gd name="connsiteY2" fmla="*/ 407042 h 652787"/>
                  <a:gd name="connsiteX3" fmla="*/ 619125 w 723863"/>
                  <a:gd name="connsiteY3" fmla="*/ 405137 h 652787"/>
                  <a:gd name="connsiteX4" fmla="*/ 571500 w 723863"/>
                  <a:gd name="connsiteY4" fmla="*/ 405137 h 652787"/>
                  <a:gd name="connsiteX5" fmla="*/ 531495 w 723863"/>
                  <a:gd name="connsiteY5" fmla="*/ 337510 h 652787"/>
                  <a:gd name="connsiteX6" fmla="*/ 532448 w 723863"/>
                  <a:gd name="connsiteY6" fmla="*/ 323222 h 652787"/>
                  <a:gd name="connsiteX7" fmla="*/ 487680 w 723863"/>
                  <a:gd name="connsiteY7" fmla="*/ 98432 h 652787"/>
                  <a:gd name="connsiteX8" fmla="*/ 420053 w 723863"/>
                  <a:gd name="connsiteY8" fmla="*/ 53665 h 652787"/>
                  <a:gd name="connsiteX9" fmla="*/ 360998 w 723863"/>
                  <a:gd name="connsiteY9" fmla="*/ 43187 h 652787"/>
                  <a:gd name="connsiteX10" fmla="*/ 301943 w 723863"/>
                  <a:gd name="connsiteY10" fmla="*/ 53665 h 652787"/>
                  <a:gd name="connsiteX11" fmla="*/ 234315 w 723863"/>
                  <a:gd name="connsiteY11" fmla="*/ 98432 h 652787"/>
                  <a:gd name="connsiteX12" fmla="*/ 219075 w 723863"/>
                  <a:gd name="connsiteY12" fmla="*/ 183205 h 652787"/>
                  <a:gd name="connsiteX13" fmla="*/ 201930 w 723863"/>
                  <a:gd name="connsiteY13" fmla="*/ 98432 h 652787"/>
                  <a:gd name="connsiteX14" fmla="*/ 134303 w 723863"/>
                  <a:gd name="connsiteY14" fmla="*/ 53665 h 652787"/>
                  <a:gd name="connsiteX15" fmla="*/ 75248 w 723863"/>
                  <a:gd name="connsiteY15" fmla="*/ 43187 h 652787"/>
                  <a:gd name="connsiteX16" fmla="*/ 0 w 723863"/>
                  <a:gd name="connsiteY16" fmla="*/ 652787 h 652787"/>
                  <a:gd name="connsiteX17" fmla="*/ 57150 w 723863"/>
                  <a:gd name="connsiteY17" fmla="*/ 652787 h 652787"/>
                  <a:gd name="connsiteX18" fmla="*/ 57150 w 723863"/>
                  <a:gd name="connsiteY18" fmla="*/ 357512 h 652787"/>
                  <a:gd name="connsiteX19" fmla="*/ 95250 w 723863"/>
                  <a:gd name="connsiteY19" fmla="*/ 357512 h 652787"/>
                  <a:gd name="connsiteX20" fmla="*/ 95250 w 723863"/>
                  <a:gd name="connsiteY20" fmla="*/ 652787 h 652787"/>
                  <a:gd name="connsiteX21" fmla="*/ 152400 w 723863"/>
                  <a:gd name="connsiteY21" fmla="*/ 652787 h 652787"/>
                  <a:gd name="connsiteX22" fmla="*/ 152400 w 723863"/>
                  <a:gd name="connsiteY22" fmla="*/ 141294 h 652787"/>
                  <a:gd name="connsiteX23" fmla="*/ 191453 w 723863"/>
                  <a:gd name="connsiteY23" fmla="*/ 334652 h 652787"/>
                  <a:gd name="connsiteX24" fmla="*/ 219075 w 723863"/>
                  <a:gd name="connsiteY24" fmla="*/ 357512 h 652787"/>
                  <a:gd name="connsiteX25" fmla="*/ 246698 w 723863"/>
                  <a:gd name="connsiteY25" fmla="*/ 334652 h 652787"/>
                  <a:gd name="connsiteX26" fmla="*/ 285750 w 723863"/>
                  <a:gd name="connsiteY26" fmla="*/ 141294 h 652787"/>
                  <a:gd name="connsiteX27" fmla="*/ 285750 w 723863"/>
                  <a:gd name="connsiteY27" fmla="*/ 245117 h 652787"/>
                  <a:gd name="connsiteX28" fmla="*/ 249555 w 723863"/>
                  <a:gd name="connsiteY28" fmla="*/ 425140 h 652787"/>
                  <a:gd name="connsiteX29" fmla="*/ 285750 w 723863"/>
                  <a:gd name="connsiteY29" fmla="*/ 425140 h 652787"/>
                  <a:gd name="connsiteX30" fmla="*/ 285750 w 723863"/>
                  <a:gd name="connsiteY30" fmla="*/ 652787 h 652787"/>
                  <a:gd name="connsiteX31" fmla="*/ 342900 w 723863"/>
                  <a:gd name="connsiteY31" fmla="*/ 652787 h 652787"/>
                  <a:gd name="connsiteX32" fmla="*/ 342900 w 723863"/>
                  <a:gd name="connsiteY32" fmla="*/ 424187 h 652787"/>
                  <a:gd name="connsiteX33" fmla="*/ 381000 w 723863"/>
                  <a:gd name="connsiteY33" fmla="*/ 424187 h 652787"/>
                  <a:gd name="connsiteX34" fmla="*/ 381000 w 723863"/>
                  <a:gd name="connsiteY34" fmla="*/ 652787 h 652787"/>
                  <a:gd name="connsiteX35" fmla="*/ 438150 w 723863"/>
                  <a:gd name="connsiteY35" fmla="*/ 652787 h 652787"/>
                  <a:gd name="connsiteX36" fmla="*/ 438150 w 723863"/>
                  <a:gd name="connsiteY36" fmla="*/ 425140 h 652787"/>
                  <a:gd name="connsiteX37" fmla="*/ 474345 w 723863"/>
                  <a:gd name="connsiteY37" fmla="*/ 425140 h 652787"/>
                  <a:gd name="connsiteX38" fmla="*/ 438150 w 723863"/>
                  <a:gd name="connsiteY38" fmla="*/ 245117 h 652787"/>
                  <a:gd name="connsiteX39" fmla="*/ 438150 w 723863"/>
                  <a:gd name="connsiteY39" fmla="*/ 141294 h 652787"/>
                  <a:gd name="connsiteX40" fmla="*/ 477203 w 723863"/>
                  <a:gd name="connsiteY40" fmla="*/ 334652 h 652787"/>
                  <a:gd name="connsiteX41" fmla="*/ 499110 w 723863"/>
                  <a:gd name="connsiteY41" fmla="*/ 356560 h 652787"/>
                  <a:gd name="connsiteX42" fmla="*/ 571500 w 723863"/>
                  <a:gd name="connsiteY42" fmla="*/ 479432 h 652787"/>
                  <a:gd name="connsiteX43" fmla="*/ 571500 w 723863"/>
                  <a:gd name="connsiteY43" fmla="*/ 525152 h 652787"/>
                  <a:gd name="connsiteX44" fmla="*/ 552450 w 723863"/>
                  <a:gd name="connsiteY44" fmla="*/ 576587 h 652787"/>
                  <a:gd name="connsiteX45" fmla="*/ 571500 w 723863"/>
                  <a:gd name="connsiteY45" fmla="*/ 576587 h 652787"/>
                  <a:gd name="connsiteX46" fmla="*/ 571500 w 723863"/>
                  <a:gd name="connsiteY46" fmla="*/ 652787 h 652787"/>
                  <a:gd name="connsiteX47" fmla="*/ 609600 w 723863"/>
                  <a:gd name="connsiteY47" fmla="*/ 652787 h 652787"/>
                  <a:gd name="connsiteX48" fmla="*/ 609600 w 723863"/>
                  <a:gd name="connsiteY48" fmla="*/ 576587 h 652787"/>
                  <a:gd name="connsiteX49" fmla="*/ 628650 w 723863"/>
                  <a:gd name="connsiteY49" fmla="*/ 576587 h 652787"/>
                  <a:gd name="connsiteX50" fmla="*/ 628650 w 723863"/>
                  <a:gd name="connsiteY50" fmla="*/ 652787 h 652787"/>
                  <a:gd name="connsiteX51" fmla="*/ 666750 w 723863"/>
                  <a:gd name="connsiteY51" fmla="*/ 652787 h 652787"/>
                  <a:gd name="connsiteX52" fmla="*/ 666750 w 723863"/>
                  <a:gd name="connsiteY52" fmla="*/ 576587 h 652787"/>
                  <a:gd name="connsiteX53" fmla="*/ 685800 w 723863"/>
                  <a:gd name="connsiteY53" fmla="*/ 576587 h 652787"/>
                  <a:gd name="connsiteX54" fmla="*/ 666750 w 723863"/>
                  <a:gd name="connsiteY54" fmla="*/ 524200 h 652787"/>
                  <a:gd name="connsiteX55" fmla="*/ 666750 w 723863"/>
                  <a:gd name="connsiteY55" fmla="*/ 487052 h 652787"/>
                  <a:gd name="connsiteX56" fmla="*/ 687705 w 723863"/>
                  <a:gd name="connsiteY56" fmla="*/ 536582 h 652787"/>
                  <a:gd name="connsiteX57" fmla="*/ 704850 w 723863"/>
                  <a:gd name="connsiteY57" fmla="*/ 548012 h 652787"/>
                  <a:gd name="connsiteX58" fmla="*/ 712470 w 723863"/>
                  <a:gd name="connsiteY58" fmla="*/ 546107 h 652787"/>
                  <a:gd name="connsiteX59" fmla="*/ 721995 w 723863"/>
                  <a:gd name="connsiteY59" fmla="*/ 521342 h 652787"/>
                  <a:gd name="connsiteX0" fmla="*/ 721995 w 723863"/>
                  <a:gd name="connsiteY0" fmla="*/ 521882 h 653327"/>
                  <a:gd name="connsiteX1" fmla="*/ 688658 w 723863"/>
                  <a:gd name="connsiteY1" fmla="*/ 441872 h 653327"/>
                  <a:gd name="connsiteX2" fmla="*/ 639128 w 723863"/>
                  <a:gd name="connsiteY2" fmla="*/ 407582 h 653327"/>
                  <a:gd name="connsiteX3" fmla="*/ 619125 w 723863"/>
                  <a:gd name="connsiteY3" fmla="*/ 405677 h 653327"/>
                  <a:gd name="connsiteX4" fmla="*/ 571500 w 723863"/>
                  <a:gd name="connsiteY4" fmla="*/ 405677 h 653327"/>
                  <a:gd name="connsiteX5" fmla="*/ 531495 w 723863"/>
                  <a:gd name="connsiteY5" fmla="*/ 338050 h 653327"/>
                  <a:gd name="connsiteX6" fmla="*/ 532448 w 723863"/>
                  <a:gd name="connsiteY6" fmla="*/ 323762 h 653327"/>
                  <a:gd name="connsiteX7" fmla="*/ 487680 w 723863"/>
                  <a:gd name="connsiteY7" fmla="*/ 98972 h 653327"/>
                  <a:gd name="connsiteX8" fmla="*/ 420053 w 723863"/>
                  <a:gd name="connsiteY8" fmla="*/ 54205 h 653327"/>
                  <a:gd name="connsiteX9" fmla="*/ 360998 w 723863"/>
                  <a:gd name="connsiteY9" fmla="*/ 43727 h 653327"/>
                  <a:gd name="connsiteX10" fmla="*/ 301943 w 723863"/>
                  <a:gd name="connsiteY10" fmla="*/ 54205 h 653327"/>
                  <a:gd name="connsiteX11" fmla="*/ 234315 w 723863"/>
                  <a:gd name="connsiteY11" fmla="*/ 98972 h 653327"/>
                  <a:gd name="connsiteX12" fmla="*/ 219075 w 723863"/>
                  <a:gd name="connsiteY12" fmla="*/ 183745 h 653327"/>
                  <a:gd name="connsiteX13" fmla="*/ 201930 w 723863"/>
                  <a:gd name="connsiteY13" fmla="*/ 98972 h 653327"/>
                  <a:gd name="connsiteX14" fmla="*/ 134303 w 723863"/>
                  <a:gd name="connsiteY14" fmla="*/ 54205 h 653327"/>
                  <a:gd name="connsiteX15" fmla="*/ 75248 w 723863"/>
                  <a:gd name="connsiteY15" fmla="*/ 43727 h 653327"/>
                  <a:gd name="connsiteX16" fmla="*/ 0 w 723863"/>
                  <a:gd name="connsiteY16" fmla="*/ 653327 h 653327"/>
                  <a:gd name="connsiteX17" fmla="*/ 57150 w 723863"/>
                  <a:gd name="connsiteY17" fmla="*/ 653327 h 653327"/>
                  <a:gd name="connsiteX18" fmla="*/ 57150 w 723863"/>
                  <a:gd name="connsiteY18" fmla="*/ 358052 h 653327"/>
                  <a:gd name="connsiteX19" fmla="*/ 95250 w 723863"/>
                  <a:gd name="connsiteY19" fmla="*/ 358052 h 653327"/>
                  <a:gd name="connsiteX20" fmla="*/ 95250 w 723863"/>
                  <a:gd name="connsiteY20" fmla="*/ 653327 h 653327"/>
                  <a:gd name="connsiteX21" fmla="*/ 152400 w 723863"/>
                  <a:gd name="connsiteY21" fmla="*/ 653327 h 653327"/>
                  <a:gd name="connsiteX22" fmla="*/ 152400 w 723863"/>
                  <a:gd name="connsiteY22" fmla="*/ 141834 h 653327"/>
                  <a:gd name="connsiteX23" fmla="*/ 191453 w 723863"/>
                  <a:gd name="connsiteY23" fmla="*/ 335192 h 653327"/>
                  <a:gd name="connsiteX24" fmla="*/ 219075 w 723863"/>
                  <a:gd name="connsiteY24" fmla="*/ 358052 h 653327"/>
                  <a:gd name="connsiteX25" fmla="*/ 246698 w 723863"/>
                  <a:gd name="connsiteY25" fmla="*/ 335192 h 653327"/>
                  <a:gd name="connsiteX26" fmla="*/ 285750 w 723863"/>
                  <a:gd name="connsiteY26" fmla="*/ 141834 h 653327"/>
                  <a:gd name="connsiteX27" fmla="*/ 285750 w 723863"/>
                  <a:gd name="connsiteY27" fmla="*/ 245657 h 653327"/>
                  <a:gd name="connsiteX28" fmla="*/ 249555 w 723863"/>
                  <a:gd name="connsiteY28" fmla="*/ 425680 h 653327"/>
                  <a:gd name="connsiteX29" fmla="*/ 285750 w 723863"/>
                  <a:gd name="connsiteY29" fmla="*/ 425680 h 653327"/>
                  <a:gd name="connsiteX30" fmla="*/ 285750 w 723863"/>
                  <a:gd name="connsiteY30" fmla="*/ 653327 h 653327"/>
                  <a:gd name="connsiteX31" fmla="*/ 342900 w 723863"/>
                  <a:gd name="connsiteY31" fmla="*/ 653327 h 653327"/>
                  <a:gd name="connsiteX32" fmla="*/ 342900 w 723863"/>
                  <a:gd name="connsiteY32" fmla="*/ 424727 h 653327"/>
                  <a:gd name="connsiteX33" fmla="*/ 381000 w 723863"/>
                  <a:gd name="connsiteY33" fmla="*/ 424727 h 653327"/>
                  <a:gd name="connsiteX34" fmla="*/ 381000 w 723863"/>
                  <a:gd name="connsiteY34" fmla="*/ 653327 h 653327"/>
                  <a:gd name="connsiteX35" fmla="*/ 438150 w 723863"/>
                  <a:gd name="connsiteY35" fmla="*/ 653327 h 653327"/>
                  <a:gd name="connsiteX36" fmla="*/ 438150 w 723863"/>
                  <a:gd name="connsiteY36" fmla="*/ 425680 h 653327"/>
                  <a:gd name="connsiteX37" fmla="*/ 474345 w 723863"/>
                  <a:gd name="connsiteY37" fmla="*/ 425680 h 653327"/>
                  <a:gd name="connsiteX38" fmla="*/ 438150 w 723863"/>
                  <a:gd name="connsiteY38" fmla="*/ 245657 h 653327"/>
                  <a:gd name="connsiteX39" fmla="*/ 438150 w 723863"/>
                  <a:gd name="connsiteY39" fmla="*/ 141834 h 653327"/>
                  <a:gd name="connsiteX40" fmla="*/ 477203 w 723863"/>
                  <a:gd name="connsiteY40" fmla="*/ 335192 h 653327"/>
                  <a:gd name="connsiteX41" fmla="*/ 499110 w 723863"/>
                  <a:gd name="connsiteY41" fmla="*/ 357100 h 653327"/>
                  <a:gd name="connsiteX42" fmla="*/ 571500 w 723863"/>
                  <a:gd name="connsiteY42" fmla="*/ 479972 h 653327"/>
                  <a:gd name="connsiteX43" fmla="*/ 571500 w 723863"/>
                  <a:gd name="connsiteY43" fmla="*/ 525692 h 653327"/>
                  <a:gd name="connsiteX44" fmla="*/ 552450 w 723863"/>
                  <a:gd name="connsiteY44" fmla="*/ 577127 h 653327"/>
                  <a:gd name="connsiteX45" fmla="*/ 571500 w 723863"/>
                  <a:gd name="connsiteY45" fmla="*/ 577127 h 653327"/>
                  <a:gd name="connsiteX46" fmla="*/ 571500 w 723863"/>
                  <a:gd name="connsiteY46" fmla="*/ 653327 h 653327"/>
                  <a:gd name="connsiteX47" fmla="*/ 609600 w 723863"/>
                  <a:gd name="connsiteY47" fmla="*/ 653327 h 653327"/>
                  <a:gd name="connsiteX48" fmla="*/ 609600 w 723863"/>
                  <a:gd name="connsiteY48" fmla="*/ 577127 h 653327"/>
                  <a:gd name="connsiteX49" fmla="*/ 628650 w 723863"/>
                  <a:gd name="connsiteY49" fmla="*/ 577127 h 653327"/>
                  <a:gd name="connsiteX50" fmla="*/ 628650 w 723863"/>
                  <a:gd name="connsiteY50" fmla="*/ 653327 h 653327"/>
                  <a:gd name="connsiteX51" fmla="*/ 666750 w 723863"/>
                  <a:gd name="connsiteY51" fmla="*/ 653327 h 653327"/>
                  <a:gd name="connsiteX52" fmla="*/ 666750 w 723863"/>
                  <a:gd name="connsiteY52" fmla="*/ 577127 h 653327"/>
                  <a:gd name="connsiteX53" fmla="*/ 685800 w 723863"/>
                  <a:gd name="connsiteY53" fmla="*/ 577127 h 653327"/>
                  <a:gd name="connsiteX54" fmla="*/ 666750 w 723863"/>
                  <a:gd name="connsiteY54" fmla="*/ 524740 h 653327"/>
                  <a:gd name="connsiteX55" fmla="*/ 666750 w 723863"/>
                  <a:gd name="connsiteY55" fmla="*/ 487592 h 653327"/>
                  <a:gd name="connsiteX56" fmla="*/ 687705 w 723863"/>
                  <a:gd name="connsiteY56" fmla="*/ 537122 h 653327"/>
                  <a:gd name="connsiteX57" fmla="*/ 704850 w 723863"/>
                  <a:gd name="connsiteY57" fmla="*/ 548552 h 653327"/>
                  <a:gd name="connsiteX58" fmla="*/ 712470 w 723863"/>
                  <a:gd name="connsiteY58" fmla="*/ 546647 h 653327"/>
                  <a:gd name="connsiteX59" fmla="*/ 721995 w 723863"/>
                  <a:gd name="connsiteY59" fmla="*/ 521882 h 653327"/>
                  <a:gd name="connsiteX0" fmla="*/ 721995 w 723863"/>
                  <a:gd name="connsiteY0" fmla="*/ 502739 h 634184"/>
                  <a:gd name="connsiteX1" fmla="*/ 688658 w 723863"/>
                  <a:gd name="connsiteY1" fmla="*/ 422729 h 634184"/>
                  <a:gd name="connsiteX2" fmla="*/ 639128 w 723863"/>
                  <a:gd name="connsiteY2" fmla="*/ 388439 h 634184"/>
                  <a:gd name="connsiteX3" fmla="*/ 619125 w 723863"/>
                  <a:gd name="connsiteY3" fmla="*/ 386534 h 634184"/>
                  <a:gd name="connsiteX4" fmla="*/ 571500 w 723863"/>
                  <a:gd name="connsiteY4" fmla="*/ 386534 h 634184"/>
                  <a:gd name="connsiteX5" fmla="*/ 531495 w 723863"/>
                  <a:gd name="connsiteY5" fmla="*/ 318907 h 634184"/>
                  <a:gd name="connsiteX6" fmla="*/ 532448 w 723863"/>
                  <a:gd name="connsiteY6" fmla="*/ 304619 h 634184"/>
                  <a:gd name="connsiteX7" fmla="*/ 487680 w 723863"/>
                  <a:gd name="connsiteY7" fmla="*/ 79829 h 634184"/>
                  <a:gd name="connsiteX8" fmla="*/ 420053 w 723863"/>
                  <a:gd name="connsiteY8" fmla="*/ 35062 h 634184"/>
                  <a:gd name="connsiteX9" fmla="*/ 360998 w 723863"/>
                  <a:gd name="connsiteY9" fmla="*/ 24584 h 634184"/>
                  <a:gd name="connsiteX10" fmla="*/ 301943 w 723863"/>
                  <a:gd name="connsiteY10" fmla="*/ 35062 h 634184"/>
                  <a:gd name="connsiteX11" fmla="*/ 234315 w 723863"/>
                  <a:gd name="connsiteY11" fmla="*/ 79829 h 634184"/>
                  <a:gd name="connsiteX12" fmla="*/ 219075 w 723863"/>
                  <a:gd name="connsiteY12" fmla="*/ 164602 h 634184"/>
                  <a:gd name="connsiteX13" fmla="*/ 201930 w 723863"/>
                  <a:gd name="connsiteY13" fmla="*/ 79829 h 634184"/>
                  <a:gd name="connsiteX14" fmla="*/ 134303 w 723863"/>
                  <a:gd name="connsiteY14" fmla="*/ 35062 h 634184"/>
                  <a:gd name="connsiteX15" fmla="*/ 0 w 723863"/>
                  <a:gd name="connsiteY15" fmla="*/ 634184 h 634184"/>
                  <a:gd name="connsiteX16" fmla="*/ 57150 w 723863"/>
                  <a:gd name="connsiteY16" fmla="*/ 634184 h 634184"/>
                  <a:gd name="connsiteX17" fmla="*/ 57150 w 723863"/>
                  <a:gd name="connsiteY17" fmla="*/ 338909 h 634184"/>
                  <a:gd name="connsiteX18" fmla="*/ 95250 w 723863"/>
                  <a:gd name="connsiteY18" fmla="*/ 338909 h 634184"/>
                  <a:gd name="connsiteX19" fmla="*/ 95250 w 723863"/>
                  <a:gd name="connsiteY19" fmla="*/ 634184 h 634184"/>
                  <a:gd name="connsiteX20" fmla="*/ 152400 w 723863"/>
                  <a:gd name="connsiteY20" fmla="*/ 634184 h 634184"/>
                  <a:gd name="connsiteX21" fmla="*/ 152400 w 723863"/>
                  <a:gd name="connsiteY21" fmla="*/ 122691 h 634184"/>
                  <a:gd name="connsiteX22" fmla="*/ 191453 w 723863"/>
                  <a:gd name="connsiteY22" fmla="*/ 316049 h 634184"/>
                  <a:gd name="connsiteX23" fmla="*/ 219075 w 723863"/>
                  <a:gd name="connsiteY23" fmla="*/ 338909 h 634184"/>
                  <a:gd name="connsiteX24" fmla="*/ 246698 w 723863"/>
                  <a:gd name="connsiteY24" fmla="*/ 316049 h 634184"/>
                  <a:gd name="connsiteX25" fmla="*/ 285750 w 723863"/>
                  <a:gd name="connsiteY25" fmla="*/ 122691 h 634184"/>
                  <a:gd name="connsiteX26" fmla="*/ 285750 w 723863"/>
                  <a:gd name="connsiteY26" fmla="*/ 226514 h 634184"/>
                  <a:gd name="connsiteX27" fmla="*/ 249555 w 723863"/>
                  <a:gd name="connsiteY27" fmla="*/ 406537 h 634184"/>
                  <a:gd name="connsiteX28" fmla="*/ 285750 w 723863"/>
                  <a:gd name="connsiteY28" fmla="*/ 406537 h 634184"/>
                  <a:gd name="connsiteX29" fmla="*/ 285750 w 723863"/>
                  <a:gd name="connsiteY29" fmla="*/ 634184 h 634184"/>
                  <a:gd name="connsiteX30" fmla="*/ 342900 w 723863"/>
                  <a:gd name="connsiteY30" fmla="*/ 634184 h 634184"/>
                  <a:gd name="connsiteX31" fmla="*/ 342900 w 723863"/>
                  <a:gd name="connsiteY31" fmla="*/ 405584 h 634184"/>
                  <a:gd name="connsiteX32" fmla="*/ 381000 w 723863"/>
                  <a:gd name="connsiteY32" fmla="*/ 405584 h 634184"/>
                  <a:gd name="connsiteX33" fmla="*/ 381000 w 723863"/>
                  <a:gd name="connsiteY33" fmla="*/ 634184 h 634184"/>
                  <a:gd name="connsiteX34" fmla="*/ 438150 w 723863"/>
                  <a:gd name="connsiteY34" fmla="*/ 634184 h 634184"/>
                  <a:gd name="connsiteX35" fmla="*/ 438150 w 723863"/>
                  <a:gd name="connsiteY35" fmla="*/ 406537 h 634184"/>
                  <a:gd name="connsiteX36" fmla="*/ 474345 w 723863"/>
                  <a:gd name="connsiteY36" fmla="*/ 406537 h 634184"/>
                  <a:gd name="connsiteX37" fmla="*/ 438150 w 723863"/>
                  <a:gd name="connsiteY37" fmla="*/ 226514 h 634184"/>
                  <a:gd name="connsiteX38" fmla="*/ 438150 w 723863"/>
                  <a:gd name="connsiteY38" fmla="*/ 122691 h 634184"/>
                  <a:gd name="connsiteX39" fmla="*/ 477203 w 723863"/>
                  <a:gd name="connsiteY39" fmla="*/ 316049 h 634184"/>
                  <a:gd name="connsiteX40" fmla="*/ 499110 w 723863"/>
                  <a:gd name="connsiteY40" fmla="*/ 337957 h 634184"/>
                  <a:gd name="connsiteX41" fmla="*/ 571500 w 723863"/>
                  <a:gd name="connsiteY41" fmla="*/ 460829 h 634184"/>
                  <a:gd name="connsiteX42" fmla="*/ 571500 w 723863"/>
                  <a:gd name="connsiteY42" fmla="*/ 506549 h 634184"/>
                  <a:gd name="connsiteX43" fmla="*/ 552450 w 723863"/>
                  <a:gd name="connsiteY43" fmla="*/ 557984 h 634184"/>
                  <a:gd name="connsiteX44" fmla="*/ 571500 w 723863"/>
                  <a:gd name="connsiteY44" fmla="*/ 557984 h 634184"/>
                  <a:gd name="connsiteX45" fmla="*/ 571500 w 723863"/>
                  <a:gd name="connsiteY45" fmla="*/ 634184 h 634184"/>
                  <a:gd name="connsiteX46" fmla="*/ 609600 w 723863"/>
                  <a:gd name="connsiteY46" fmla="*/ 634184 h 634184"/>
                  <a:gd name="connsiteX47" fmla="*/ 609600 w 723863"/>
                  <a:gd name="connsiteY47" fmla="*/ 557984 h 634184"/>
                  <a:gd name="connsiteX48" fmla="*/ 628650 w 723863"/>
                  <a:gd name="connsiteY48" fmla="*/ 557984 h 634184"/>
                  <a:gd name="connsiteX49" fmla="*/ 628650 w 723863"/>
                  <a:gd name="connsiteY49" fmla="*/ 634184 h 634184"/>
                  <a:gd name="connsiteX50" fmla="*/ 666750 w 723863"/>
                  <a:gd name="connsiteY50" fmla="*/ 634184 h 634184"/>
                  <a:gd name="connsiteX51" fmla="*/ 666750 w 723863"/>
                  <a:gd name="connsiteY51" fmla="*/ 557984 h 634184"/>
                  <a:gd name="connsiteX52" fmla="*/ 685800 w 723863"/>
                  <a:gd name="connsiteY52" fmla="*/ 557984 h 634184"/>
                  <a:gd name="connsiteX53" fmla="*/ 666750 w 723863"/>
                  <a:gd name="connsiteY53" fmla="*/ 505597 h 634184"/>
                  <a:gd name="connsiteX54" fmla="*/ 666750 w 723863"/>
                  <a:gd name="connsiteY54" fmla="*/ 468449 h 634184"/>
                  <a:gd name="connsiteX55" fmla="*/ 687705 w 723863"/>
                  <a:gd name="connsiteY55" fmla="*/ 517979 h 634184"/>
                  <a:gd name="connsiteX56" fmla="*/ 704850 w 723863"/>
                  <a:gd name="connsiteY56" fmla="*/ 529409 h 634184"/>
                  <a:gd name="connsiteX57" fmla="*/ 712470 w 723863"/>
                  <a:gd name="connsiteY57" fmla="*/ 527504 h 634184"/>
                  <a:gd name="connsiteX58" fmla="*/ 721995 w 723863"/>
                  <a:gd name="connsiteY58" fmla="*/ 502739 h 634184"/>
                  <a:gd name="connsiteX0" fmla="*/ 721995 w 723863"/>
                  <a:gd name="connsiteY0" fmla="*/ 502739 h 634184"/>
                  <a:gd name="connsiteX1" fmla="*/ 688658 w 723863"/>
                  <a:gd name="connsiteY1" fmla="*/ 422729 h 634184"/>
                  <a:gd name="connsiteX2" fmla="*/ 639128 w 723863"/>
                  <a:gd name="connsiteY2" fmla="*/ 388439 h 634184"/>
                  <a:gd name="connsiteX3" fmla="*/ 619125 w 723863"/>
                  <a:gd name="connsiteY3" fmla="*/ 386534 h 634184"/>
                  <a:gd name="connsiteX4" fmla="*/ 571500 w 723863"/>
                  <a:gd name="connsiteY4" fmla="*/ 386534 h 634184"/>
                  <a:gd name="connsiteX5" fmla="*/ 531495 w 723863"/>
                  <a:gd name="connsiteY5" fmla="*/ 318907 h 634184"/>
                  <a:gd name="connsiteX6" fmla="*/ 532448 w 723863"/>
                  <a:gd name="connsiteY6" fmla="*/ 304619 h 634184"/>
                  <a:gd name="connsiteX7" fmla="*/ 487680 w 723863"/>
                  <a:gd name="connsiteY7" fmla="*/ 79829 h 634184"/>
                  <a:gd name="connsiteX8" fmla="*/ 420053 w 723863"/>
                  <a:gd name="connsiteY8" fmla="*/ 35062 h 634184"/>
                  <a:gd name="connsiteX9" fmla="*/ 360998 w 723863"/>
                  <a:gd name="connsiteY9" fmla="*/ 24584 h 634184"/>
                  <a:gd name="connsiteX10" fmla="*/ 301943 w 723863"/>
                  <a:gd name="connsiteY10" fmla="*/ 35062 h 634184"/>
                  <a:gd name="connsiteX11" fmla="*/ 234315 w 723863"/>
                  <a:gd name="connsiteY11" fmla="*/ 79829 h 634184"/>
                  <a:gd name="connsiteX12" fmla="*/ 219075 w 723863"/>
                  <a:gd name="connsiteY12" fmla="*/ 164602 h 634184"/>
                  <a:gd name="connsiteX13" fmla="*/ 201930 w 723863"/>
                  <a:gd name="connsiteY13" fmla="*/ 79829 h 634184"/>
                  <a:gd name="connsiteX14" fmla="*/ 134303 w 723863"/>
                  <a:gd name="connsiteY14" fmla="*/ 35062 h 634184"/>
                  <a:gd name="connsiteX15" fmla="*/ 0 w 723863"/>
                  <a:gd name="connsiteY15" fmla="*/ 634184 h 634184"/>
                  <a:gd name="connsiteX16" fmla="*/ 57150 w 723863"/>
                  <a:gd name="connsiteY16" fmla="*/ 634184 h 634184"/>
                  <a:gd name="connsiteX17" fmla="*/ 57150 w 723863"/>
                  <a:gd name="connsiteY17" fmla="*/ 338909 h 634184"/>
                  <a:gd name="connsiteX18" fmla="*/ 95250 w 723863"/>
                  <a:gd name="connsiteY18" fmla="*/ 338909 h 634184"/>
                  <a:gd name="connsiteX19" fmla="*/ 95250 w 723863"/>
                  <a:gd name="connsiteY19" fmla="*/ 634184 h 634184"/>
                  <a:gd name="connsiteX20" fmla="*/ 152400 w 723863"/>
                  <a:gd name="connsiteY20" fmla="*/ 634184 h 634184"/>
                  <a:gd name="connsiteX21" fmla="*/ 152400 w 723863"/>
                  <a:gd name="connsiteY21" fmla="*/ 122691 h 634184"/>
                  <a:gd name="connsiteX22" fmla="*/ 191453 w 723863"/>
                  <a:gd name="connsiteY22" fmla="*/ 316049 h 634184"/>
                  <a:gd name="connsiteX23" fmla="*/ 219075 w 723863"/>
                  <a:gd name="connsiteY23" fmla="*/ 338909 h 634184"/>
                  <a:gd name="connsiteX24" fmla="*/ 246698 w 723863"/>
                  <a:gd name="connsiteY24" fmla="*/ 316049 h 634184"/>
                  <a:gd name="connsiteX25" fmla="*/ 285750 w 723863"/>
                  <a:gd name="connsiteY25" fmla="*/ 122691 h 634184"/>
                  <a:gd name="connsiteX26" fmla="*/ 285750 w 723863"/>
                  <a:gd name="connsiteY26" fmla="*/ 226514 h 634184"/>
                  <a:gd name="connsiteX27" fmla="*/ 249555 w 723863"/>
                  <a:gd name="connsiteY27" fmla="*/ 406537 h 634184"/>
                  <a:gd name="connsiteX28" fmla="*/ 285750 w 723863"/>
                  <a:gd name="connsiteY28" fmla="*/ 406537 h 634184"/>
                  <a:gd name="connsiteX29" fmla="*/ 285750 w 723863"/>
                  <a:gd name="connsiteY29" fmla="*/ 634184 h 634184"/>
                  <a:gd name="connsiteX30" fmla="*/ 342900 w 723863"/>
                  <a:gd name="connsiteY30" fmla="*/ 634184 h 634184"/>
                  <a:gd name="connsiteX31" fmla="*/ 342900 w 723863"/>
                  <a:gd name="connsiteY31" fmla="*/ 405584 h 634184"/>
                  <a:gd name="connsiteX32" fmla="*/ 381000 w 723863"/>
                  <a:gd name="connsiteY32" fmla="*/ 405584 h 634184"/>
                  <a:gd name="connsiteX33" fmla="*/ 381000 w 723863"/>
                  <a:gd name="connsiteY33" fmla="*/ 634184 h 634184"/>
                  <a:gd name="connsiteX34" fmla="*/ 438150 w 723863"/>
                  <a:gd name="connsiteY34" fmla="*/ 634184 h 634184"/>
                  <a:gd name="connsiteX35" fmla="*/ 438150 w 723863"/>
                  <a:gd name="connsiteY35" fmla="*/ 406537 h 634184"/>
                  <a:gd name="connsiteX36" fmla="*/ 474345 w 723863"/>
                  <a:gd name="connsiteY36" fmla="*/ 406537 h 634184"/>
                  <a:gd name="connsiteX37" fmla="*/ 438150 w 723863"/>
                  <a:gd name="connsiteY37" fmla="*/ 226514 h 634184"/>
                  <a:gd name="connsiteX38" fmla="*/ 438150 w 723863"/>
                  <a:gd name="connsiteY38" fmla="*/ 122691 h 634184"/>
                  <a:gd name="connsiteX39" fmla="*/ 477203 w 723863"/>
                  <a:gd name="connsiteY39" fmla="*/ 316049 h 634184"/>
                  <a:gd name="connsiteX40" fmla="*/ 499110 w 723863"/>
                  <a:gd name="connsiteY40" fmla="*/ 337957 h 634184"/>
                  <a:gd name="connsiteX41" fmla="*/ 571500 w 723863"/>
                  <a:gd name="connsiteY41" fmla="*/ 460829 h 634184"/>
                  <a:gd name="connsiteX42" fmla="*/ 571500 w 723863"/>
                  <a:gd name="connsiteY42" fmla="*/ 506549 h 634184"/>
                  <a:gd name="connsiteX43" fmla="*/ 552450 w 723863"/>
                  <a:gd name="connsiteY43" fmla="*/ 557984 h 634184"/>
                  <a:gd name="connsiteX44" fmla="*/ 571500 w 723863"/>
                  <a:gd name="connsiteY44" fmla="*/ 557984 h 634184"/>
                  <a:gd name="connsiteX45" fmla="*/ 571500 w 723863"/>
                  <a:gd name="connsiteY45" fmla="*/ 634184 h 634184"/>
                  <a:gd name="connsiteX46" fmla="*/ 609600 w 723863"/>
                  <a:gd name="connsiteY46" fmla="*/ 634184 h 634184"/>
                  <a:gd name="connsiteX47" fmla="*/ 609600 w 723863"/>
                  <a:gd name="connsiteY47" fmla="*/ 557984 h 634184"/>
                  <a:gd name="connsiteX48" fmla="*/ 628650 w 723863"/>
                  <a:gd name="connsiteY48" fmla="*/ 557984 h 634184"/>
                  <a:gd name="connsiteX49" fmla="*/ 628650 w 723863"/>
                  <a:gd name="connsiteY49" fmla="*/ 634184 h 634184"/>
                  <a:gd name="connsiteX50" fmla="*/ 666750 w 723863"/>
                  <a:gd name="connsiteY50" fmla="*/ 634184 h 634184"/>
                  <a:gd name="connsiteX51" fmla="*/ 666750 w 723863"/>
                  <a:gd name="connsiteY51" fmla="*/ 557984 h 634184"/>
                  <a:gd name="connsiteX52" fmla="*/ 685800 w 723863"/>
                  <a:gd name="connsiteY52" fmla="*/ 557984 h 634184"/>
                  <a:gd name="connsiteX53" fmla="*/ 666750 w 723863"/>
                  <a:gd name="connsiteY53" fmla="*/ 505597 h 634184"/>
                  <a:gd name="connsiteX54" fmla="*/ 666750 w 723863"/>
                  <a:gd name="connsiteY54" fmla="*/ 468449 h 634184"/>
                  <a:gd name="connsiteX55" fmla="*/ 687705 w 723863"/>
                  <a:gd name="connsiteY55" fmla="*/ 517979 h 634184"/>
                  <a:gd name="connsiteX56" fmla="*/ 704850 w 723863"/>
                  <a:gd name="connsiteY56" fmla="*/ 529409 h 634184"/>
                  <a:gd name="connsiteX57" fmla="*/ 712470 w 723863"/>
                  <a:gd name="connsiteY57" fmla="*/ 527504 h 634184"/>
                  <a:gd name="connsiteX58" fmla="*/ 721995 w 723863"/>
                  <a:gd name="connsiteY58" fmla="*/ 502739 h 634184"/>
                  <a:gd name="connsiteX0" fmla="*/ 721995 w 723863"/>
                  <a:gd name="connsiteY0" fmla="*/ 478155 h 609600"/>
                  <a:gd name="connsiteX1" fmla="*/ 688658 w 723863"/>
                  <a:gd name="connsiteY1" fmla="*/ 398145 h 609600"/>
                  <a:gd name="connsiteX2" fmla="*/ 639128 w 723863"/>
                  <a:gd name="connsiteY2" fmla="*/ 363855 h 609600"/>
                  <a:gd name="connsiteX3" fmla="*/ 619125 w 723863"/>
                  <a:gd name="connsiteY3" fmla="*/ 361950 h 609600"/>
                  <a:gd name="connsiteX4" fmla="*/ 571500 w 723863"/>
                  <a:gd name="connsiteY4" fmla="*/ 361950 h 609600"/>
                  <a:gd name="connsiteX5" fmla="*/ 531495 w 723863"/>
                  <a:gd name="connsiteY5" fmla="*/ 294323 h 609600"/>
                  <a:gd name="connsiteX6" fmla="*/ 532448 w 723863"/>
                  <a:gd name="connsiteY6" fmla="*/ 280035 h 609600"/>
                  <a:gd name="connsiteX7" fmla="*/ 487680 w 723863"/>
                  <a:gd name="connsiteY7" fmla="*/ 55245 h 609600"/>
                  <a:gd name="connsiteX8" fmla="*/ 420053 w 723863"/>
                  <a:gd name="connsiteY8" fmla="*/ 10478 h 609600"/>
                  <a:gd name="connsiteX9" fmla="*/ 360998 w 723863"/>
                  <a:gd name="connsiteY9" fmla="*/ 0 h 609600"/>
                  <a:gd name="connsiteX10" fmla="*/ 301943 w 723863"/>
                  <a:gd name="connsiteY10" fmla="*/ 10478 h 609600"/>
                  <a:gd name="connsiteX11" fmla="*/ 234315 w 723863"/>
                  <a:gd name="connsiteY11" fmla="*/ 55245 h 609600"/>
                  <a:gd name="connsiteX12" fmla="*/ 219075 w 723863"/>
                  <a:gd name="connsiteY12" fmla="*/ 140018 h 609600"/>
                  <a:gd name="connsiteX13" fmla="*/ 201930 w 723863"/>
                  <a:gd name="connsiteY13" fmla="*/ 55245 h 609600"/>
                  <a:gd name="connsiteX14" fmla="*/ 0 w 723863"/>
                  <a:gd name="connsiteY14" fmla="*/ 609600 h 609600"/>
                  <a:gd name="connsiteX15" fmla="*/ 57150 w 723863"/>
                  <a:gd name="connsiteY15" fmla="*/ 609600 h 609600"/>
                  <a:gd name="connsiteX16" fmla="*/ 57150 w 723863"/>
                  <a:gd name="connsiteY16" fmla="*/ 314325 h 609600"/>
                  <a:gd name="connsiteX17" fmla="*/ 95250 w 723863"/>
                  <a:gd name="connsiteY17" fmla="*/ 314325 h 609600"/>
                  <a:gd name="connsiteX18" fmla="*/ 95250 w 723863"/>
                  <a:gd name="connsiteY18" fmla="*/ 609600 h 609600"/>
                  <a:gd name="connsiteX19" fmla="*/ 152400 w 723863"/>
                  <a:gd name="connsiteY19" fmla="*/ 609600 h 609600"/>
                  <a:gd name="connsiteX20" fmla="*/ 152400 w 723863"/>
                  <a:gd name="connsiteY20" fmla="*/ 98107 h 609600"/>
                  <a:gd name="connsiteX21" fmla="*/ 191453 w 723863"/>
                  <a:gd name="connsiteY21" fmla="*/ 291465 h 609600"/>
                  <a:gd name="connsiteX22" fmla="*/ 219075 w 723863"/>
                  <a:gd name="connsiteY22" fmla="*/ 314325 h 609600"/>
                  <a:gd name="connsiteX23" fmla="*/ 246698 w 723863"/>
                  <a:gd name="connsiteY23" fmla="*/ 291465 h 609600"/>
                  <a:gd name="connsiteX24" fmla="*/ 285750 w 723863"/>
                  <a:gd name="connsiteY24" fmla="*/ 98107 h 609600"/>
                  <a:gd name="connsiteX25" fmla="*/ 285750 w 723863"/>
                  <a:gd name="connsiteY25" fmla="*/ 201930 h 609600"/>
                  <a:gd name="connsiteX26" fmla="*/ 249555 w 723863"/>
                  <a:gd name="connsiteY26" fmla="*/ 381953 h 609600"/>
                  <a:gd name="connsiteX27" fmla="*/ 285750 w 723863"/>
                  <a:gd name="connsiteY27" fmla="*/ 381953 h 609600"/>
                  <a:gd name="connsiteX28" fmla="*/ 285750 w 723863"/>
                  <a:gd name="connsiteY28" fmla="*/ 609600 h 609600"/>
                  <a:gd name="connsiteX29" fmla="*/ 342900 w 723863"/>
                  <a:gd name="connsiteY29" fmla="*/ 609600 h 609600"/>
                  <a:gd name="connsiteX30" fmla="*/ 342900 w 723863"/>
                  <a:gd name="connsiteY30" fmla="*/ 381000 h 609600"/>
                  <a:gd name="connsiteX31" fmla="*/ 381000 w 723863"/>
                  <a:gd name="connsiteY31" fmla="*/ 381000 h 609600"/>
                  <a:gd name="connsiteX32" fmla="*/ 381000 w 723863"/>
                  <a:gd name="connsiteY32" fmla="*/ 609600 h 609600"/>
                  <a:gd name="connsiteX33" fmla="*/ 438150 w 723863"/>
                  <a:gd name="connsiteY33" fmla="*/ 609600 h 609600"/>
                  <a:gd name="connsiteX34" fmla="*/ 438150 w 723863"/>
                  <a:gd name="connsiteY34" fmla="*/ 381953 h 609600"/>
                  <a:gd name="connsiteX35" fmla="*/ 474345 w 723863"/>
                  <a:gd name="connsiteY35" fmla="*/ 381953 h 609600"/>
                  <a:gd name="connsiteX36" fmla="*/ 438150 w 723863"/>
                  <a:gd name="connsiteY36" fmla="*/ 201930 h 609600"/>
                  <a:gd name="connsiteX37" fmla="*/ 438150 w 723863"/>
                  <a:gd name="connsiteY37" fmla="*/ 98107 h 609600"/>
                  <a:gd name="connsiteX38" fmla="*/ 477203 w 723863"/>
                  <a:gd name="connsiteY38" fmla="*/ 291465 h 609600"/>
                  <a:gd name="connsiteX39" fmla="*/ 499110 w 723863"/>
                  <a:gd name="connsiteY39" fmla="*/ 313373 h 609600"/>
                  <a:gd name="connsiteX40" fmla="*/ 571500 w 723863"/>
                  <a:gd name="connsiteY40" fmla="*/ 436245 h 609600"/>
                  <a:gd name="connsiteX41" fmla="*/ 571500 w 723863"/>
                  <a:gd name="connsiteY41" fmla="*/ 481965 h 609600"/>
                  <a:gd name="connsiteX42" fmla="*/ 552450 w 723863"/>
                  <a:gd name="connsiteY42" fmla="*/ 533400 h 609600"/>
                  <a:gd name="connsiteX43" fmla="*/ 571500 w 723863"/>
                  <a:gd name="connsiteY43" fmla="*/ 533400 h 609600"/>
                  <a:gd name="connsiteX44" fmla="*/ 571500 w 723863"/>
                  <a:gd name="connsiteY44" fmla="*/ 609600 h 609600"/>
                  <a:gd name="connsiteX45" fmla="*/ 609600 w 723863"/>
                  <a:gd name="connsiteY45" fmla="*/ 609600 h 609600"/>
                  <a:gd name="connsiteX46" fmla="*/ 609600 w 723863"/>
                  <a:gd name="connsiteY46" fmla="*/ 533400 h 609600"/>
                  <a:gd name="connsiteX47" fmla="*/ 628650 w 723863"/>
                  <a:gd name="connsiteY47" fmla="*/ 533400 h 609600"/>
                  <a:gd name="connsiteX48" fmla="*/ 628650 w 723863"/>
                  <a:gd name="connsiteY48" fmla="*/ 609600 h 609600"/>
                  <a:gd name="connsiteX49" fmla="*/ 666750 w 723863"/>
                  <a:gd name="connsiteY49" fmla="*/ 609600 h 609600"/>
                  <a:gd name="connsiteX50" fmla="*/ 666750 w 723863"/>
                  <a:gd name="connsiteY50" fmla="*/ 533400 h 609600"/>
                  <a:gd name="connsiteX51" fmla="*/ 685800 w 723863"/>
                  <a:gd name="connsiteY51" fmla="*/ 533400 h 609600"/>
                  <a:gd name="connsiteX52" fmla="*/ 666750 w 723863"/>
                  <a:gd name="connsiteY52" fmla="*/ 481013 h 609600"/>
                  <a:gd name="connsiteX53" fmla="*/ 666750 w 723863"/>
                  <a:gd name="connsiteY53" fmla="*/ 443865 h 609600"/>
                  <a:gd name="connsiteX54" fmla="*/ 687705 w 723863"/>
                  <a:gd name="connsiteY54" fmla="*/ 493395 h 609600"/>
                  <a:gd name="connsiteX55" fmla="*/ 704850 w 723863"/>
                  <a:gd name="connsiteY55" fmla="*/ 504825 h 609600"/>
                  <a:gd name="connsiteX56" fmla="*/ 712470 w 723863"/>
                  <a:gd name="connsiteY56" fmla="*/ 502920 h 609600"/>
                  <a:gd name="connsiteX57" fmla="*/ 721995 w 723863"/>
                  <a:gd name="connsiteY57" fmla="*/ 478155 h 609600"/>
                  <a:gd name="connsiteX0" fmla="*/ 721995 w 723863"/>
                  <a:gd name="connsiteY0" fmla="*/ 478155 h 609600"/>
                  <a:gd name="connsiteX1" fmla="*/ 688658 w 723863"/>
                  <a:gd name="connsiteY1" fmla="*/ 398145 h 609600"/>
                  <a:gd name="connsiteX2" fmla="*/ 639128 w 723863"/>
                  <a:gd name="connsiteY2" fmla="*/ 363855 h 609600"/>
                  <a:gd name="connsiteX3" fmla="*/ 619125 w 723863"/>
                  <a:gd name="connsiteY3" fmla="*/ 361950 h 609600"/>
                  <a:gd name="connsiteX4" fmla="*/ 571500 w 723863"/>
                  <a:gd name="connsiteY4" fmla="*/ 361950 h 609600"/>
                  <a:gd name="connsiteX5" fmla="*/ 531495 w 723863"/>
                  <a:gd name="connsiteY5" fmla="*/ 294323 h 609600"/>
                  <a:gd name="connsiteX6" fmla="*/ 487680 w 723863"/>
                  <a:gd name="connsiteY6" fmla="*/ 55245 h 609600"/>
                  <a:gd name="connsiteX7" fmla="*/ 420053 w 723863"/>
                  <a:gd name="connsiteY7" fmla="*/ 10478 h 609600"/>
                  <a:gd name="connsiteX8" fmla="*/ 360998 w 723863"/>
                  <a:gd name="connsiteY8" fmla="*/ 0 h 609600"/>
                  <a:gd name="connsiteX9" fmla="*/ 301943 w 723863"/>
                  <a:gd name="connsiteY9" fmla="*/ 10478 h 609600"/>
                  <a:gd name="connsiteX10" fmla="*/ 234315 w 723863"/>
                  <a:gd name="connsiteY10" fmla="*/ 55245 h 609600"/>
                  <a:gd name="connsiteX11" fmla="*/ 219075 w 723863"/>
                  <a:gd name="connsiteY11" fmla="*/ 140018 h 609600"/>
                  <a:gd name="connsiteX12" fmla="*/ 201930 w 723863"/>
                  <a:gd name="connsiteY12" fmla="*/ 55245 h 609600"/>
                  <a:gd name="connsiteX13" fmla="*/ 0 w 723863"/>
                  <a:gd name="connsiteY13" fmla="*/ 609600 h 609600"/>
                  <a:gd name="connsiteX14" fmla="*/ 57150 w 723863"/>
                  <a:gd name="connsiteY14" fmla="*/ 609600 h 609600"/>
                  <a:gd name="connsiteX15" fmla="*/ 57150 w 723863"/>
                  <a:gd name="connsiteY15" fmla="*/ 314325 h 609600"/>
                  <a:gd name="connsiteX16" fmla="*/ 95250 w 723863"/>
                  <a:gd name="connsiteY16" fmla="*/ 314325 h 609600"/>
                  <a:gd name="connsiteX17" fmla="*/ 95250 w 723863"/>
                  <a:gd name="connsiteY17" fmla="*/ 609600 h 609600"/>
                  <a:gd name="connsiteX18" fmla="*/ 152400 w 723863"/>
                  <a:gd name="connsiteY18" fmla="*/ 609600 h 609600"/>
                  <a:gd name="connsiteX19" fmla="*/ 152400 w 723863"/>
                  <a:gd name="connsiteY19" fmla="*/ 98107 h 609600"/>
                  <a:gd name="connsiteX20" fmla="*/ 191453 w 723863"/>
                  <a:gd name="connsiteY20" fmla="*/ 291465 h 609600"/>
                  <a:gd name="connsiteX21" fmla="*/ 219075 w 723863"/>
                  <a:gd name="connsiteY21" fmla="*/ 314325 h 609600"/>
                  <a:gd name="connsiteX22" fmla="*/ 246698 w 723863"/>
                  <a:gd name="connsiteY22" fmla="*/ 291465 h 609600"/>
                  <a:gd name="connsiteX23" fmla="*/ 285750 w 723863"/>
                  <a:gd name="connsiteY23" fmla="*/ 98107 h 609600"/>
                  <a:gd name="connsiteX24" fmla="*/ 285750 w 723863"/>
                  <a:gd name="connsiteY24" fmla="*/ 201930 h 609600"/>
                  <a:gd name="connsiteX25" fmla="*/ 249555 w 723863"/>
                  <a:gd name="connsiteY25" fmla="*/ 381953 h 609600"/>
                  <a:gd name="connsiteX26" fmla="*/ 285750 w 723863"/>
                  <a:gd name="connsiteY26" fmla="*/ 381953 h 609600"/>
                  <a:gd name="connsiteX27" fmla="*/ 285750 w 723863"/>
                  <a:gd name="connsiteY27" fmla="*/ 609600 h 609600"/>
                  <a:gd name="connsiteX28" fmla="*/ 342900 w 723863"/>
                  <a:gd name="connsiteY28" fmla="*/ 609600 h 609600"/>
                  <a:gd name="connsiteX29" fmla="*/ 342900 w 723863"/>
                  <a:gd name="connsiteY29" fmla="*/ 381000 h 609600"/>
                  <a:gd name="connsiteX30" fmla="*/ 381000 w 723863"/>
                  <a:gd name="connsiteY30" fmla="*/ 381000 h 609600"/>
                  <a:gd name="connsiteX31" fmla="*/ 381000 w 723863"/>
                  <a:gd name="connsiteY31" fmla="*/ 609600 h 609600"/>
                  <a:gd name="connsiteX32" fmla="*/ 438150 w 723863"/>
                  <a:gd name="connsiteY32" fmla="*/ 609600 h 609600"/>
                  <a:gd name="connsiteX33" fmla="*/ 438150 w 723863"/>
                  <a:gd name="connsiteY33" fmla="*/ 381953 h 609600"/>
                  <a:gd name="connsiteX34" fmla="*/ 474345 w 723863"/>
                  <a:gd name="connsiteY34" fmla="*/ 381953 h 609600"/>
                  <a:gd name="connsiteX35" fmla="*/ 438150 w 723863"/>
                  <a:gd name="connsiteY35" fmla="*/ 201930 h 609600"/>
                  <a:gd name="connsiteX36" fmla="*/ 438150 w 723863"/>
                  <a:gd name="connsiteY36" fmla="*/ 98107 h 609600"/>
                  <a:gd name="connsiteX37" fmla="*/ 477203 w 723863"/>
                  <a:gd name="connsiteY37" fmla="*/ 291465 h 609600"/>
                  <a:gd name="connsiteX38" fmla="*/ 499110 w 723863"/>
                  <a:gd name="connsiteY38" fmla="*/ 313373 h 609600"/>
                  <a:gd name="connsiteX39" fmla="*/ 571500 w 723863"/>
                  <a:gd name="connsiteY39" fmla="*/ 436245 h 609600"/>
                  <a:gd name="connsiteX40" fmla="*/ 571500 w 723863"/>
                  <a:gd name="connsiteY40" fmla="*/ 481965 h 609600"/>
                  <a:gd name="connsiteX41" fmla="*/ 552450 w 723863"/>
                  <a:gd name="connsiteY41" fmla="*/ 533400 h 609600"/>
                  <a:gd name="connsiteX42" fmla="*/ 571500 w 723863"/>
                  <a:gd name="connsiteY42" fmla="*/ 533400 h 609600"/>
                  <a:gd name="connsiteX43" fmla="*/ 571500 w 723863"/>
                  <a:gd name="connsiteY43" fmla="*/ 609600 h 609600"/>
                  <a:gd name="connsiteX44" fmla="*/ 609600 w 723863"/>
                  <a:gd name="connsiteY44" fmla="*/ 609600 h 609600"/>
                  <a:gd name="connsiteX45" fmla="*/ 609600 w 723863"/>
                  <a:gd name="connsiteY45" fmla="*/ 533400 h 609600"/>
                  <a:gd name="connsiteX46" fmla="*/ 628650 w 723863"/>
                  <a:gd name="connsiteY46" fmla="*/ 533400 h 609600"/>
                  <a:gd name="connsiteX47" fmla="*/ 628650 w 723863"/>
                  <a:gd name="connsiteY47" fmla="*/ 609600 h 609600"/>
                  <a:gd name="connsiteX48" fmla="*/ 666750 w 723863"/>
                  <a:gd name="connsiteY48" fmla="*/ 609600 h 609600"/>
                  <a:gd name="connsiteX49" fmla="*/ 666750 w 723863"/>
                  <a:gd name="connsiteY49" fmla="*/ 533400 h 609600"/>
                  <a:gd name="connsiteX50" fmla="*/ 685800 w 723863"/>
                  <a:gd name="connsiteY50" fmla="*/ 533400 h 609600"/>
                  <a:gd name="connsiteX51" fmla="*/ 666750 w 723863"/>
                  <a:gd name="connsiteY51" fmla="*/ 481013 h 609600"/>
                  <a:gd name="connsiteX52" fmla="*/ 666750 w 723863"/>
                  <a:gd name="connsiteY52" fmla="*/ 443865 h 609600"/>
                  <a:gd name="connsiteX53" fmla="*/ 687705 w 723863"/>
                  <a:gd name="connsiteY53" fmla="*/ 493395 h 609600"/>
                  <a:gd name="connsiteX54" fmla="*/ 704850 w 723863"/>
                  <a:gd name="connsiteY54" fmla="*/ 504825 h 609600"/>
                  <a:gd name="connsiteX55" fmla="*/ 712470 w 723863"/>
                  <a:gd name="connsiteY55" fmla="*/ 502920 h 609600"/>
                  <a:gd name="connsiteX56" fmla="*/ 721995 w 723863"/>
                  <a:gd name="connsiteY56" fmla="*/ 478155 h 609600"/>
                  <a:gd name="connsiteX0" fmla="*/ 721995 w 723863"/>
                  <a:gd name="connsiteY0" fmla="*/ 478155 h 609600"/>
                  <a:gd name="connsiteX1" fmla="*/ 688658 w 723863"/>
                  <a:gd name="connsiteY1" fmla="*/ 398145 h 609600"/>
                  <a:gd name="connsiteX2" fmla="*/ 639128 w 723863"/>
                  <a:gd name="connsiteY2" fmla="*/ 363855 h 609600"/>
                  <a:gd name="connsiteX3" fmla="*/ 619125 w 723863"/>
                  <a:gd name="connsiteY3" fmla="*/ 361950 h 609600"/>
                  <a:gd name="connsiteX4" fmla="*/ 571500 w 723863"/>
                  <a:gd name="connsiteY4" fmla="*/ 361950 h 609600"/>
                  <a:gd name="connsiteX5" fmla="*/ 531495 w 723863"/>
                  <a:gd name="connsiteY5" fmla="*/ 294323 h 609600"/>
                  <a:gd name="connsiteX6" fmla="*/ 487680 w 723863"/>
                  <a:gd name="connsiteY6" fmla="*/ 55245 h 609600"/>
                  <a:gd name="connsiteX7" fmla="*/ 420053 w 723863"/>
                  <a:gd name="connsiteY7" fmla="*/ 10478 h 609600"/>
                  <a:gd name="connsiteX8" fmla="*/ 360998 w 723863"/>
                  <a:gd name="connsiteY8" fmla="*/ 0 h 609600"/>
                  <a:gd name="connsiteX9" fmla="*/ 301943 w 723863"/>
                  <a:gd name="connsiteY9" fmla="*/ 10478 h 609600"/>
                  <a:gd name="connsiteX10" fmla="*/ 234315 w 723863"/>
                  <a:gd name="connsiteY10" fmla="*/ 55245 h 609600"/>
                  <a:gd name="connsiteX11" fmla="*/ 219075 w 723863"/>
                  <a:gd name="connsiteY11" fmla="*/ 140018 h 609600"/>
                  <a:gd name="connsiteX12" fmla="*/ 201930 w 723863"/>
                  <a:gd name="connsiteY12" fmla="*/ 55245 h 609600"/>
                  <a:gd name="connsiteX13" fmla="*/ 0 w 723863"/>
                  <a:gd name="connsiteY13" fmla="*/ 609600 h 609600"/>
                  <a:gd name="connsiteX14" fmla="*/ 57150 w 723863"/>
                  <a:gd name="connsiteY14" fmla="*/ 609600 h 609600"/>
                  <a:gd name="connsiteX15" fmla="*/ 57150 w 723863"/>
                  <a:gd name="connsiteY15" fmla="*/ 314325 h 609600"/>
                  <a:gd name="connsiteX16" fmla="*/ 95250 w 723863"/>
                  <a:gd name="connsiteY16" fmla="*/ 314325 h 609600"/>
                  <a:gd name="connsiteX17" fmla="*/ 95250 w 723863"/>
                  <a:gd name="connsiteY17" fmla="*/ 609600 h 609600"/>
                  <a:gd name="connsiteX18" fmla="*/ 152400 w 723863"/>
                  <a:gd name="connsiteY18" fmla="*/ 609600 h 609600"/>
                  <a:gd name="connsiteX19" fmla="*/ 152400 w 723863"/>
                  <a:gd name="connsiteY19" fmla="*/ 98107 h 609600"/>
                  <a:gd name="connsiteX20" fmla="*/ 191453 w 723863"/>
                  <a:gd name="connsiteY20" fmla="*/ 291465 h 609600"/>
                  <a:gd name="connsiteX21" fmla="*/ 219075 w 723863"/>
                  <a:gd name="connsiteY21" fmla="*/ 314325 h 609600"/>
                  <a:gd name="connsiteX22" fmla="*/ 246698 w 723863"/>
                  <a:gd name="connsiteY22" fmla="*/ 291465 h 609600"/>
                  <a:gd name="connsiteX23" fmla="*/ 285750 w 723863"/>
                  <a:gd name="connsiteY23" fmla="*/ 98107 h 609600"/>
                  <a:gd name="connsiteX24" fmla="*/ 285750 w 723863"/>
                  <a:gd name="connsiteY24" fmla="*/ 201930 h 609600"/>
                  <a:gd name="connsiteX25" fmla="*/ 249555 w 723863"/>
                  <a:gd name="connsiteY25" fmla="*/ 381953 h 609600"/>
                  <a:gd name="connsiteX26" fmla="*/ 285750 w 723863"/>
                  <a:gd name="connsiteY26" fmla="*/ 381953 h 609600"/>
                  <a:gd name="connsiteX27" fmla="*/ 285750 w 723863"/>
                  <a:gd name="connsiteY27" fmla="*/ 609600 h 609600"/>
                  <a:gd name="connsiteX28" fmla="*/ 342900 w 723863"/>
                  <a:gd name="connsiteY28" fmla="*/ 609600 h 609600"/>
                  <a:gd name="connsiteX29" fmla="*/ 342900 w 723863"/>
                  <a:gd name="connsiteY29" fmla="*/ 381000 h 609600"/>
                  <a:gd name="connsiteX30" fmla="*/ 381000 w 723863"/>
                  <a:gd name="connsiteY30" fmla="*/ 381000 h 609600"/>
                  <a:gd name="connsiteX31" fmla="*/ 381000 w 723863"/>
                  <a:gd name="connsiteY31" fmla="*/ 609600 h 609600"/>
                  <a:gd name="connsiteX32" fmla="*/ 438150 w 723863"/>
                  <a:gd name="connsiteY32" fmla="*/ 609600 h 609600"/>
                  <a:gd name="connsiteX33" fmla="*/ 438150 w 723863"/>
                  <a:gd name="connsiteY33" fmla="*/ 381953 h 609600"/>
                  <a:gd name="connsiteX34" fmla="*/ 474345 w 723863"/>
                  <a:gd name="connsiteY34" fmla="*/ 381953 h 609600"/>
                  <a:gd name="connsiteX35" fmla="*/ 438150 w 723863"/>
                  <a:gd name="connsiteY35" fmla="*/ 201930 h 609600"/>
                  <a:gd name="connsiteX36" fmla="*/ 438150 w 723863"/>
                  <a:gd name="connsiteY36" fmla="*/ 98107 h 609600"/>
                  <a:gd name="connsiteX37" fmla="*/ 499110 w 723863"/>
                  <a:gd name="connsiteY37" fmla="*/ 313373 h 609600"/>
                  <a:gd name="connsiteX38" fmla="*/ 571500 w 723863"/>
                  <a:gd name="connsiteY38" fmla="*/ 436245 h 609600"/>
                  <a:gd name="connsiteX39" fmla="*/ 571500 w 723863"/>
                  <a:gd name="connsiteY39" fmla="*/ 481965 h 609600"/>
                  <a:gd name="connsiteX40" fmla="*/ 552450 w 723863"/>
                  <a:gd name="connsiteY40" fmla="*/ 533400 h 609600"/>
                  <a:gd name="connsiteX41" fmla="*/ 571500 w 723863"/>
                  <a:gd name="connsiteY41" fmla="*/ 533400 h 609600"/>
                  <a:gd name="connsiteX42" fmla="*/ 571500 w 723863"/>
                  <a:gd name="connsiteY42" fmla="*/ 609600 h 609600"/>
                  <a:gd name="connsiteX43" fmla="*/ 609600 w 723863"/>
                  <a:gd name="connsiteY43" fmla="*/ 609600 h 609600"/>
                  <a:gd name="connsiteX44" fmla="*/ 609600 w 723863"/>
                  <a:gd name="connsiteY44" fmla="*/ 533400 h 609600"/>
                  <a:gd name="connsiteX45" fmla="*/ 628650 w 723863"/>
                  <a:gd name="connsiteY45" fmla="*/ 533400 h 609600"/>
                  <a:gd name="connsiteX46" fmla="*/ 628650 w 723863"/>
                  <a:gd name="connsiteY46" fmla="*/ 609600 h 609600"/>
                  <a:gd name="connsiteX47" fmla="*/ 666750 w 723863"/>
                  <a:gd name="connsiteY47" fmla="*/ 609600 h 609600"/>
                  <a:gd name="connsiteX48" fmla="*/ 666750 w 723863"/>
                  <a:gd name="connsiteY48" fmla="*/ 533400 h 609600"/>
                  <a:gd name="connsiteX49" fmla="*/ 685800 w 723863"/>
                  <a:gd name="connsiteY49" fmla="*/ 533400 h 609600"/>
                  <a:gd name="connsiteX50" fmla="*/ 666750 w 723863"/>
                  <a:gd name="connsiteY50" fmla="*/ 481013 h 609600"/>
                  <a:gd name="connsiteX51" fmla="*/ 666750 w 723863"/>
                  <a:gd name="connsiteY51" fmla="*/ 443865 h 609600"/>
                  <a:gd name="connsiteX52" fmla="*/ 687705 w 723863"/>
                  <a:gd name="connsiteY52" fmla="*/ 493395 h 609600"/>
                  <a:gd name="connsiteX53" fmla="*/ 704850 w 723863"/>
                  <a:gd name="connsiteY53" fmla="*/ 504825 h 609600"/>
                  <a:gd name="connsiteX54" fmla="*/ 712470 w 723863"/>
                  <a:gd name="connsiteY54" fmla="*/ 502920 h 609600"/>
                  <a:gd name="connsiteX55" fmla="*/ 721995 w 723863"/>
                  <a:gd name="connsiteY55" fmla="*/ 478155 h 609600"/>
                  <a:gd name="connsiteX0" fmla="*/ 721995 w 723863"/>
                  <a:gd name="connsiteY0" fmla="*/ 478155 h 609600"/>
                  <a:gd name="connsiteX1" fmla="*/ 688658 w 723863"/>
                  <a:gd name="connsiteY1" fmla="*/ 398145 h 609600"/>
                  <a:gd name="connsiteX2" fmla="*/ 639128 w 723863"/>
                  <a:gd name="connsiteY2" fmla="*/ 363855 h 609600"/>
                  <a:gd name="connsiteX3" fmla="*/ 619125 w 723863"/>
                  <a:gd name="connsiteY3" fmla="*/ 361950 h 609600"/>
                  <a:gd name="connsiteX4" fmla="*/ 571500 w 723863"/>
                  <a:gd name="connsiteY4" fmla="*/ 361950 h 609600"/>
                  <a:gd name="connsiteX5" fmla="*/ 531495 w 723863"/>
                  <a:gd name="connsiteY5" fmla="*/ 294323 h 609600"/>
                  <a:gd name="connsiteX6" fmla="*/ 487680 w 723863"/>
                  <a:gd name="connsiteY6" fmla="*/ 55245 h 609600"/>
                  <a:gd name="connsiteX7" fmla="*/ 420053 w 723863"/>
                  <a:gd name="connsiteY7" fmla="*/ 10478 h 609600"/>
                  <a:gd name="connsiteX8" fmla="*/ 360998 w 723863"/>
                  <a:gd name="connsiteY8" fmla="*/ 0 h 609600"/>
                  <a:gd name="connsiteX9" fmla="*/ 301943 w 723863"/>
                  <a:gd name="connsiteY9" fmla="*/ 10478 h 609600"/>
                  <a:gd name="connsiteX10" fmla="*/ 234315 w 723863"/>
                  <a:gd name="connsiteY10" fmla="*/ 55245 h 609600"/>
                  <a:gd name="connsiteX11" fmla="*/ 219075 w 723863"/>
                  <a:gd name="connsiteY11" fmla="*/ 140018 h 609600"/>
                  <a:gd name="connsiteX12" fmla="*/ 201930 w 723863"/>
                  <a:gd name="connsiteY12" fmla="*/ 55245 h 609600"/>
                  <a:gd name="connsiteX13" fmla="*/ 0 w 723863"/>
                  <a:gd name="connsiteY13" fmla="*/ 609600 h 609600"/>
                  <a:gd name="connsiteX14" fmla="*/ 57150 w 723863"/>
                  <a:gd name="connsiteY14" fmla="*/ 609600 h 609600"/>
                  <a:gd name="connsiteX15" fmla="*/ 57150 w 723863"/>
                  <a:gd name="connsiteY15" fmla="*/ 314325 h 609600"/>
                  <a:gd name="connsiteX16" fmla="*/ 95250 w 723863"/>
                  <a:gd name="connsiteY16" fmla="*/ 314325 h 609600"/>
                  <a:gd name="connsiteX17" fmla="*/ 95250 w 723863"/>
                  <a:gd name="connsiteY17" fmla="*/ 609600 h 609600"/>
                  <a:gd name="connsiteX18" fmla="*/ 152400 w 723863"/>
                  <a:gd name="connsiteY18" fmla="*/ 609600 h 609600"/>
                  <a:gd name="connsiteX19" fmla="*/ 152400 w 723863"/>
                  <a:gd name="connsiteY19" fmla="*/ 98107 h 609600"/>
                  <a:gd name="connsiteX20" fmla="*/ 191453 w 723863"/>
                  <a:gd name="connsiteY20" fmla="*/ 291465 h 609600"/>
                  <a:gd name="connsiteX21" fmla="*/ 219075 w 723863"/>
                  <a:gd name="connsiteY21" fmla="*/ 314325 h 609600"/>
                  <a:gd name="connsiteX22" fmla="*/ 246698 w 723863"/>
                  <a:gd name="connsiteY22" fmla="*/ 291465 h 609600"/>
                  <a:gd name="connsiteX23" fmla="*/ 285750 w 723863"/>
                  <a:gd name="connsiteY23" fmla="*/ 98107 h 609600"/>
                  <a:gd name="connsiteX24" fmla="*/ 285750 w 723863"/>
                  <a:gd name="connsiteY24" fmla="*/ 201930 h 609600"/>
                  <a:gd name="connsiteX25" fmla="*/ 249555 w 723863"/>
                  <a:gd name="connsiteY25" fmla="*/ 381953 h 609600"/>
                  <a:gd name="connsiteX26" fmla="*/ 285750 w 723863"/>
                  <a:gd name="connsiteY26" fmla="*/ 381953 h 609600"/>
                  <a:gd name="connsiteX27" fmla="*/ 285750 w 723863"/>
                  <a:gd name="connsiteY27" fmla="*/ 609600 h 609600"/>
                  <a:gd name="connsiteX28" fmla="*/ 342900 w 723863"/>
                  <a:gd name="connsiteY28" fmla="*/ 609600 h 609600"/>
                  <a:gd name="connsiteX29" fmla="*/ 342900 w 723863"/>
                  <a:gd name="connsiteY29" fmla="*/ 381000 h 609600"/>
                  <a:gd name="connsiteX30" fmla="*/ 381000 w 723863"/>
                  <a:gd name="connsiteY30" fmla="*/ 381000 h 609600"/>
                  <a:gd name="connsiteX31" fmla="*/ 381000 w 723863"/>
                  <a:gd name="connsiteY31" fmla="*/ 609600 h 609600"/>
                  <a:gd name="connsiteX32" fmla="*/ 438150 w 723863"/>
                  <a:gd name="connsiteY32" fmla="*/ 609600 h 609600"/>
                  <a:gd name="connsiteX33" fmla="*/ 438150 w 723863"/>
                  <a:gd name="connsiteY33" fmla="*/ 381953 h 609600"/>
                  <a:gd name="connsiteX34" fmla="*/ 474345 w 723863"/>
                  <a:gd name="connsiteY34" fmla="*/ 381953 h 609600"/>
                  <a:gd name="connsiteX35" fmla="*/ 438150 w 723863"/>
                  <a:gd name="connsiteY35" fmla="*/ 201930 h 609600"/>
                  <a:gd name="connsiteX36" fmla="*/ 438150 w 723863"/>
                  <a:gd name="connsiteY36" fmla="*/ 98107 h 609600"/>
                  <a:gd name="connsiteX37" fmla="*/ 499110 w 723863"/>
                  <a:gd name="connsiteY37" fmla="*/ 313373 h 609600"/>
                  <a:gd name="connsiteX38" fmla="*/ 571500 w 723863"/>
                  <a:gd name="connsiteY38" fmla="*/ 436245 h 609600"/>
                  <a:gd name="connsiteX39" fmla="*/ 571500 w 723863"/>
                  <a:gd name="connsiteY39" fmla="*/ 481965 h 609600"/>
                  <a:gd name="connsiteX40" fmla="*/ 552450 w 723863"/>
                  <a:gd name="connsiteY40" fmla="*/ 533400 h 609600"/>
                  <a:gd name="connsiteX41" fmla="*/ 571500 w 723863"/>
                  <a:gd name="connsiteY41" fmla="*/ 533400 h 609600"/>
                  <a:gd name="connsiteX42" fmla="*/ 571500 w 723863"/>
                  <a:gd name="connsiteY42" fmla="*/ 609600 h 609600"/>
                  <a:gd name="connsiteX43" fmla="*/ 609600 w 723863"/>
                  <a:gd name="connsiteY43" fmla="*/ 609600 h 609600"/>
                  <a:gd name="connsiteX44" fmla="*/ 609600 w 723863"/>
                  <a:gd name="connsiteY44" fmla="*/ 533400 h 609600"/>
                  <a:gd name="connsiteX45" fmla="*/ 628650 w 723863"/>
                  <a:gd name="connsiteY45" fmla="*/ 533400 h 609600"/>
                  <a:gd name="connsiteX46" fmla="*/ 628650 w 723863"/>
                  <a:gd name="connsiteY46" fmla="*/ 609600 h 609600"/>
                  <a:gd name="connsiteX47" fmla="*/ 666750 w 723863"/>
                  <a:gd name="connsiteY47" fmla="*/ 609600 h 609600"/>
                  <a:gd name="connsiteX48" fmla="*/ 666750 w 723863"/>
                  <a:gd name="connsiteY48" fmla="*/ 533400 h 609600"/>
                  <a:gd name="connsiteX49" fmla="*/ 685800 w 723863"/>
                  <a:gd name="connsiteY49" fmla="*/ 533400 h 609600"/>
                  <a:gd name="connsiteX50" fmla="*/ 666750 w 723863"/>
                  <a:gd name="connsiteY50" fmla="*/ 481013 h 609600"/>
                  <a:gd name="connsiteX51" fmla="*/ 666750 w 723863"/>
                  <a:gd name="connsiteY51" fmla="*/ 443865 h 609600"/>
                  <a:gd name="connsiteX52" fmla="*/ 687705 w 723863"/>
                  <a:gd name="connsiteY52" fmla="*/ 493395 h 609600"/>
                  <a:gd name="connsiteX53" fmla="*/ 704850 w 723863"/>
                  <a:gd name="connsiteY53" fmla="*/ 504825 h 609600"/>
                  <a:gd name="connsiteX54" fmla="*/ 712470 w 723863"/>
                  <a:gd name="connsiteY54" fmla="*/ 502920 h 609600"/>
                  <a:gd name="connsiteX55" fmla="*/ 721995 w 723863"/>
                  <a:gd name="connsiteY55" fmla="*/ 478155 h 609600"/>
                  <a:gd name="connsiteX0" fmla="*/ 721995 w 723863"/>
                  <a:gd name="connsiteY0" fmla="*/ 492571 h 624016"/>
                  <a:gd name="connsiteX1" fmla="*/ 688658 w 723863"/>
                  <a:gd name="connsiteY1" fmla="*/ 412561 h 624016"/>
                  <a:gd name="connsiteX2" fmla="*/ 639128 w 723863"/>
                  <a:gd name="connsiteY2" fmla="*/ 378271 h 624016"/>
                  <a:gd name="connsiteX3" fmla="*/ 619125 w 723863"/>
                  <a:gd name="connsiteY3" fmla="*/ 376366 h 624016"/>
                  <a:gd name="connsiteX4" fmla="*/ 571500 w 723863"/>
                  <a:gd name="connsiteY4" fmla="*/ 376366 h 624016"/>
                  <a:gd name="connsiteX5" fmla="*/ 531495 w 723863"/>
                  <a:gd name="connsiteY5" fmla="*/ 308739 h 624016"/>
                  <a:gd name="connsiteX6" fmla="*/ 420053 w 723863"/>
                  <a:gd name="connsiteY6" fmla="*/ 24894 h 624016"/>
                  <a:gd name="connsiteX7" fmla="*/ 360998 w 723863"/>
                  <a:gd name="connsiteY7" fmla="*/ 14416 h 624016"/>
                  <a:gd name="connsiteX8" fmla="*/ 301943 w 723863"/>
                  <a:gd name="connsiteY8" fmla="*/ 24894 h 624016"/>
                  <a:gd name="connsiteX9" fmla="*/ 234315 w 723863"/>
                  <a:gd name="connsiteY9" fmla="*/ 69661 h 624016"/>
                  <a:gd name="connsiteX10" fmla="*/ 219075 w 723863"/>
                  <a:gd name="connsiteY10" fmla="*/ 154434 h 624016"/>
                  <a:gd name="connsiteX11" fmla="*/ 201930 w 723863"/>
                  <a:gd name="connsiteY11" fmla="*/ 69661 h 624016"/>
                  <a:gd name="connsiteX12" fmla="*/ 0 w 723863"/>
                  <a:gd name="connsiteY12" fmla="*/ 624016 h 624016"/>
                  <a:gd name="connsiteX13" fmla="*/ 57150 w 723863"/>
                  <a:gd name="connsiteY13" fmla="*/ 624016 h 624016"/>
                  <a:gd name="connsiteX14" fmla="*/ 57150 w 723863"/>
                  <a:gd name="connsiteY14" fmla="*/ 328741 h 624016"/>
                  <a:gd name="connsiteX15" fmla="*/ 95250 w 723863"/>
                  <a:gd name="connsiteY15" fmla="*/ 328741 h 624016"/>
                  <a:gd name="connsiteX16" fmla="*/ 95250 w 723863"/>
                  <a:gd name="connsiteY16" fmla="*/ 624016 h 624016"/>
                  <a:gd name="connsiteX17" fmla="*/ 152400 w 723863"/>
                  <a:gd name="connsiteY17" fmla="*/ 624016 h 624016"/>
                  <a:gd name="connsiteX18" fmla="*/ 152400 w 723863"/>
                  <a:gd name="connsiteY18" fmla="*/ 112523 h 624016"/>
                  <a:gd name="connsiteX19" fmla="*/ 191453 w 723863"/>
                  <a:gd name="connsiteY19" fmla="*/ 305881 h 624016"/>
                  <a:gd name="connsiteX20" fmla="*/ 219075 w 723863"/>
                  <a:gd name="connsiteY20" fmla="*/ 328741 h 624016"/>
                  <a:gd name="connsiteX21" fmla="*/ 246698 w 723863"/>
                  <a:gd name="connsiteY21" fmla="*/ 305881 h 624016"/>
                  <a:gd name="connsiteX22" fmla="*/ 285750 w 723863"/>
                  <a:gd name="connsiteY22" fmla="*/ 112523 h 624016"/>
                  <a:gd name="connsiteX23" fmla="*/ 285750 w 723863"/>
                  <a:gd name="connsiteY23" fmla="*/ 216346 h 624016"/>
                  <a:gd name="connsiteX24" fmla="*/ 249555 w 723863"/>
                  <a:gd name="connsiteY24" fmla="*/ 396369 h 624016"/>
                  <a:gd name="connsiteX25" fmla="*/ 285750 w 723863"/>
                  <a:gd name="connsiteY25" fmla="*/ 396369 h 624016"/>
                  <a:gd name="connsiteX26" fmla="*/ 285750 w 723863"/>
                  <a:gd name="connsiteY26" fmla="*/ 624016 h 624016"/>
                  <a:gd name="connsiteX27" fmla="*/ 342900 w 723863"/>
                  <a:gd name="connsiteY27" fmla="*/ 624016 h 624016"/>
                  <a:gd name="connsiteX28" fmla="*/ 342900 w 723863"/>
                  <a:gd name="connsiteY28" fmla="*/ 395416 h 624016"/>
                  <a:gd name="connsiteX29" fmla="*/ 381000 w 723863"/>
                  <a:gd name="connsiteY29" fmla="*/ 395416 h 624016"/>
                  <a:gd name="connsiteX30" fmla="*/ 381000 w 723863"/>
                  <a:gd name="connsiteY30" fmla="*/ 624016 h 624016"/>
                  <a:gd name="connsiteX31" fmla="*/ 438150 w 723863"/>
                  <a:gd name="connsiteY31" fmla="*/ 624016 h 624016"/>
                  <a:gd name="connsiteX32" fmla="*/ 438150 w 723863"/>
                  <a:gd name="connsiteY32" fmla="*/ 396369 h 624016"/>
                  <a:gd name="connsiteX33" fmla="*/ 474345 w 723863"/>
                  <a:gd name="connsiteY33" fmla="*/ 396369 h 624016"/>
                  <a:gd name="connsiteX34" fmla="*/ 438150 w 723863"/>
                  <a:gd name="connsiteY34" fmla="*/ 216346 h 624016"/>
                  <a:gd name="connsiteX35" fmla="*/ 438150 w 723863"/>
                  <a:gd name="connsiteY35" fmla="*/ 112523 h 624016"/>
                  <a:gd name="connsiteX36" fmla="*/ 499110 w 723863"/>
                  <a:gd name="connsiteY36" fmla="*/ 327789 h 624016"/>
                  <a:gd name="connsiteX37" fmla="*/ 571500 w 723863"/>
                  <a:gd name="connsiteY37" fmla="*/ 450661 h 624016"/>
                  <a:gd name="connsiteX38" fmla="*/ 571500 w 723863"/>
                  <a:gd name="connsiteY38" fmla="*/ 496381 h 624016"/>
                  <a:gd name="connsiteX39" fmla="*/ 552450 w 723863"/>
                  <a:gd name="connsiteY39" fmla="*/ 547816 h 624016"/>
                  <a:gd name="connsiteX40" fmla="*/ 571500 w 723863"/>
                  <a:gd name="connsiteY40" fmla="*/ 547816 h 624016"/>
                  <a:gd name="connsiteX41" fmla="*/ 571500 w 723863"/>
                  <a:gd name="connsiteY41" fmla="*/ 624016 h 624016"/>
                  <a:gd name="connsiteX42" fmla="*/ 609600 w 723863"/>
                  <a:gd name="connsiteY42" fmla="*/ 624016 h 624016"/>
                  <a:gd name="connsiteX43" fmla="*/ 609600 w 723863"/>
                  <a:gd name="connsiteY43" fmla="*/ 547816 h 624016"/>
                  <a:gd name="connsiteX44" fmla="*/ 628650 w 723863"/>
                  <a:gd name="connsiteY44" fmla="*/ 547816 h 624016"/>
                  <a:gd name="connsiteX45" fmla="*/ 628650 w 723863"/>
                  <a:gd name="connsiteY45" fmla="*/ 624016 h 624016"/>
                  <a:gd name="connsiteX46" fmla="*/ 666750 w 723863"/>
                  <a:gd name="connsiteY46" fmla="*/ 624016 h 624016"/>
                  <a:gd name="connsiteX47" fmla="*/ 666750 w 723863"/>
                  <a:gd name="connsiteY47" fmla="*/ 547816 h 624016"/>
                  <a:gd name="connsiteX48" fmla="*/ 685800 w 723863"/>
                  <a:gd name="connsiteY48" fmla="*/ 547816 h 624016"/>
                  <a:gd name="connsiteX49" fmla="*/ 666750 w 723863"/>
                  <a:gd name="connsiteY49" fmla="*/ 495429 h 624016"/>
                  <a:gd name="connsiteX50" fmla="*/ 666750 w 723863"/>
                  <a:gd name="connsiteY50" fmla="*/ 458281 h 624016"/>
                  <a:gd name="connsiteX51" fmla="*/ 687705 w 723863"/>
                  <a:gd name="connsiteY51" fmla="*/ 507811 h 624016"/>
                  <a:gd name="connsiteX52" fmla="*/ 704850 w 723863"/>
                  <a:gd name="connsiteY52" fmla="*/ 519241 h 624016"/>
                  <a:gd name="connsiteX53" fmla="*/ 712470 w 723863"/>
                  <a:gd name="connsiteY53" fmla="*/ 517336 h 624016"/>
                  <a:gd name="connsiteX54" fmla="*/ 721995 w 723863"/>
                  <a:gd name="connsiteY54" fmla="*/ 492571 h 624016"/>
                  <a:gd name="connsiteX0" fmla="*/ 420053 w 723863"/>
                  <a:gd name="connsiteY0" fmla="*/ 24894 h 624016"/>
                  <a:gd name="connsiteX1" fmla="*/ 360998 w 723863"/>
                  <a:gd name="connsiteY1" fmla="*/ 14416 h 624016"/>
                  <a:gd name="connsiteX2" fmla="*/ 301943 w 723863"/>
                  <a:gd name="connsiteY2" fmla="*/ 24894 h 624016"/>
                  <a:gd name="connsiteX3" fmla="*/ 234315 w 723863"/>
                  <a:gd name="connsiteY3" fmla="*/ 69661 h 624016"/>
                  <a:gd name="connsiteX4" fmla="*/ 219075 w 723863"/>
                  <a:gd name="connsiteY4" fmla="*/ 154434 h 624016"/>
                  <a:gd name="connsiteX5" fmla="*/ 201930 w 723863"/>
                  <a:gd name="connsiteY5" fmla="*/ 69661 h 624016"/>
                  <a:gd name="connsiteX6" fmla="*/ 0 w 723863"/>
                  <a:gd name="connsiteY6" fmla="*/ 624016 h 624016"/>
                  <a:gd name="connsiteX7" fmla="*/ 57150 w 723863"/>
                  <a:gd name="connsiteY7" fmla="*/ 624016 h 624016"/>
                  <a:gd name="connsiteX8" fmla="*/ 57150 w 723863"/>
                  <a:gd name="connsiteY8" fmla="*/ 328741 h 624016"/>
                  <a:gd name="connsiteX9" fmla="*/ 95250 w 723863"/>
                  <a:gd name="connsiteY9" fmla="*/ 328741 h 624016"/>
                  <a:gd name="connsiteX10" fmla="*/ 95250 w 723863"/>
                  <a:gd name="connsiteY10" fmla="*/ 624016 h 624016"/>
                  <a:gd name="connsiteX11" fmla="*/ 152400 w 723863"/>
                  <a:gd name="connsiteY11" fmla="*/ 624016 h 624016"/>
                  <a:gd name="connsiteX12" fmla="*/ 152400 w 723863"/>
                  <a:gd name="connsiteY12" fmla="*/ 112523 h 624016"/>
                  <a:gd name="connsiteX13" fmla="*/ 191453 w 723863"/>
                  <a:gd name="connsiteY13" fmla="*/ 305881 h 624016"/>
                  <a:gd name="connsiteX14" fmla="*/ 219075 w 723863"/>
                  <a:gd name="connsiteY14" fmla="*/ 328741 h 624016"/>
                  <a:gd name="connsiteX15" fmla="*/ 246698 w 723863"/>
                  <a:gd name="connsiteY15" fmla="*/ 305881 h 624016"/>
                  <a:gd name="connsiteX16" fmla="*/ 285750 w 723863"/>
                  <a:gd name="connsiteY16" fmla="*/ 112523 h 624016"/>
                  <a:gd name="connsiteX17" fmla="*/ 285750 w 723863"/>
                  <a:gd name="connsiteY17" fmla="*/ 216346 h 624016"/>
                  <a:gd name="connsiteX18" fmla="*/ 249555 w 723863"/>
                  <a:gd name="connsiteY18" fmla="*/ 396369 h 624016"/>
                  <a:gd name="connsiteX19" fmla="*/ 285750 w 723863"/>
                  <a:gd name="connsiteY19" fmla="*/ 396369 h 624016"/>
                  <a:gd name="connsiteX20" fmla="*/ 285750 w 723863"/>
                  <a:gd name="connsiteY20" fmla="*/ 624016 h 624016"/>
                  <a:gd name="connsiteX21" fmla="*/ 342900 w 723863"/>
                  <a:gd name="connsiteY21" fmla="*/ 624016 h 624016"/>
                  <a:gd name="connsiteX22" fmla="*/ 342900 w 723863"/>
                  <a:gd name="connsiteY22" fmla="*/ 395416 h 624016"/>
                  <a:gd name="connsiteX23" fmla="*/ 381000 w 723863"/>
                  <a:gd name="connsiteY23" fmla="*/ 395416 h 624016"/>
                  <a:gd name="connsiteX24" fmla="*/ 381000 w 723863"/>
                  <a:gd name="connsiteY24" fmla="*/ 624016 h 624016"/>
                  <a:gd name="connsiteX25" fmla="*/ 438150 w 723863"/>
                  <a:gd name="connsiteY25" fmla="*/ 624016 h 624016"/>
                  <a:gd name="connsiteX26" fmla="*/ 438150 w 723863"/>
                  <a:gd name="connsiteY26" fmla="*/ 396369 h 624016"/>
                  <a:gd name="connsiteX27" fmla="*/ 474345 w 723863"/>
                  <a:gd name="connsiteY27" fmla="*/ 396369 h 624016"/>
                  <a:gd name="connsiteX28" fmla="*/ 438150 w 723863"/>
                  <a:gd name="connsiteY28" fmla="*/ 216346 h 624016"/>
                  <a:gd name="connsiteX29" fmla="*/ 438150 w 723863"/>
                  <a:gd name="connsiteY29" fmla="*/ 112523 h 624016"/>
                  <a:gd name="connsiteX30" fmla="*/ 499110 w 723863"/>
                  <a:gd name="connsiteY30" fmla="*/ 327789 h 624016"/>
                  <a:gd name="connsiteX31" fmla="*/ 571500 w 723863"/>
                  <a:gd name="connsiteY31" fmla="*/ 450661 h 624016"/>
                  <a:gd name="connsiteX32" fmla="*/ 571500 w 723863"/>
                  <a:gd name="connsiteY32" fmla="*/ 496381 h 624016"/>
                  <a:gd name="connsiteX33" fmla="*/ 552450 w 723863"/>
                  <a:gd name="connsiteY33" fmla="*/ 547816 h 624016"/>
                  <a:gd name="connsiteX34" fmla="*/ 571500 w 723863"/>
                  <a:gd name="connsiteY34" fmla="*/ 547816 h 624016"/>
                  <a:gd name="connsiteX35" fmla="*/ 571500 w 723863"/>
                  <a:gd name="connsiteY35" fmla="*/ 624016 h 624016"/>
                  <a:gd name="connsiteX36" fmla="*/ 609600 w 723863"/>
                  <a:gd name="connsiteY36" fmla="*/ 624016 h 624016"/>
                  <a:gd name="connsiteX37" fmla="*/ 609600 w 723863"/>
                  <a:gd name="connsiteY37" fmla="*/ 547816 h 624016"/>
                  <a:gd name="connsiteX38" fmla="*/ 628650 w 723863"/>
                  <a:gd name="connsiteY38" fmla="*/ 547816 h 624016"/>
                  <a:gd name="connsiteX39" fmla="*/ 628650 w 723863"/>
                  <a:gd name="connsiteY39" fmla="*/ 624016 h 624016"/>
                  <a:gd name="connsiteX40" fmla="*/ 666750 w 723863"/>
                  <a:gd name="connsiteY40" fmla="*/ 624016 h 624016"/>
                  <a:gd name="connsiteX41" fmla="*/ 666750 w 723863"/>
                  <a:gd name="connsiteY41" fmla="*/ 547816 h 624016"/>
                  <a:gd name="connsiteX42" fmla="*/ 685800 w 723863"/>
                  <a:gd name="connsiteY42" fmla="*/ 547816 h 624016"/>
                  <a:gd name="connsiteX43" fmla="*/ 666750 w 723863"/>
                  <a:gd name="connsiteY43" fmla="*/ 495429 h 624016"/>
                  <a:gd name="connsiteX44" fmla="*/ 666750 w 723863"/>
                  <a:gd name="connsiteY44" fmla="*/ 458281 h 624016"/>
                  <a:gd name="connsiteX45" fmla="*/ 687705 w 723863"/>
                  <a:gd name="connsiteY45" fmla="*/ 507811 h 624016"/>
                  <a:gd name="connsiteX46" fmla="*/ 704850 w 723863"/>
                  <a:gd name="connsiteY46" fmla="*/ 519241 h 624016"/>
                  <a:gd name="connsiteX47" fmla="*/ 712470 w 723863"/>
                  <a:gd name="connsiteY47" fmla="*/ 517336 h 624016"/>
                  <a:gd name="connsiteX48" fmla="*/ 721995 w 723863"/>
                  <a:gd name="connsiteY48" fmla="*/ 492571 h 624016"/>
                  <a:gd name="connsiteX49" fmla="*/ 688658 w 723863"/>
                  <a:gd name="connsiteY49" fmla="*/ 412561 h 624016"/>
                  <a:gd name="connsiteX50" fmla="*/ 639128 w 723863"/>
                  <a:gd name="connsiteY50" fmla="*/ 378271 h 624016"/>
                  <a:gd name="connsiteX51" fmla="*/ 619125 w 723863"/>
                  <a:gd name="connsiteY51" fmla="*/ 376366 h 624016"/>
                  <a:gd name="connsiteX52" fmla="*/ 571500 w 723863"/>
                  <a:gd name="connsiteY52" fmla="*/ 376366 h 624016"/>
                  <a:gd name="connsiteX53" fmla="*/ 531495 w 723863"/>
                  <a:gd name="connsiteY53" fmla="*/ 308739 h 624016"/>
                  <a:gd name="connsiteX54" fmla="*/ 511493 w 723863"/>
                  <a:gd name="connsiteY54" fmla="*/ 116334 h 624016"/>
                  <a:gd name="connsiteX0" fmla="*/ 420053 w 723863"/>
                  <a:gd name="connsiteY0" fmla="*/ 24894 h 624016"/>
                  <a:gd name="connsiteX1" fmla="*/ 360998 w 723863"/>
                  <a:gd name="connsiteY1" fmla="*/ 14416 h 624016"/>
                  <a:gd name="connsiteX2" fmla="*/ 301943 w 723863"/>
                  <a:gd name="connsiteY2" fmla="*/ 24894 h 624016"/>
                  <a:gd name="connsiteX3" fmla="*/ 234315 w 723863"/>
                  <a:gd name="connsiteY3" fmla="*/ 69661 h 624016"/>
                  <a:gd name="connsiteX4" fmla="*/ 219075 w 723863"/>
                  <a:gd name="connsiteY4" fmla="*/ 154434 h 624016"/>
                  <a:gd name="connsiteX5" fmla="*/ 201930 w 723863"/>
                  <a:gd name="connsiteY5" fmla="*/ 69661 h 624016"/>
                  <a:gd name="connsiteX6" fmla="*/ 0 w 723863"/>
                  <a:gd name="connsiteY6" fmla="*/ 624016 h 624016"/>
                  <a:gd name="connsiteX7" fmla="*/ 57150 w 723863"/>
                  <a:gd name="connsiteY7" fmla="*/ 624016 h 624016"/>
                  <a:gd name="connsiteX8" fmla="*/ 57150 w 723863"/>
                  <a:gd name="connsiteY8" fmla="*/ 328741 h 624016"/>
                  <a:gd name="connsiteX9" fmla="*/ 95250 w 723863"/>
                  <a:gd name="connsiteY9" fmla="*/ 328741 h 624016"/>
                  <a:gd name="connsiteX10" fmla="*/ 95250 w 723863"/>
                  <a:gd name="connsiteY10" fmla="*/ 624016 h 624016"/>
                  <a:gd name="connsiteX11" fmla="*/ 152400 w 723863"/>
                  <a:gd name="connsiteY11" fmla="*/ 624016 h 624016"/>
                  <a:gd name="connsiteX12" fmla="*/ 152400 w 723863"/>
                  <a:gd name="connsiteY12" fmla="*/ 112523 h 624016"/>
                  <a:gd name="connsiteX13" fmla="*/ 191453 w 723863"/>
                  <a:gd name="connsiteY13" fmla="*/ 305881 h 624016"/>
                  <a:gd name="connsiteX14" fmla="*/ 219075 w 723863"/>
                  <a:gd name="connsiteY14" fmla="*/ 328741 h 624016"/>
                  <a:gd name="connsiteX15" fmla="*/ 246698 w 723863"/>
                  <a:gd name="connsiteY15" fmla="*/ 305881 h 624016"/>
                  <a:gd name="connsiteX16" fmla="*/ 285750 w 723863"/>
                  <a:gd name="connsiteY16" fmla="*/ 112523 h 624016"/>
                  <a:gd name="connsiteX17" fmla="*/ 285750 w 723863"/>
                  <a:gd name="connsiteY17" fmla="*/ 216346 h 624016"/>
                  <a:gd name="connsiteX18" fmla="*/ 249555 w 723863"/>
                  <a:gd name="connsiteY18" fmla="*/ 396369 h 624016"/>
                  <a:gd name="connsiteX19" fmla="*/ 285750 w 723863"/>
                  <a:gd name="connsiteY19" fmla="*/ 396369 h 624016"/>
                  <a:gd name="connsiteX20" fmla="*/ 285750 w 723863"/>
                  <a:gd name="connsiteY20" fmla="*/ 624016 h 624016"/>
                  <a:gd name="connsiteX21" fmla="*/ 342900 w 723863"/>
                  <a:gd name="connsiteY21" fmla="*/ 624016 h 624016"/>
                  <a:gd name="connsiteX22" fmla="*/ 342900 w 723863"/>
                  <a:gd name="connsiteY22" fmla="*/ 395416 h 624016"/>
                  <a:gd name="connsiteX23" fmla="*/ 381000 w 723863"/>
                  <a:gd name="connsiteY23" fmla="*/ 395416 h 624016"/>
                  <a:gd name="connsiteX24" fmla="*/ 381000 w 723863"/>
                  <a:gd name="connsiteY24" fmla="*/ 624016 h 624016"/>
                  <a:gd name="connsiteX25" fmla="*/ 438150 w 723863"/>
                  <a:gd name="connsiteY25" fmla="*/ 624016 h 624016"/>
                  <a:gd name="connsiteX26" fmla="*/ 438150 w 723863"/>
                  <a:gd name="connsiteY26" fmla="*/ 396369 h 624016"/>
                  <a:gd name="connsiteX27" fmla="*/ 474345 w 723863"/>
                  <a:gd name="connsiteY27" fmla="*/ 396369 h 624016"/>
                  <a:gd name="connsiteX28" fmla="*/ 438150 w 723863"/>
                  <a:gd name="connsiteY28" fmla="*/ 216346 h 624016"/>
                  <a:gd name="connsiteX29" fmla="*/ 438150 w 723863"/>
                  <a:gd name="connsiteY29" fmla="*/ 112523 h 624016"/>
                  <a:gd name="connsiteX30" fmla="*/ 499110 w 723863"/>
                  <a:gd name="connsiteY30" fmla="*/ 327789 h 624016"/>
                  <a:gd name="connsiteX31" fmla="*/ 571500 w 723863"/>
                  <a:gd name="connsiteY31" fmla="*/ 450661 h 624016"/>
                  <a:gd name="connsiteX32" fmla="*/ 571500 w 723863"/>
                  <a:gd name="connsiteY32" fmla="*/ 496381 h 624016"/>
                  <a:gd name="connsiteX33" fmla="*/ 552450 w 723863"/>
                  <a:gd name="connsiteY33" fmla="*/ 547816 h 624016"/>
                  <a:gd name="connsiteX34" fmla="*/ 571500 w 723863"/>
                  <a:gd name="connsiteY34" fmla="*/ 547816 h 624016"/>
                  <a:gd name="connsiteX35" fmla="*/ 571500 w 723863"/>
                  <a:gd name="connsiteY35" fmla="*/ 624016 h 624016"/>
                  <a:gd name="connsiteX36" fmla="*/ 609600 w 723863"/>
                  <a:gd name="connsiteY36" fmla="*/ 624016 h 624016"/>
                  <a:gd name="connsiteX37" fmla="*/ 609600 w 723863"/>
                  <a:gd name="connsiteY37" fmla="*/ 547816 h 624016"/>
                  <a:gd name="connsiteX38" fmla="*/ 628650 w 723863"/>
                  <a:gd name="connsiteY38" fmla="*/ 547816 h 624016"/>
                  <a:gd name="connsiteX39" fmla="*/ 628650 w 723863"/>
                  <a:gd name="connsiteY39" fmla="*/ 624016 h 624016"/>
                  <a:gd name="connsiteX40" fmla="*/ 666750 w 723863"/>
                  <a:gd name="connsiteY40" fmla="*/ 624016 h 624016"/>
                  <a:gd name="connsiteX41" fmla="*/ 666750 w 723863"/>
                  <a:gd name="connsiteY41" fmla="*/ 547816 h 624016"/>
                  <a:gd name="connsiteX42" fmla="*/ 685800 w 723863"/>
                  <a:gd name="connsiteY42" fmla="*/ 547816 h 624016"/>
                  <a:gd name="connsiteX43" fmla="*/ 666750 w 723863"/>
                  <a:gd name="connsiteY43" fmla="*/ 495429 h 624016"/>
                  <a:gd name="connsiteX44" fmla="*/ 666750 w 723863"/>
                  <a:gd name="connsiteY44" fmla="*/ 458281 h 624016"/>
                  <a:gd name="connsiteX45" fmla="*/ 687705 w 723863"/>
                  <a:gd name="connsiteY45" fmla="*/ 507811 h 624016"/>
                  <a:gd name="connsiteX46" fmla="*/ 704850 w 723863"/>
                  <a:gd name="connsiteY46" fmla="*/ 519241 h 624016"/>
                  <a:gd name="connsiteX47" fmla="*/ 712470 w 723863"/>
                  <a:gd name="connsiteY47" fmla="*/ 517336 h 624016"/>
                  <a:gd name="connsiteX48" fmla="*/ 721995 w 723863"/>
                  <a:gd name="connsiteY48" fmla="*/ 492571 h 624016"/>
                  <a:gd name="connsiteX49" fmla="*/ 688658 w 723863"/>
                  <a:gd name="connsiteY49" fmla="*/ 412561 h 624016"/>
                  <a:gd name="connsiteX50" fmla="*/ 639128 w 723863"/>
                  <a:gd name="connsiteY50" fmla="*/ 378271 h 624016"/>
                  <a:gd name="connsiteX51" fmla="*/ 619125 w 723863"/>
                  <a:gd name="connsiteY51" fmla="*/ 376366 h 624016"/>
                  <a:gd name="connsiteX52" fmla="*/ 571500 w 723863"/>
                  <a:gd name="connsiteY52" fmla="*/ 376366 h 624016"/>
                  <a:gd name="connsiteX53" fmla="*/ 531495 w 723863"/>
                  <a:gd name="connsiteY53" fmla="*/ 308739 h 624016"/>
                  <a:gd name="connsiteX54" fmla="*/ 511493 w 723863"/>
                  <a:gd name="connsiteY54" fmla="*/ 116334 h 624016"/>
                  <a:gd name="connsiteX0" fmla="*/ 420053 w 723863"/>
                  <a:gd name="connsiteY0" fmla="*/ 24894 h 624016"/>
                  <a:gd name="connsiteX1" fmla="*/ 360998 w 723863"/>
                  <a:gd name="connsiteY1" fmla="*/ 14416 h 624016"/>
                  <a:gd name="connsiteX2" fmla="*/ 301943 w 723863"/>
                  <a:gd name="connsiteY2" fmla="*/ 24894 h 624016"/>
                  <a:gd name="connsiteX3" fmla="*/ 234315 w 723863"/>
                  <a:gd name="connsiteY3" fmla="*/ 69661 h 624016"/>
                  <a:gd name="connsiteX4" fmla="*/ 219075 w 723863"/>
                  <a:gd name="connsiteY4" fmla="*/ 154434 h 624016"/>
                  <a:gd name="connsiteX5" fmla="*/ 201930 w 723863"/>
                  <a:gd name="connsiteY5" fmla="*/ 69661 h 624016"/>
                  <a:gd name="connsiteX6" fmla="*/ 0 w 723863"/>
                  <a:gd name="connsiteY6" fmla="*/ 624016 h 624016"/>
                  <a:gd name="connsiteX7" fmla="*/ 57150 w 723863"/>
                  <a:gd name="connsiteY7" fmla="*/ 624016 h 624016"/>
                  <a:gd name="connsiteX8" fmla="*/ 57150 w 723863"/>
                  <a:gd name="connsiteY8" fmla="*/ 328741 h 624016"/>
                  <a:gd name="connsiteX9" fmla="*/ 95250 w 723863"/>
                  <a:gd name="connsiteY9" fmla="*/ 328741 h 624016"/>
                  <a:gd name="connsiteX10" fmla="*/ 95250 w 723863"/>
                  <a:gd name="connsiteY10" fmla="*/ 624016 h 624016"/>
                  <a:gd name="connsiteX11" fmla="*/ 152400 w 723863"/>
                  <a:gd name="connsiteY11" fmla="*/ 624016 h 624016"/>
                  <a:gd name="connsiteX12" fmla="*/ 152400 w 723863"/>
                  <a:gd name="connsiteY12" fmla="*/ 112523 h 624016"/>
                  <a:gd name="connsiteX13" fmla="*/ 191453 w 723863"/>
                  <a:gd name="connsiteY13" fmla="*/ 305881 h 624016"/>
                  <a:gd name="connsiteX14" fmla="*/ 219075 w 723863"/>
                  <a:gd name="connsiteY14" fmla="*/ 328741 h 624016"/>
                  <a:gd name="connsiteX15" fmla="*/ 246698 w 723863"/>
                  <a:gd name="connsiteY15" fmla="*/ 305881 h 624016"/>
                  <a:gd name="connsiteX16" fmla="*/ 285750 w 723863"/>
                  <a:gd name="connsiteY16" fmla="*/ 112523 h 624016"/>
                  <a:gd name="connsiteX17" fmla="*/ 285750 w 723863"/>
                  <a:gd name="connsiteY17" fmla="*/ 216346 h 624016"/>
                  <a:gd name="connsiteX18" fmla="*/ 249555 w 723863"/>
                  <a:gd name="connsiteY18" fmla="*/ 396369 h 624016"/>
                  <a:gd name="connsiteX19" fmla="*/ 285750 w 723863"/>
                  <a:gd name="connsiteY19" fmla="*/ 396369 h 624016"/>
                  <a:gd name="connsiteX20" fmla="*/ 285750 w 723863"/>
                  <a:gd name="connsiteY20" fmla="*/ 624016 h 624016"/>
                  <a:gd name="connsiteX21" fmla="*/ 342900 w 723863"/>
                  <a:gd name="connsiteY21" fmla="*/ 624016 h 624016"/>
                  <a:gd name="connsiteX22" fmla="*/ 342900 w 723863"/>
                  <a:gd name="connsiteY22" fmla="*/ 395416 h 624016"/>
                  <a:gd name="connsiteX23" fmla="*/ 381000 w 723863"/>
                  <a:gd name="connsiteY23" fmla="*/ 395416 h 624016"/>
                  <a:gd name="connsiteX24" fmla="*/ 381000 w 723863"/>
                  <a:gd name="connsiteY24" fmla="*/ 624016 h 624016"/>
                  <a:gd name="connsiteX25" fmla="*/ 438150 w 723863"/>
                  <a:gd name="connsiteY25" fmla="*/ 624016 h 624016"/>
                  <a:gd name="connsiteX26" fmla="*/ 438150 w 723863"/>
                  <a:gd name="connsiteY26" fmla="*/ 396369 h 624016"/>
                  <a:gd name="connsiteX27" fmla="*/ 474345 w 723863"/>
                  <a:gd name="connsiteY27" fmla="*/ 396369 h 624016"/>
                  <a:gd name="connsiteX28" fmla="*/ 438150 w 723863"/>
                  <a:gd name="connsiteY28" fmla="*/ 216346 h 624016"/>
                  <a:gd name="connsiteX29" fmla="*/ 438150 w 723863"/>
                  <a:gd name="connsiteY29" fmla="*/ 112523 h 624016"/>
                  <a:gd name="connsiteX30" fmla="*/ 499110 w 723863"/>
                  <a:gd name="connsiteY30" fmla="*/ 327789 h 624016"/>
                  <a:gd name="connsiteX31" fmla="*/ 571500 w 723863"/>
                  <a:gd name="connsiteY31" fmla="*/ 450661 h 624016"/>
                  <a:gd name="connsiteX32" fmla="*/ 571500 w 723863"/>
                  <a:gd name="connsiteY32" fmla="*/ 496381 h 624016"/>
                  <a:gd name="connsiteX33" fmla="*/ 552450 w 723863"/>
                  <a:gd name="connsiteY33" fmla="*/ 547816 h 624016"/>
                  <a:gd name="connsiteX34" fmla="*/ 571500 w 723863"/>
                  <a:gd name="connsiteY34" fmla="*/ 547816 h 624016"/>
                  <a:gd name="connsiteX35" fmla="*/ 571500 w 723863"/>
                  <a:gd name="connsiteY35" fmla="*/ 624016 h 624016"/>
                  <a:gd name="connsiteX36" fmla="*/ 609600 w 723863"/>
                  <a:gd name="connsiteY36" fmla="*/ 624016 h 624016"/>
                  <a:gd name="connsiteX37" fmla="*/ 609600 w 723863"/>
                  <a:gd name="connsiteY37" fmla="*/ 547816 h 624016"/>
                  <a:gd name="connsiteX38" fmla="*/ 628650 w 723863"/>
                  <a:gd name="connsiteY38" fmla="*/ 547816 h 624016"/>
                  <a:gd name="connsiteX39" fmla="*/ 628650 w 723863"/>
                  <a:gd name="connsiteY39" fmla="*/ 624016 h 624016"/>
                  <a:gd name="connsiteX40" fmla="*/ 666750 w 723863"/>
                  <a:gd name="connsiteY40" fmla="*/ 624016 h 624016"/>
                  <a:gd name="connsiteX41" fmla="*/ 666750 w 723863"/>
                  <a:gd name="connsiteY41" fmla="*/ 547816 h 624016"/>
                  <a:gd name="connsiteX42" fmla="*/ 685800 w 723863"/>
                  <a:gd name="connsiteY42" fmla="*/ 547816 h 624016"/>
                  <a:gd name="connsiteX43" fmla="*/ 666750 w 723863"/>
                  <a:gd name="connsiteY43" fmla="*/ 495429 h 624016"/>
                  <a:gd name="connsiteX44" fmla="*/ 666750 w 723863"/>
                  <a:gd name="connsiteY44" fmla="*/ 458281 h 624016"/>
                  <a:gd name="connsiteX45" fmla="*/ 687705 w 723863"/>
                  <a:gd name="connsiteY45" fmla="*/ 507811 h 624016"/>
                  <a:gd name="connsiteX46" fmla="*/ 704850 w 723863"/>
                  <a:gd name="connsiteY46" fmla="*/ 519241 h 624016"/>
                  <a:gd name="connsiteX47" fmla="*/ 712470 w 723863"/>
                  <a:gd name="connsiteY47" fmla="*/ 517336 h 624016"/>
                  <a:gd name="connsiteX48" fmla="*/ 721995 w 723863"/>
                  <a:gd name="connsiteY48" fmla="*/ 492571 h 624016"/>
                  <a:gd name="connsiteX49" fmla="*/ 688658 w 723863"/>
                  <a:gd name="connsiteY49" fmla="*/ 412561 h 624016"/>
                  <a:gd name="connsiteX50" fmla="*/ 639128 w 723863"/>
                  <a:gd name="connsiteY50" fmla="*/ 378271 h 624016"/>
                  <a:gd name="connsiteX51" fmla="*/ 619125 w 723863"/>
                  <a:gd name="connsiteY51" fmla="*/ 376366 h 624016"/>
                  <a:gd name="connsiteX52" fmla="*/ 571500 w 723863"/>
                  <a:gd name="connsiteY52" fmla="*/ 376366 h 624016"/>
                  <a:gd name="connsiteX53" fmla="*/ 531495 w 723863"/>
                  <a:gd name="connsiteY53" fmla="*/ 308739 h 624016"/>
                  <a:gd name="connsiteX54" fmla="*/ 511493 w 723863"/>
                  <a:gd name="connsiteY54" fmla="*/ 116334 h 624016"/>
                  <a:gd name="connsiteX0" fmla="*/ 420053 w 723863"/>
                  <a:gd name="connsiteY0" fmla="*/ 24894 h 624016"/>
                  <a:gd name="connsiteX1" fmla="*/ 360998 w 723863"/>
                  <a:gd name="connsiteY1" fmla="*/ 14416 h 624016"/>
                  <a:gd name="connsiteX2" fmla="*/ 301943 w 723863"/>
                  <a:gd name="connsiteY2" fmla="*/ 24894 h 624016"/>
                  <a:gd name="connsiteX3" fmla="*/ 234315 w 723863"/>
                  <a:gd name="connsiteY3" fmla="*/ 69661 h 624016"/>
                  <a:gd name="connsiteX4" fmla="*/ 219075 w 723863"/>
                  <a:gd name="connsiteY4" fmla="*/ 154434 h 624016"/>
                  <a:gd name="connsiteX5" fmla="*/ 201930 w 723863"/>
                  <a:gd name="connsiteY5" fmla="*/ 69661 h 624016"/>
                  <a:gd name="connsiteX6" fmla="*/ 0 w 723863"/>
                  <a:gd name="connsiteY6" fmla="*/ 624016 h 624016"/>
                  <a:gd name="connsiteX7" fmla="*/ 57150 w 723863"/>
                  <a:gd name="connsiteY7" fmla="*/ 624016 h 624016"/>
                  <a:gd name="connsiteX8" fmla="*/ 57150 w 723863"/>
                  <a:gd name="connsiteY8" fmla="*/ 328741 h 624016"/>
                  <a:gd name="connsiteX9" fmla="*/ 95250 w 723863"/>
                  <a:gd name="connsiteY9" fmla="*/ 328741 h 624016"/>
                  <a:gd name="connsiteX10" fmla="*/ 95250 w 723863"/>
                  <a:gd name="connsiteY10" fmla="*/ 624016 h 624016"/>
                  <a:gd name="connsiteX11" fmla="*/ 152400 w 723863"/>
                  <a:gd name="connsiteY11" fmla="*/ 624016 h 624016"/>
                  <a:gd name="connsiteX12" fmla="*/ 152400 w 723863"/>
                  <a:gd name="connsiteY12" fmla="*/ 112523 h 624016"/>
                  <a:gd name="connsiteX13" fmla="*/ 191453 w 723863"/>
                  <a:gd name="connsiteY13" fmla="*/ 305881 h 624016"/>
                  <a:gd name="connsiteX14" fmla="*/ 219075 w 723863"/>
                  <a:gd name="connsiteY14" fmla="*/ 328741 h 624016"/>
                  <a:gd name="connsiteX15" fmla="*/ 246698 w 723863"/>
                  <a:gd name="connsiteY15" fmla="*/ 305881 h 624016"/>
                  <a:gd name="connsiteX16" fmla="*/ 285750 w 723863"/>
                  <a:gd name="connsiteY16" fmla="*/ 112523 h 624016"/>
                  <a:gd name="connsiteX17" fmla="*/ 285750 w 723863"/>
                  <a:gd name="connsiteY17" fmla="*/ 216346 h 624016"/>
                  <a:gd name="connsiteX18" fmla="*/ 249555 w 723863"/>
                  <a:gd name="connsiteY18" fmla="*/ 396369 h 624016"/>
                  <a:gd name="connsiteX19" fmla="*/ 285750 w 723863"/>
                  <a:gd name="connsiteY19" fmla="*/ 396369 h 624016"/>
                  <a:gd name="connsiteX20" fmla="*/ 285750 w 723863"/>
                  <a:gd name="connsiteY20" fmla="*/ 624016 h 624016"/>
                  <a:gd name="connsiteX21" fmla="*/ 342900 w 723863"/>
                  <a:gd name="connsiteY21" fmla="*/ 624016 h 624016"/>
                  <a:gd name="connsiteX22" fmla="*/ 342900 w 723863"/>
                  <a:gd name="connsiteY22" fmla="*/ 395416 h 624016"/>
                  <a:gd name="connsiteX23" fmla="*/ 381000 w 723863"/>
                  <a:gd name="connsiteY23" fmla="*/ 395416 h 624016"/>
                  <a:gd name="connsiteX24" fmla="*/ 381000 w 723863"/>
                  <a:gd name="connsiteY24" fmla="*/ 624016 h 624016"/>
                  <a:gd name="connsiteX25" fmla="*/ 438150 w 723863"/>
                  <a:gd name="connsiteY25" fmla="*/ 624016 h 624016"/>
                  <a:gd name="connsiteX26" fmla="*/ 438150 w 723863"/>
                  <a:gd name="connsiteY26" fmla="*/ 396369 h 624016"/>
                  <a:gd name="connsiteX27" fmla="*/ 474345 w 723863"/>
                  <a:gd name="connsiteY27" fmla="*/ 396369 h 624016"/>
                  <a:gd name="connsiteX28" fmla="*/ 438150 w 723863"/>
                  <a:gd name="connsiteY28" fmla="*/ 216346 h 624016"/>
                  <a:gd name="connsiteX29" fmla="*/ 438150 w 723863"/>
                  <a:gd name="connsiteY29" fmla="*/ 112523 h 624016"/>
                  <a:gd name="connsiteX30" fmla="*/ 499110 w 723863"/>
                  <a:gd name="connsiteY30" fmla="*/ 327789 h 624016"/>
                  <a:gd name="connsiteX31" fmla="*/ 571500 w 723863"/>
                  <a:gd name="connsiteY31" fmla="*/ 450661 h 624016"/>
                  <a:gd name="connsiteX32" fmla="*/ 571500 w 723863"/>
                  <a:gd name="connsiteY32" fmla="*/ 496381 h 624016"/>
                  <a:gd name="connsiteX33" fmla="*/ 552450 w 723863"/>
                  <a:gd name="connsiteY33" fmla="*/ 547816 h 624016"/>
                  <a:gd name="connsiteX34" fmla="*/ 571500 w 723863"/>
                  <a:gd name="connsiteY34" fmla="*/ 547816 h 624016"/>
                  <a:gd name="connsiteX35" fmla="*/ 571500 w 723863"/>
                  <a:gd name="connsiteY35" fmla="*/ 624016 h 624016"/>
                  <a:gd name="connsiteX36" fmla="*/ 609600 w 723863"/>
                  <a:gd name="connsiteY36" fmla="*/ 624016 h 624016"/>
                  <a:gd name="connsiteX37" fmla="*/ 609600 w 723863"/>
                  <a:gd name="connsiteY37" fmla="*/ 547816 h 624016"/>
                  <a:gd name="connsiteX38" fmla="*/ 628650 w 723863"/>
                  <a:gd name="connsiteY38" fmla="*/ 547816 h 624016"/>
                  <a:gd name="connsiteX39" fmla="*/ 628650 w 723863"/>
                  <a:gd name="connsiteY39" fmla="*/ 624016 h 624016"/>
                  <a:gd name="connsiteX40" fmla="*/ 666750 w 723863"/>
                  <a:gd name="connsiteY40" fmla="*/ 624016 h 624016"/>
                  <a:gd name="connsiteX41" fmla="*/ 666750 w 723863"/>
                  <a:gd name="connsiteY41" fmla="*/ 547816 h 624016"/>
                  <a:gd name="connsiteX42" fmla="*/ 685800 w 723863"/>
                  <a:gd name="connsiteY42" fmla="*/ 547816 h 624016"/>
                  <a:gd name="connsiteX43" fmla="*/ 666750 w 723863"/>
                  <a:gd name="connsiteY43" fmla="*/ 495429 h 624016"/>
                  <a:gd name="connsiteX44" fmla="*/ 666750 w 723863"/>
                  <a:gd name="connsiteY44" fmla="*/ 458281 h 624016"/>
                  <a:gd name="connsiteX45" fmla="*/ 687705 w 723863"/>
                  <a:gd name="connsiteY45" fmla="*/ 507811 h 624016"/>
                  <a:gd name="connsiteX46" fmla="*/ 704850 w 723863"/>
                  <a:gd name="connsiteY46" fmla="*/ 519241 h 624016"/>
                  <a:gd name="connsiteX47" fmla="*/ 712470 w 723863"/>
                  <a:gd name="connsiteY47" fmla="*/ 517336 h 624016"/>
                  <a:gd name="connsiteX48" fmla="*/ 721995 w 723863"/>
                  <a:gd name="connsiteY48" fmla="*/ 492571 h 624016"/>
                  <a:gd name="connsiteX49" fmla="*/ 688658 w 723863"/>
                  <a:gd name="connsiteY49" fmla="*/ 412561 h 624016"/>
                  <a:gd name="connsiteX50" fmla="*/ 639128 w 723863"/>
                  <a:gd name="connsiteY50" fmla="*/ 378271 h 624016"/>
                  <a:gd name="connsiteX51" fmla="*/ 619125 w 723863"/>
                  <a:gd name="connsiteY51" fmla="*/ 376366 h 624016"/>
                  <a:gd name="connsiteX52" fmla="*/ 571500 w 723863"/>
                  <a:gd name="connsiteY52" fmla="*/ 376366 h 624016"/>
                  <a:gd name="connsiteX53" fmla="*/ 531495 w 723863"/>
                  <a:gd name="connsiteY53" fmla="*/ 308739 h 624016"/>
                  <a:gd name="connsiteX54" fmla="*/ 511493 w 723863"/>
                  <a:gd name="connsiteY54" fmla="*/ 116334 h 624016"/>
                  <a:gd name="connsiteX55" fmla="*/ 420053 w 723863"/>
                  <a:gd name="connsiteY55" fmla="*/ 24894 h 624016"/>
                  <a:gd name="connsiteX0" fmla="*/ 362903 w 666713"/>
                  <a:gd name="connsiteY0" fmla="*/ 24894 h 624016"/>
                  <a:gd name="connsiteX1" fmla="*/ 303848 w 666713"/>
                  <a:gd name="connsiteY1" fmla="*/ 14416 h 624016"/>
                  <a:gd name="connsiteX2" fmla="*/ 244793 w 666713"/>
                  <a:gd name="connsiteY2" fmla="*/ 24894 h 624016"/>
                  <a:gd name="connsiteX3" fmla="*/ 177165 w 666713"/>
                  <a:gd name="connsiteY3" fmla="*/ 69661 h 624016"/>
                  <a:gd name="connsiteX4" fmla="*/ 161925 w 666713"/>
                  <a:gd name="connsiteY4" fmla="*/ 154434 h 624016"/>
                  <a:gd name="connsiteX5" fmla="*/ 144780 w 666713"/>
                  <a:gd name="connsiteY5" fmla="*/ 69661 h 624016"/>
                  <a:gd name="connsiteX6" fmla="*/ 0 w 666713"/>
                  <a:gd name="connsiteY6" fmla="*/ 624016 h 624016"/>
                  <a:gd name="connsiteX7" fmla="*/ 0 w 666713"/>
                  <a:gd name="connsiteY7" fmla="*/ 328741 h 624016"/>
                  <a:gd name="connsiteX8" fmla="*/ 38100 w 666713"/>
                  <a:gd name="connsiteY8" fmla="*/ 328741 h 624016"/>
                  <a:gd name="connsiteX9" fmla="*/ 38100 w 666713"/>
                  <a:gd name="connsiteY9" fmla="*/ 624016 h 624016"/>
                  <a:gd name="connsiteX10" fmla="*/ 95250 w 666713"/>
                  <a:gd name="connsiteY10" fmla="*/ 624016 h 624016"/>
                  <a:gd name="connsiteX11" fmla="*/ 95250 w 666713"/>
                  <a:gd name="connsiteY11" fmla="*/ 112523 h 624016"/>
                  <a:gd name="connsiteX12" fmla="*/ 134303 w 666713"/>
                  <a:gd name="connsiteY12" fmla="*/ 305881 h 624016"/>
                  <a:gd name="connsiteX13" fmla="*/ 161925 w 666713"/>
                  <a:gd name="connsiteY13" fmla="*/ 328741 h 624016"/>
                  <a:gd name="connsiteX14" fmla="*/ 189548 w 666713"/>
                  <a:gd name="connsiteY14" fmla="*/ 305881 h 624016"/>
                  <a:gd name="connsiteX15" fmla="*/ 228600 w 666713"/>
                  <a:gd name="connsiteY15" fmla="*/ 112523 h 624016"/>
                  <a:gd name="connsiteX16" fmla="*/ 228600 w 666713"/>
                  <a:gd name="connsiteY16" fmla="*/ 216346 h 624016"/>
                  <a:gd name="connsiteX17" fmla="*/ 192405 w 666713"/>
                  <a:gd name="connsiteY17" fmla="*/ 396369 h 624016"/>
                  <a:gd name="connsiteX18" fmla="*/ 228600 w 666713"/>
                  <a:gd name="connsiteY18" fmla="*/ 396369 h 624016"/>
                  <a:gd name="connsiteX19" fmla="*/ 228600 w 666713"/>
                  <a:gd name="connsiteY19" fmla="*/ 624016 h 624016"/>
                  <a:gd name="connsiteX20" fmla="*/ 285750 w 666713"/>
                  <a:gd name="connsiteY20" fmla="*/ 624016 h 624016"/>
                  <a:gd name="connsiteX21" fmla="*/ 285750 w 666713"/>
                  <a:gd name="connsiteY21" fmla="*/ 395416 h 624016"/>
                  <a:gd name="connsiteX22" fmla="*/ 323850 w 666713"/>
                  <a:gd name="connsiteY22" fmla="*/ 395416 h 624016"/>
                  <a:gd name="connsiteX23" fmla="*/ 323850 w 666713"/>
                  <a:gd name="connsiteY23" fmla="*/ 624016 h 624016"/>
                  <a:gd name="connsiteX24" fmla="*/ 381000 w 666713"/>
                  <a:gd name="connsiteY24" fmla="*/ 624016 h 624016"/>
                  <a:gd name="connsiteX25" fmla="*/ 381000 w 666713"/>
                  <a:gd name="connsiteY25" fmla="*/ 396369 h 624016"/>
                  <a:gd name="connsiteX26" fmla="*/ 417195 w 666713"/>
                  <a:gd name="connsiteY26" fmla="*/ 396369 h 624016"/>
                  <a:gd name="connsiteX27" fmla="*/ 381000 w 666713"/>
                  <a:gd name="connsiteY27" fmla="*/ 216346 h 624016"/>
                  <a:gd name="connsiteX28" fmla="*/ 381000 w 666713"/>
                  <a:gd name="connsiteY28" fmla="*/ 112523 h 624016"/>
                  <a:gd name="connsiteX29" fmla="*/ 441960 w 666713"/>
                  <a:gd name="connsiteY29" fmla="*/ 327789 h 624016"/>
                  <a:gd name="connsiteX30" fmla="*/ 514350 w 666713"/>
                  <a:gd name="connsiteY30" fmla="*/ 450661 h 624016"/>
                  <a:gd name="connsiteX31" fmla="*/ 514350 w 666713"/>
                  <a:gd name="connsiteY31" fmla="*/ 496381 h 624016"/>
                  <a:gd name="connsiteX32" fmla="*/ 495300 w 666713"/>
                  <a:gd name="connsiteY32" fmla="*/ 547816 h 624016"/>
                  <a:gd name="connsiteX33" fmla="*/ 514350 w 666713"/>
                  <a:gd name="connsiteY33" fmla="*/ 547816 h 624016"/>
                  <a:gd name="connsiteX34" fmla="*/ 514350 w 666713"/>
                  <a:gd name="connsiteY34" fmla="*/ 624016 h 624016"/>
                  <a:gd name="connsiteX35" fmla="*/ 552450 w 666713"/>
                  <a:gd name="connsiteY35" fmla="*/ 624016 h 624016"/>
                  <a:gd name="connsiteX36" fmla="*/ 552450 w 666713"/>
                  <a:gd name="connsiteY36" fmla="*/ 547816 h 624016"/>
                  <a:gd name="connsiteX37" fmla="*/ 571500 w 666713"/>
                  <a:gd name="connsiteY37" fmla="*/ 547816 h 624016"/>
                  <a:gd name="connsiteX38" fmla="*/ 571500 w 666713"/>
                  <a:gd name="connsiteY38" fmla="*/ 624016 h 624016"/>
                  <a:gd name="connsiteX39" fmla="*/ 609600 w 666713"/>
                  <a:gd name="connsiteY39" fmla="*/ 624016 h 624016"/>
                  <a:gd name="connsiteX40" fmla="*/ 609600 w 666713"/>
                  <a:gd name="connsiteY40" fmla="*/ 547816 h 624016"/>
                  <a:gd name="connsiteX41" fmla="*/ 628650 w 666713"/>
                  <a:gd name="connsiteY41" fmla="*/ 547816 h 624016"/>
                  <a:gd name="connsiteX42" fmla="*/ 609600 w 666713"/>
                  <a:gd name="connsiteY42" fmla="*/ 495429 h 624016"/>
                  <a:gd name="connsiteX43" fmla="*/ 609600 w 666713"/>
                  <a:gd name="connsiteY43" fmla="*/ 458281 h 624016"/>
                  <a:gd name="connsiteX44" fmla="*/ 630555 w 666713"/>
                  <a:gd name="connsiteY44" fmla="*/ 507811 h 624016"/>
                  <a:gd name="connsiteX45" fmla="*/ 647700 w 666713"/>
                  <a:gd name="connsiteY45" fmla="*/ 519241 h 624016"/>
                  <a:gd name="connsiteX46" fmla="*/ 655320 w 666713"/>
                  <a:gd name="connsiteY46" fmla="*/ 517336 h 624016"/>
                  <a:gd name="connsiteX47" fmla="*/ 664845 w 666713"/>
                  <a:gd name="connsiteY47" fmla="*/ 492571 h 624016"/>
                  <a:gd name="connsiteX48" fmla="*/ 631508 w 666713"/>
                  <a:gd name="connsiteY48" fmla="*/ 412561 h 624016"/>
                  <a:gd name="connsiteX49" fmla="*/ 581978 w 666713"/>
                  <a:gd name="connsiteY49" fmla="*/ 378271 h 624016"/>
                  <a:gd name="connsiteX50" fmla="*/ 561975 w 666713"/>
                  <a:gd name="connsiteY50" fmla="*/ 376366 h 624016"/>
                  <a:gd name="connsiteX51" fmla="*/ 514350 w 666713"/>
                  <a:gd name="connsiteY51" fmla="*/ 376366 h 624016"/>
                  <a:gd name="connsiteX52" fmla="*/ 474345 w 666713"/>
                  <a:gd name="connsiteY52" fmla="*/ 308739 h 624016"/>
                  <a:gd name="connsiteX53" fmla="*/ 454343 w 666713"/>
                  <a:gd name="connsiteY53" fmla="*/ 116334 h 624016"/>
                  <a:gd name="connsiteX54" fmla="*/ 362903 w 666713"/>
                  <a:gd name="connsiteY54" fmla="*/ 24894 h 624016"/>
                  <a:gd name="connsiteX0" fmla="*/ 362903 w 666713"/>
                  <a:gd name="connsiteY0" fmla="*/ 24894 h 624016"/>
                  <a:gd name="connsiteX1" fmla="*/ 303848 w 666713"/>
                  <a:gd name="connsiteY1" fmla="*/ 14416 h 624016"/>
                  <a:gd name="connsiteX2" fmla="*/ 244793 w 666713"/>
                  <a:gd name="connsiteY2" fmla="*/ 24894 h 624016"/>
                  <a:gd name="connsiteX3" fmla="*/ 177165 w 666713"/>
                  <a:gd name="connsiteY3" fmla="*/ 69661 h 624016"/>
                  <a:gd name="connsiteX4" fmla="*/ 161925 w 666713"/>
                  <a:gd name="connsiteY4" fmla="*/ 154434 h 624016"/>
                  <a:gd name="connsiteX5" fmla="*/ 144780 w 666713"/>
                  <a:gd name="connsiteY5" fmla="*/ 69661 h 624016"/>
                  <a:gd name="connsiteX6" fmla="*/ 0 w 666713"/>
                  <a:gd name="connsiteY6" fmla="*/ 328741 h 624016"/>
                  <a:gd name="connsiteX7" fmla="*/ 38100 w 666713"/>
                  <a:gd name="connsiteY7" fmla="*/ 328741 h 624016"/>
                  <a:gd name="connsiteX8" fmla="*/ 38100 w 666713"/>
                  <a:gd name="connsiteY8" fmla="*/ 624016 h 624016"/>
                  <a:gd name="connsiteX9" fmla="*/ 95250 w 666713"/>
                  <a:gd name="connsiteY9" fmla="*/ 624016 h 624016"/>
                  <a:gd name="connsiteX10" fmla="*/ 95250 w 666713"/>
                  <a:gd name="connsiteY10" fmla="*/ 112523 h 624016"/>
                  <a:gd name="connsiteX11" fmla="*/ 134303 w 666713"/>
                  <a:gd name="connsiteY11" fmla="*/ 305881 h 624016"/>
                  <a:gd name="connsiteX12" fmla="*/ 161925 w 666713"/>
                  <a:gd name="connsiteY12" fmla="*/ 328741 h 624016"/>
                  <a:gd name="connsiteX13" fmla="*/ 189548 w 666713"/>
                  <a:gd name="connsiteY13" fmla="*/ 305881 h 624016"/>
                  <a:gd name="connsiteX14" fmla="*/ 228600 w 666713"/>
                  <a:gd name="connsiteY14" fmla="*/ 112523 h 624016"/>
                  <a:gd name="connsiteX15" fmla="*/ 228600 w 666713"/>
                  <a:gd name="connsiteY15" fmla="*/ 216346 h 624016"/>
                  <a:gd name="connsiteX16" fmla="*/ 192405 w 666713"/>
                  <a:gd name="connsiteY16" fmla="*/ 396369 h 624016"/>
                  <a:gd name="connsiteX17" fmla="*/ 228600 w 666713"/>
                  <a:gd name="connsiteY17" fmla="*/ 396369 h 624016"/>
                  <a:gd name="connsiteX18" fmla="*/ 228600 w 666713"/>
                  <a:gd name="connsiteY18" fmla="*/ 624016 h 624016"/>
                  <a:gd name="connsiteX19" fmla="*/ 285750 w 666713"/>
                  <a:gd name="connsiteY19" fmla="*/ 624016 h 624016"/>
                  <a:gd name="connsiteX20" fmla="*/ 285750 w 666713"/>
                  <a:gd name="connsiteY20" fmla="*/ 395416 h 624016"/>
                  <a:gd name="connsiteX21" fmla="*/ 323850 w 666713"/>
                  <a:gd name="connsiteY21" fmla="*/ 395416 h 624016"/>
                  <a:gd name="connsiteX22" fmla="*/ 323850 w 666713"/>
                  <a:gd name="connsiteY22" fmla="*/ 624016 h 624016"/>
                  <a:gd name="connsiteX23" fmla="*/ 381000 w 666713"/>
                  <a:gd name="connsiteY23" fmla="*/ 624016 h 624016"/>
                  <a:gd name="connsiteX24" fmla="*/ 381000 w 666713"/>
                  <a:gd name="connsiteY24" fmla="*/ 396369 h 624016"/>
                  <a:gd name="connsiteX25" fmla="*/ 417195 w 666713"/>
                  <a:gd name="connsiteY25" fmla="*/ 396369 h 624016"/>
                  <a:gd name="connsiteX26" fmla="*/ 381000 w 666713"/>
                  <a:gd name="connsiteY26" fmla="*/ 216346 h 624016"/>
                  <a:gd name="connsiteX27" fmla="*/ 381000 w 666713"/>
                  <a:gd name="connsiteY27" fmla="*/ 112523 h 624016"/>
                  <a:gd name="connsiteX28" fmla="*/ 441960 w 666713"/>
                  <a:gd name="connsiteY28" fmla="*/ 327789 h 624016"/>
                  <a:gd name="connsiteX29" fmla="*/ 514350 w 666713"/>
                  <a:gd name="connsiteY29" fmla="*/ 450661 h 624016"/>
                  <a:gd name="connsiteX30" fmla="*/ 514350 w 666713"/>
                  <a:gd name="connsiteY30" fmla="*/ 496381 h 624016"/>
                  <a:gd name="connsiteX31" fmla="*/ 495300 w 666713"/>
                  <a:gd name="connsiteY31" fmla="*/ 547816 h 624016"/>
                  <a:gd name="connsiteX32" fmla="*/ 514350 w 666713"/>
                  <a:gd name="connsiteY32" fmla="*/ 547816 h 624016"/>
                  <a:gd name="connsiteX33" fmla="*/ 514350 w 666713"/>
                  <a:gd name="connsiteY33" fmla="*/ 624016 h 624016"/>
                  <a:gd name="connsiteX34" fmla="*/ 552450 w 666713"/>
                  <a:gd name="connsiteY34" fmla="*/ 624016 h 624016"/>
                  <a:gd name="connsiteX35" fmla="*/ 552450 w 666713"/>
                  <a:gd name="connsiteY35" fmla="*/ 547816 h 624016"/>
                  <a:gd name="connsiteX36" fmla="*/ 571500 w 666713"/>
                  <a:gd name="connsiteY36" fmla="*/ 547816 h 624016"/>
                  <a:gd name="connsiteX37" fmla="*/ 571500 w 666713"/>
                  <a:gd name="connsiteY37" fmla="*/ 624016 h 624016"/>
                  <a:gd name="connsiteX38" fmla="*/ 609600 w 666713"/>
                  <a:gd name="connsiteY38" fmla="*/ 624016 h 624016"/>
                  <a:gd name="connsiteX39" fmla="*/ 609600 w 666713"/>
                  <a:gd name="connsiteY39" fmla="*/ 547816 h 624016"/>
                  <a:gd name="connsiteX40" fmla="*/ 628650 w 666713"/>
                  <a:gd name="connsiteY40" fmla="*/ 547816 h 624016"/>
                  <a:gd name="connsiteX41" fmla="*/ 609600 w 666713"/>
                  <a:gd name="connsiteY41" fmla="*/ 495429 h 624016"/>
                  <a:gd name="connsiteX42" fmla="*/ 609600 w 666713"/>
                  <a:gd name="connsiteY42" fmla="*/ 458281 h 624016"/>
                  <a:gd name="connsiteX43" fmla="*/ 630555 w 666713"/>
                  <a:gd name="connsiteY43" fmla="*/ 507811 h 624016"/>
                  <a:gd name="connsiteX44" fmla="*/ 647700 w 666713"/>
                  <a:gd name="connsiteY44" fmla="*/ 519241 h 624016"/>
                  <a:gd name="connsiteX45" fmla="*/ 655320 w 666713"/>
                  <a:gd name="connsiteY45" fmla="*/ 517336 h 624016"/>
                  <a:gd name="connsiteX46" fmla="*/ 664845 w 666713"/>
                  <a:gd name="connsiteY46" fmla="*/ 492571 h 624016"/>
                  <a:gd name="connsiteX47" fmla="*/ 631508 w 666713"/>
                  <a:gd name="connsiteY47" fmla="*/ 412561 h 624016"/>
                  <a:gd name="connsiteX48" fmla="*/ 581978 w 666713"/>
                  <a:gd name="connsiteY48" fmla="*/ 378271 h 624016"/>
                  <a:gd name="connsiteX49" fmla="*/ 561975 w 666713"/>
                  <a:gd name="connsiteY49" fmla="*/ 376366 h 624016"/>
                  <a:gd name="connsiteX50" fmla="*/ 514350 w 666713"/>
                  <a:gd name="connsiteY50" fmla="*/ 376366 h 624016"/>
                  <a:gd name="connsiteX51" fmla="*/ 474345 w 666713"/>
                  <a:gd name="connsiteY51" fmla="*/ 308739 h 624016"/>
                  <a:gd name="connsiteX52" fmla="*/ 454343 w 666713"/>
                  <a:gd name="connsiteY52" fmla="*/ 116334 h 624016"/>
                  <a:gd name="connsiteX53" fmla="*/ 362903 w 666713"/>
                  <a:gd name="connsiteY53" fmla="*/ 24894 h 624016"/>
                  <a:gd name="connsiteX0" fmla="*/ 324803 w 628613"/>
                  <a:gd name="connsiteY0" fmla="*/ 24894 h 624016"/>
                  <a:gd name="connsiteX1" fmla="*/ 265748 w 628613"/>
                  <a:gd name="connsiteY1" fmla="*/ 14416 h 624016"/>
                  <a:gd name="connsiteX2" fmla="*/ 206693 w 628613"/>
                  <a:gd name="connsiteY2" fmla="*/ 24894 h 624016"/>
                  <a:gd name="connsiteX3" fmla="*/ 139065 w 628613"/>
                  <a:gd name="connsiteY3" fmla="*/ 69661 h 624016"/>
                  <a:gd name="connsiteX4" fmla="*/ 123825 w 628613"/>
                  <a:gd name="connsiteY4" fmla="*/ 154434 h 624016"/>
                  <a:gd name="connsiteX5" fmla="*/ 106680 w 628613"/>
                  <a:gd name="connsiteY5" fmla="*/ 69661 h 624016"/>
                  <a:gd name="connsiteX6" fmla="*/ 0 w 628613"/>
                  <a:gd name="connsiteY6" fmla="*/ 328741 h 624016"/>
                  <a:gd name="connsiteX7" fmla="*/ 0 w 628613"/>
                  <a:gd name="connsiteY7" fmla="*/ 624016 h 624016"/>
                  <a:gd name="connsiteX8" fmla="*/ 57150 w 628613"/>
                  <a:gd name="connsiteY8" fmla="*/ 624016 h 624016"/>
                  <a:gd name="connsiteX9" fmla="*/ 57150 w 628613"/>
                  <a:gd name="connsiteY9" fmla="*/ 112523 h 624016"/>
                  <a:gd name="connsiteX10" fmla="*/ 96203 w 628613"/>
                  <a:gd name="connsiteY10" fmla="*/ 305881 h 624016"/>
                  <a:gd name="connsiteX11" fmla="*/ 123825 w 628613"/>
                  <a:gd name="connsiteY11" fmla="*/ 328741 h 624016"/>
                  <a:gd name="connsiteX12" fmla="*/ 151448 w 628613"/>
                  <a:gd name="connsiteY12" fmla="*/ 305881 h 624016"/>
                  <a:gd name="connsiteX13" fmla="*/ 190500 w 628613"/>
                  <a:gd name="connsiteY13" fmla="*/ 112523 h 624016"/>
                  <a:gd name="connsiteX14" fmla="*/ 190500 w 628613"/>
                  <a:gd name="connsiteY14" fmla="*/ 216346 h 624016"/>
                  <a:gd name="connsiteX15" fmla="*/ 154305 w 628613"/>
                  <a:gd name="connsiteY15" fmla="*/ 396369 h 624016"/>
                  <a:gd name="connsiteX16" fmla="*/ 190500 w 628613"/>
                  <a:gd name="connsiteY16" fmla="*/ 396369 h 624016"/>
                  <a:gd name="connsiteX17" fmla="*/ 190500 w 628613"/>
                  <a:gd name="connsiteY17" fmla="*/ 624016 h 624016"/>
                  <a:gd name="connsiteX18" fmla="*/ 247650 w 628613"/>
                  <a:gd name="connsiteY18" fmla="*/ 624016 h 624016"/>
                  <a:gd name="connsiteX19" fmla="*/ 247650 w 628613"/>
                  <a:gd name="connsiteY19" fmla="*/ 395416 h 624016"/>
                  <a:gd name="connsiteX20" fmla="*/ 285750 w 628613"/>
                  <a:gd name="connsiteY20" fmla="*/ 395416 h 624016"/>
                  <a:gd name="connsiteX21" fmla="*/ 285750 w 628613"/>
                  <a:gd name="connsiteY21" fmla="*/ 624016 h 624016"/>
                  <a:gd name="connsiteX22" fmla="*/ 342900 w 628613"/>
                  <a:gd name="connsiteY22" fmla="*/ 624016 h 624016"/>
                  <a:gd name="connsiteX23" fmla="*/ 342900 w 628613"/>
                  <a:gd name="connsiteY23" fmla="*/ 396369 h 624016"/>
                  <a:gd name="connsiteX24" fmla="*/ 379095 w 628613"/>
                  <a:gd name="connsiteY24" fmla="*/ 396369 h 624016"/>
                  <a:gd name="connsiteX25" fmla="*/ 342900 w 628613"/>
                  <a:gd name="connsiteY25" fmla="*/ 216346 h 624016"/>
                  <a:gd name="connsiteX26" fmla="*/ 342900 w 628613"/>
                  <a:gd name="connsiteY26" fmla="*/ 112523 h 624016"/>
                  <a:gd name="connsiteX27" fmla="*/ 403860 w 628613"/>
                  <a:gd name="connsiteY27" fmla="*/ 327789 h 624016"/>
                  <a:gd name="connsiteX28" fmla="*/ 476250 w 628613"/>
                  <a:gd name="connsiteY28" fmla="*/ 450661 h 624016"/>
                  <a:gd name="connsiteX29" fmla="*/ 476250 w 628613"/>
                  <a:gd name="connsiteY29" fmla="*/ 496381 h 624016"/>
                  <a:gd name="connsiteX30" fmla="*/ 457200 w 628613"/>
                  <a:gd name="connsiteY30" fmla="*/ 547816 h 624016"/>
                  <a:gd name="connsiteX31" fmla="*/ 476250 w 628613"/>
                  <a:gd name="connsiteY31" fmla="*/ 547816 h 624016"/>
                  <a:gd name="connsiteX32" fmla="*/ 476250 w 628613"/>
                  <a:gd name="connsiteY32" fmla="*/ 624016 h 624016"/>
                  <a:gd name="connsiteX33" fmla="*/ 514350 w 628613"/>
                  <a:gd name="connsiteY33" fmla="*/ 624016 h 624016"/>
                  <a:gd name="connsiteX34" fmla="*/ 514350 w 628613"/>
                  <a:gd name="connsiteY34" fmla="*/ 547816 h 624016"/>
                  <a:gd name="connsiteX35" fmla="*/ 533400 w 628613"/>
                  <a:gd name="connsiteY35" fmla="*/ 547816 h 624016"/>
                  <a:gd name="connsiteX36" fmla="*/ 533400 w 628613"/>
                  <a:gd name="connsiteY36" fmla="*/ 624016 h 624016"/>
                  <a:gd name="connsiteX37" fmla="*/ 571500 w 628613"/>
                  <a:gd name="connsiteY37" fmla="*/ 624016 h 624016"/>
                  <a:gd name="connsiteX38" fmla="*/ 571500 w 628613"/>
                  <a:gd name="connsiteY38" fmla="*/ 547816 h 624016"/>
                  <a:gd name="connsiteX39" fmla="*/ 590550 w 628613"/>
                  <a:gd name="connsiteY39" fmla="*/ 547816 h 624016"/>
                  <a:gd name="connsiteX40" fmla="*/ 571500 w 628613"/>
                  <a:gd name="connsiteY40" fmla="*/ 495429 h 624016"/>
                  <a:gd name="connsiteX41" fmla="*/ 571500 w 628613"/>
                  <a:gd name="connsiteY41" fmla="*/ 458281 h 624016"/>
                  <a:gd name="connsiteX42" fmla="*/ 592455 w 628613"/>
                  <a:gd name="connsiteY42" fmla="*/ 507811 h 624016"/>
                  <a:gd name="connsiteX43" fmla="*/ 609600 w 628613"/>
                  <a:gd name="connsiteY43" fmla="*/ 519241 h 624016"/>
                  <a:gd name="connsiteX44" fmla="*/ 617220 w 628613"/>
                  <a:gd name="connsiteY44" fmla="*/ 517336 h 624016"/>
                  <a:gd name="connsiteX45" fmla="*/ 626745 w 628613"/>
                  <a:gd name="connsiteY45" fmla="*/ 492571 h 624016"/>
                  <a:gd name="connsiteX46" fmla="*/ 593408 w 628613"/>
                  <a:gd name="connsiteY46" fmla="*/ 412561 h 624016"/>
                  <a:gd name="connsiteX47" fmla="*/ 543878 w 628613"/>
                  <a:gd name="connsiteY47" fmla="*/ 378271 h 624016"/>
                  <a:gd name="connsiteX48" fmla="*/ 523875 w 628613"/>
                  <a:gd name="connsiteY48" fmla="*/ 376366 h 624016"/>
                  <a:gd name="connsiteX49" fmla="*/ 476250 w 628613"/>
                  <a:gd name="connsiteY49" fmla="*/ 376366 h 624016"/>
                  <a:gd name="connsiteX50" fmla="*/ 436245 w 628613"/>
                  <a:gd name="connsiteY50" fmla="*/ 308739 h 624016"/>
                  <a:gd name="connsiteX51" fmla="*/ 416243 w 628613"/>
                  <a:gd name="connsiteY51" fmla="*/ 116334 h 624016"/>
                  <a:gd name="connsiteX52" fmla="*/ 324803 w 628613"/>
                  <a:gd name="connsiteY52" fmla="*/ 24894 h 624016"/>
                  <a:gd name="connsiteX0" fmla="*/ 324803 w 628613"/>
                  <a:gd name="connsiteY0" fmla="*/ 24894 h 624016"/>
                  <a:gd name="connsiteX1" fmla="*/ 265748 w 628613"/>
                  <a:gd name="connsiteY1" fmla="*/ 14416 h 624016"/>
                  <a:gd name="connsiteX2" fmla="*/ 206693 w 628613"/>
                  <a:gd name="connsiteY2" fmla="*/ 24894 h 624016"/>
                  <a:gd name="connsiteX3" fmla="*/ 139065 w 628613"/>
                  <a:gd name="connsiteY3" fmla="*/ 69661 h 624016"/>
                  <a:gd name="connsiteX4" fmla="*/ 123825 w 628613"/>
                  <a:gd name="connsiteY4" fmla="*/ 154434 h 624016"/>
                  <a:gd name="connsiteX5" fmla="*/ 106680 w 628613"/>
                  <a:gd name="connsiteY5" fmla="*/ 69661 h 624016"/>
                  <a:gd name="connsiteX6" fmla="*/ 0 w 628613"/>
                  <a:gd name="connsiteY6" fmla="*/ 624016 h 624016"/>
                  <a:gd name="connsiteX7" fmla="*/ 57150 w 628613"/>
                  <a:gd name="connsiteY7" fmla="*/ 624016 h 624016"/>
                  <a:gd name="connsiteX8" fmla="*/ 57150 w 628613"/>
                  <a:gd name="connsiteY8" fmla="*/ 112523 h 624016"/>
                  <a:gd name="connsiteX9" fmla="*/ 96203 w 628613"/>
                  <a:gd name="connsiteY9" fmla="*/ 305881 h 624016"/>
                  <a:gd name="connsiteX10" fmla="*/ 123825 w 628613"/>
                  <a:gd name="connsiteY10" fmla="*/ 328741 h 624016"/>
                  <a:gd name="connsiteX11" fmla="*/ 151448 w 628613"/>
                  <a:gd name="connsiteY11" fmla="*/ 305881 h 624016"/>
                  <a:gd name="connsiteX12" fmla="*/ 190500 w 628613"/>
                  <a:gd name="connsiteY12" fmla="*/ 112523 h 624016"/>
                  <a:gd name="connsiteX13" fmla="*/ 190500 w 628613"/>
                  <a:gd name="connsiteY13" fmla="*/ 216346 h 624016"/>
                  <a:gd name="connsiteX14" fmla="*/ 154305 w 628613"/>
                  <a:gd name="connsiteY14" fmla="*/ 396369 h 624016"/>
                  <a:gd name="connsiteX15" fmla="*/ 190500 w 628613"/>
                  <a:gd name="connsiteY15" fmla="*/ 396369 h 624016"/>
                  <a:gd name="connsiteX16" fmla="*/ 190500 w 628613"/>
                  <a:gd name="connsiteY16" fmla="*/ 624016 h 624016"/>
                  <a:gd name="connsiteX17" fmla="*/ 247650 w 628613"/>
                  <a:gd name="connsiteY17" fmla="*/ 624016 h 624016"/>
                  <a:gd name="connsiteX18" fmla="*/ 247650 w 628613"/>
                  <a:gd name="connsiteY18" fmla="*/ 395416 h 624016"/>
                  <a:gd name="connsiteX19" fmla="*/ 285750 w 628613"/>
                  <a:gd name="connsiteY19" fmla="*/ 395416 h 624016"/>
                  <a:gd name="connsiteX20" fmla="*/ 285750 w 628613"/>
                  <a:gd name="connsiteY20" fmla="*/ 624016 h 624016"/>
                  <a:gd name="connsiteX21" fmla="*/ 342900 w 628613"/>
                  <a:gd name="connsiteY21" fmla="*/ 624016 h 624016"/>
                  <a:gd name="connsiteX22" fmla="*/ 342900 w 628613"/>
                  <a:gd name="connsiteY22" fmla="*/ 396369 h 624016"/>
                  <a:gd name="connsiteX23" fmla="*/ 379095 w 628613"/>
                  <a:gd name="connsiteY23" fmla="*/ 396369 h 624016"/>
                  <a:gd name="connsiteX24" fmla="*/ 342900 w 628613"/>
                  <a:gd name="connsiteY24" fmla="*/ 216346 h 624016"/>
                  <a:gd name="connsiteX25" fmla="*/ 342900 w 628613"/>
                  <a:gd name="connsiteY25" fmla="*/ 112523 h 624016"/>
                  <a:gd name="connsiteX26" fmla="*/ 403860 w 628613"/>
                  <a:gd name="connsiteY26" fmla="*/ 327789 h 624016"/>
                  <a:gd name="connsiteX27" fmla="*/ 476250 w 628613"/>
                  <a:gd name="connsiteY27" fmla="*/ 450661 h 624016"/>
                  <a:gd name="connsiteX28" fmla="*/ 476250 w 628613"/>
                  <a:gd name="connsiteY28" fmla="*/ 496381 h 624016"/>
                  <a:gd name="connsiteX29" fmla="*/ 457200 w 628613"/>
                  <a:gd name="connsiteY29" fmla="*/ 547816 h 624016"/>
                  <a:gd name="connsiteX30" fmla="*/ 476250 w 628613"/>
                  <a:gd name="connsiteY30" fmla="*/ 547816 h 624016"/>
                  <a:gd name="connsiteX31" fmla="*/ 476250 w 628613"/>
                  <a:gd name="connsiteY31" fmla="*/ 624016 h 624016"/>
                  <a:gd name="connsiteX32" fmla="*/ 514350 w 628613"/>
                  <a:gd name="connsiteY32" fmla="*/ 624016 h 624016"/>
                  <a:gd name="connsiteX33" fmla="*/ 514350 w 628613"/>
                  <a:gd name="connsiteY33" fmla="*/ 547816 h 624016"/>
                  <a:gd name="connsiteX34" fmla="*/ 533400 w 628613"/>
                  <a:gd name="connsiteY34" fmla="*/ 547816 h 624016"/>
                  <a:gd name="connsiteX35" fmla="*/ 533400 w 628613"/>
                  <a:gd name="connsiteY35" fmla="*/ 624016 h 624016"/>
                  <a:gd name="connsiteX36" fmla="*/ 571500 w 628613"/>
                  <a:gd name="connsiteY36" fmla="*/ 624016 h 624016"/>
                  <a:gd name="connsiteX37" fmla="*/ 571500 w 628613"/>
                  <a:gd name="connsiteY37" fmla="*/ 547816 h 624016"/>
                  <a:gd name="connsiteX38" fmla="*/ 590550 w 628613"/>
                  <a:gd name="connsiteY38" fmla="*/ 547816 h 624016"/>
                  <a:gd name="connsiteX39" fmla="*/ 571500 w 628613"/>
                  <a:gd name="connsiteY39" fmla="*/ 495429 h 624016"/>
                  <a:gd name="connsiteX40" fmla="*/ 571500 w 628613"/>
                  <a:gd name="connsiteY40" fmla="*/ 458281 h 624016"/>
                  <a:gd name="connsiteX41" fmla="*/ 592455 w 628613"/>
                  <a:gd name="connsiteY41" fmla="*/ 507811 h 624016"/>
                  <a:gd name="connsiteX42" fmla="*/ 609600 w 628613"/>
                  <a:gd name="connsiteY42" fmla="*/ 519241 h 624016"/>
                  <a:gd name="connsiteX43" fmla="*/ 617220 w 628613"/>
                  <a:gd name="connsiteY43" fmla="*/ 517336 h 624016"/>
                  <a:gd name="connsiteX44" fmla="*/ 626745 w 628613"/>
                  <a:gd name="connsiteY44" fmla="*/ 492571 h 624016"/>
                  <a:gd name="connsiteX45" fmla="*/ 593408 w 628613"/>
                  <a:gd name="connsiteY45" fmla="*/ 412561 h 624016"/>
                  <a:gd name="connsiteX46" fmla="*/ 543878 w 628613"/>
                  <a:gd name="connsiteY46" fmla="*/ 378271 h 624016"/>
                  <a:gd name="connsiteX47" fmla="*/ 523875 w 628613"/>
                  <a:gd name="connsiteY47" fmla="*/ 376366 h 624016"/>
                  <a:gd name="connsiteX48" fmla="*/ 476250 w 628613"/>
                  <a:gd name="connsiteY48" fmla="*/ 376366 h 624016"/>
                  <a:gd name="connsiteX49" fmla="*/ 436245 w 628613"/>
                  <a:gd name="connsiteY49" fmla="*/ 308739 h 624016"/>
                  <a:gd name="connsiteX50" fmla="*/ 416243 w 628613"/>
                  <a:gd name="connsiteY50" fmla="*/ 116334 h 624016"/>
                  <a:gd name="connsiteX51" fmla="*/ 324803 w 628613"/>
                  <a:gd name="connsiteY51" fmla="*/ 24894 h 624016"/>
                  <a:gd name="connsiteX0" fmla="*/ 267653 w 571463"/>
                  <a:gd name="connsiteY0" fmla="*/ 24894 h 624016"/>
                  <a:gd name="connsiteX1" fmla="*/ 208598 w 571463"/>
                  <a:gd name="connsiteY1" fmla="*/ 14416 h 624016"/>
                  <a:gd name="connsiteX2" fmla="*/ 149543 w 571463"/>
                  <a:gd name="connsiteY2" fmla="*/ 24894 h 624016"/>
                  <a:gd name="connsiteX3" fmla="*/ 81915 w 571463"/>
                  <a:gd name="connsiteY3" fmla="*/ 69661 h 624016"/>
                  <a:gd name="connsiteX4" fmla="*/ 66675 w 571463"/>
                  <a:gd name="connsiteY4" fmla="*/ 154434 h 624016"/>
                  <a:gd name="connsiteX5" fmla="*/ 49530 w 571463"/>
                  <a:gd name="connsiteY5" fmla="*/ 69661 h 624016"/>
                  <a:gd name="connsiteX6" fmla="*/ 0 w 571463"/>
                  <a:gd name="connsiteY6" fmla="*/ 624016 h 624016"/>
                  <a:gd name="connsiteX7" fmla="*/ 0 w 571463"/>
                  <a:gd name="connsiteY7" fmla="*/ 112523 h 624016"/>
                  <a:gd name="connsiteX8" fmla="*/ 39053 w 571463"/>
                  <a:gd name="connsiteY8" fmla="*/ 305881 h 624016"/>
                  <a:gd name="connsiteX9" fmla="*/ 66675 w 571463"/>
                  <a:gd name="connsiteY9" fmla="*/ 328741 h 624016"/>
                  <a:gd name="connsiteX10" fmla="*/ 94298 w 571463"/>
                  <a:gd name="connsiteY10" fmla="*/ 305881 h 624016"/>
                  <a:gd name="connsiteX11" fmla="*/ 133350 w 571463"/>
                  <a:gd name="connsiteY11" fmla="*/ 112523 h 624016"/>
                  <a:gd name="connsiteX12" fmla="*/ 133350 w 571463"/>
                  <a:gd name="connsiteY12" fmla="*/ 216346 h 624016"/>
                  <a:gd name="connsiteX13" fmla="*/ 97155 w 571463"/>
                  <a:gd name="connsiteY13" fmla="*/ 396369 h 624016"/>
                  <a:gd name="connsiteX14" fmla="*/ 133350 w 571463"/>
                  <a:gd name="connsiteY14" fmla="*/ 396369 h 624016"/>
                  <a:gd name="connsiteX15" fmla="*/ 133350 w 571463"/>
                  <a:gd name="connsiteY15" fmla="*/ 624016 h 624016"/>
                  <a:gd name="connsiteX16" fmla="*/ 190500 w 571463"/>
                  <a:gd name="connsiteY16" fmla="*/ 624016 h 624016"/>
                  <a:gd name="connsiteX17" fmla="*/ 190500 w 571463"/>
                  <a:gd name="connsiteY17" fmla="*/ 395416 h 624016"/>
                  <a:gd name="connsiteX18" fmla="*/ 228600 w 571463"/>
                  <a:gd name="connsiteY18" fmla="*/ 395416 h 624016"/>
                  <a:gd name="connsiteX19" fmla="*/ 228600 w 571463"/>
                  <a:gd name="connsiteY19" fmla="*/ 624016 h 624016"/>
                  <a:gd name="connsiteX20" fmla="*/ 285750 w 571463"/>
                  <a:gd name="connsiteY20" fmla="*/ 624016 h 624016"/>
                  <a:gd name="connsiteX21" fmla="*/ 285750 w 571463"/>
                  <a:gd name="connsiteY21" fmla="*/ 396369 h 624016"/>
                  <a:gd name="connsiteX22" fmla="*/ 321945 w 571463"/>
                  <a:gd name="connsiteY22" fmla="*/ 396369 h 624016"/>
                  <a:gd name="connsiteX23" fmla="*/ 285750 w 571463"/>
                  <a:gd name="connsiteY23" fmla="*/ 216346 h 624016"/>
                  <a:gd name="connsiteX24" fmla="*/ 285750 w 571463"/>
                  <a:gd name="connsiteY24" fmla="*/ 112523 h 624016"/>
                  <a:gd name="connsiteX25" fmla="*/ 346710 w 571463"/>
                  <a:gd name="connsiteY25" fmla="*/ 327789 h 624016"/>
                  <a:gd name="connsiteX26" fmla="*/ 419100 w 571463"/>
                  <a:gd name="connsiteY26" fmla="*/ 450661 h 624016"/>
                  <a:gd name="connsiteX27" fmla="*/ 419100 w 571463"/>
                  <a:gd name="connsiteY27" fmla="*/ 496381 h 624016"/>
                  <a:gd name="connsiteX28" fmla="*/ 400050 w 571463"/>
                  <a:gd name="connsiteY28" fmla="*/ 547816 h 624016"/>
                  <a:gd name="connsiteX29" fmla="*/ 419100 w 571463"/>
                  <a:gd name="connsiteY29" fmla="*/ 547816 h 624016"/>
                  <a:gd name="connsiteX30" fmla="*/ 419100 w 571463"/>
                  <a:gd name="connsiteY30" fmla="*/ 624016 h 624016"/>
                  <a:gd name="connsiteX31" fmla="*/ 457200 w 571463"/>
                  <a:gd name="connsiteY31" fmla="*/ 624016 h 624016"/>
                  <a:gd name="connsiteX32" fmla="*/ 457200 w 571463"/>
                  <a:gd name="connsiteY32" fmla="*/ 547816 h 624016"/>
                  <a:gd name="connsiteX33" fmla="*/ 476250 w 571463"/>
                  <a:gd name="connsiteY33" fmla="*/ 547816 h 624016"/>
                  <a:gd name="connsiteX34" fmla="*/ 476250 w 571463"/>
                  <a:gd name="connsiteY34" fmla="*/ 624016 h 624016"/>
                  <a:gd name="connsiteX35" fmla="*/ 514350 w 571463"/>
                  <a:gd name="connsiteY35" fmla="*/ 624016 h 624016"/>
                  <a:gd name="connsiteX36" fmla="*/ 514350 w 571463"/>
                  <a:gd name="connsiteY36" fmla="*/ 547816 h 624016"/>
                  <a:gd name="connsiteX37" fmla="*/ 533400 w 571463"/>
                  <a:gd name="connsiteY37" fmla="*/ 547816 h 624016"/>
                  <a:gd name="connsiteX38" fmla="*/ 514350 w 571463"/>
                  <a:gd name="connsiteY38" fmla="*/ 495429 h 624016"/>
                  <a:gd name="connsiteX39" fmla="*/ 514350 w 571463"/>
                  <a:gd name="connsiteY39" fmla="*/ 458281 h 624016"/>
                  <a:gd name="connsiteX40" fmla="*/ 535305 w 571463"/>
                  <a:gd name="connsiteY40" fmla="*/ 507811 h 624016"/>
                  <a:gd name="connsiteX41" fmla="*/ 552450 w 571463"/>
                  <a:gd name="connsiteY41" fmla="*/ 519241 h 624016"/>
                  <a:gd name="connsiteX42" fmla="*/ 560070 w 571463"/>
                  <a:gd name="connsiteY42" fmla="*/ 517336 h 624016"/>
                  <a:gd name="connsiteX43" fmla="*/ 569595 w 571463"/>
                  <a:gd name="connsiteY43" fmla="*/ 492571 h 624016"/>
                  <a:gd name="connsiteX44" fmla="*/ 536258 w 571463"/>
                  <a:gd name="connsiteY44" fmla="*/ 412561 h 624016"/>
                  <a:gd name="connsiteX45" fmla="*/ 486728 w 571463"/>
                  <a:gd name="connsiteY45" fmla="*/ 378271 h 624016"/>
                  <a:gd name="connsiteX46" fmla="*/ 466725 w 571463"/>
                  <a:gd name="connsiteY46" fmla="*/ 376366 h 624016"/>
                  <a:gd name="connsiteX47" fmla="*/ 419100 w 571463"/>
                  <a:gd name="connsiteY47" fmla="*/ 376366 h 624016"/>
                  <a:gd name="connsiteX48" fmla="*/ 379095 w 571463"/>
                  <a:gd name="connsiteY48" fmla="*/ 308739 h 624016"/>
                  <a:gd name="connsiteX49" fmla="*/ 359093 w 571463"/>
                  <a:gd name="connsiteY49" fmla="*/ 116334 h 624016"/>
                  <a:gd name="connsiteX50" fmla="*/ 267653 w 571463"/>
                  <a:gd name="connsiteY50" fmla="*/ 24894 h 624016"/>
                  <a:gd name="connsiteX0" fmla="*/ 267653 w 571463"/>
                  <a:gd name="connsiteY0" fmla="*/ 24894 h 624016"/>
                  <a:gd name="connsiteX1" fmla="*/ 208598 w 571463"/>
                  <a:gd name="connsiteY1" fmla="*/ 14416 h 624016"/>
                  <a:gd name="connsiteX2" fmla="*/ 149543 w 571463"/>
                  <a:gd name="connsiteY2" fmla="*/ 24894 h 624016"/>
                  <a:gd name="connsiteX3" fmla="*/ 81915 w 571463"/>
                  <a:gd name="connsiteY3" fmla="*/ 69661 h 624016"/>
                  <a:gd name="connsiteX4" fmla="*/ 66675 w 571463"/>
                  <a:gd name="connsiteY4" fmla="*/ 154434 h 624016"/>
                  <a:gd name="connsiteX5" fmla="*/ 49530 w 571463"/>
                  <a:gd name="connsiteY5" fmla="*/ 69661 h 624016"/>
                  <a:gd name="connsiteX6" fmla="*/ 0 w 571463"/>
                  <a:gd name="connsiteY6" fmla="*/ 624016 h 624016"/>
                  <a:gd name="connsiteX7" fmla="*/ 0 w 571463"/>
                  <a:gd name="connsiteY7" fmla="*/ 112523 h 624016"/>
                  <a:gd name="connsiteX8" fmla="*/ 39053 w 571463"/>
                  <a:gd name="connsiteY8" fmla="*/ 305881 h 624016"/>
                  <a:gd name="connsiteX9" fmla="*/ 66675 w 571463"/>
                  <a:gd name="connsiteY9" fmla="*/ 328741 h 624016"/>
                  <a:gd name="connsiteX10" fmla="*/ 94298 w 571463"/>
                  <a:gd name="connsiteY10" fmla="*/ 305881 h 624016"/>
                  <a:gd name="connsiteX11" fmla="*/ 133350 w 571463"/>
                  <a:gd name="connsiteY11" fmla="*/ 112523 h 624016"/>
                  <a:gd name="connsiteX12" fmla="*/ 133350 w 571463"/>
                  <a:gd name="connsiteY12" fmla="*/ 216346 h 624016"/>
                  <a:gd name="connsiteX13" fmla="*/ 97155 w 571463"/>
                  <a:gd name="connsiteY13" fmla="*/ 396369 h 624016"/>
                  <a:gd name="connsiteX14" fmla="*/ 133350 w 571463"/>
                  <a:gd name="connsiteY14" fmla="*/ 396369 h 624016"/>
                  <a:gd name="connsiteX15" fmla="*/ 133350 w 571463"/>
                  <a:gd name="connsiteY15" fmla="*/ 624016 h 624016"/>
                  <a:gd name="connsiteX16" fmla="*/ 190500 w 571463"/>
                  <a:gd name="connsiteY16" fmla="*/ 624016 h 624016"/>
                  <a:gd name="connsiteX17" fmla="*/ 190500 w 571463"/>
                  <a:gd name="connsiteY17" fmla="*/ 395416 h 624016"/>
                  <a:gd name="connsiteX18" fmla="*/ 228600 w 571463"/>
                  <a:gd name="connsiteY18" fmla="*/ 395416 h 624016"/>
                  <a:gd name="connsiteX19" fmla="*/ 228600 w 571463"/>
                  <a:gd name="connsiteY19" fmla="*/ 624016 h 624016"/>
                  <a:gd name="connsiteX20" fmla="*/ 285750 w 571463"/>
                  <a:gd name="connsiteY20" fmla="*/ 624016 h 624016"/>
                  <a:gd name="connsiteX21" fmla="*/ 285750 w 571463"/>
                  <a:gd name="connsiteY21" fmla="*/ 396369 h 624016"/>
                  <a:gd name="connsiteX22" fmla="*/ 321945 w 571463"/>
                  <a:gd name="connsiteY22" fmla="*/ 396369 h 624016"/>
                  <a:gd name="connsiteX23" fmla="*/ 285750 w 571463"/>
                  <a:gd name="connsiteY23" fmla="*/ 216346 h 624016"/>
                  <a:gd name="connsiteX24" fmla="*/ 285750 w 571463"/>
                  <a:gd name="connsiteY24" fmla="*/ 112523 h 624016"/>
                  <a:gd name="connsiteX25" fmla="*/ 346710 w 571463"/>
                  <a:gd name="connsiteY25" fmla="*/ 327789 h 624016"/>
                  <a:gd name="connsiteX26" fmla="*/ 419100 w 571463"/>
                  <a:gd name="connsiteY26" fmla="*/ 450661 h 624016"/>
                  <a:gd name="connsiteX27" fmla="*/ 419100 w 571463"/>
                  <a:gd name="connsiteY27" fmla="*/ 496381 h 624016"/>
                  <a:gd name="connsiteX28" fmla="*/ 400050 w 571463"/>
                  <a:gd name="connsiteY28" fmla="*/ 547816 h 624016"/>
                  <a:gd name="connsiteX29" fmla="*/ 419100 w 571463"/>
                  <a:gd name="connsiteY29" fmla="*/ 547816 h 624016"/>
                  <a:gd name="connsiteX30" fmla="*/ 419100 w 571463"/>
                  <a:gd name="connsiteY30" fmla="*/ 624016 h 624016"/>
                  <a:gd name="connsiteX31" fmla="*/ 457200 w 571463"/>
                  <a:gd name="connsiteY31" fmla="*/ 624016 h 624016"/>
                  <a:gd name="connsiteX32" fmla="*/ 457200 w 571463"/>
                  <a:gd name="connsiteY32" fmla="*/ 547816 h 624016"/>
                  <a:gd name="connsiteX33" fmla="*/ 476250 w 571463"/>
                  <a:gd name="connsiteY33" fmla="*/ 547816 h 624016"/>
                  <a:gd name="connsiteX34" fmla="*/ 476250 w 571463"/>
                  <a:gd name="connsiteY34" fmla="*/ 624016 h 624016"/>
                  <a:gd name="connsiteX35" fmla="*/ 514350 w 571463"/>
                  <a:gd name="connsiteY35" fmla="*/ 624016 h 624016"/>
                  <a:gd name="connsiteX36" fmla="*/ 514350 w 571463"/>
                  <a:gd name="connsiteY36" fmla="*/ 547816 h 624016"/>
                  <a:gd name="connsiteX37" fmla="*/ 533400 w 571463"/>
                  <a:gd name="connsiteY37" fmla="*/ 547816 h 624016"/>
                  <a:gd name="connsiteX38" fmla="*/ 514350 w 571463"/>
                  <a:gd name="connsiteY38" fmla="*/ 495429 h 624016"/>
                  <a:gd name="connsiteX39" fmla="*/ 514350 w 571463"/>
                  <a:gd name="connsiteY39" fmla="*/ 458281 h 624016"/>
                  <a:gd name="connsiteX40" fmla="*/ 535305 w 571463"/>
                  <a:gd name="connsiteY40" fmla="*/ 507811 h 624016"/>
                  <a:gd name="connsiteX41" fmla="*/ 552450 w 571463"/>
                  <a:gd name="connsiteY41" fmla="*/ 519241 h 624016"/>
                  <a:gd name="connsiteX42" fmla="*/ 560070 w 571463"/>
                  <a:gd name="connsiteY42" fmla="*/ 517336 h 624016"/>
                  <a:gd name="connsiteX43" fmla="*/ 569595 w 571463"/>
                  <a:gd name="connsiteY43" fmla="*/ 492571 h 624016"/>
                  <a:gd name="connsiteX44" fmla="*/ 536258 w 571463"/>
                  <a:gd name="connsiteY44" fmla="*/ 412561 h 624016"/>
                  <a:gd name="connsiteX45" fmla="*/ 486728 w 571463"/>
                  <a:gd name="connsiteY45" fmla="*/ 378271 h 624016"/>
                  <a:gd name="connsiteX46" fmla="*/ 466725 w 571463"/>
                  <a:gd name="connsiteY46" fmla="*/ 376366 h 624016"/>
                  <a:gd name="connsiteX47" fmla="*/ 419100 w 571463"/>
                  <a:gd name="connsiteY47" fmla="*/ 376366 h 624016"/>
                  <a:gd name="connsiteX48" fmla="*/ 379095 w 571463"/>
                  <a:gd name="connsiteY48" fmla="*/ 308739 h 624016"/>
                  <a:gd name="connsiteX49" fmla="*/ 359093 w 571463"/>
                  <a:gd name="connsiteY49" fmla="*/ 116334 h 624016"/>
                  <a:gd name="connsiteX50" fmla="*/ 267653 w 571463"/>
                  <a:gd name="connsiteY50" fmla="*/ 24894 h 624016"/>
                  <a:gd name="connsiteX0" fmla="*/ 267653 w 571463"/>
                  <a:gd name="connsiteY0" fmla="*/ 24894 h 624016"/>
                  <a:gd name="connsiteX1" fmla="*/ 208598 w 571463"/>
                  <a:gd name="connsiteY1" fmla="*/ 14416 h 624016"/>
                  <a:gd name="connsiteX2" fmla="*/ 149543 w 571463"/>
                  <a:gd name="connsiteY2" fmla="*/ 24894 h 624016"/>
                  <a:gd name="connsiteX3" fmla="*/ 81915 w 571463"/>
                  <a:gd name="connsiteY3" fmla="*/ 69661 h 624016"/>
                  <a:gd name="connsiteX4" fmla="*/ 66675 w 571463"/>
                  <a:gd name="connsiteY4" fmla="*/ 154434 h 624016"/>
                  <a:gd name="connsiteX5" fmla="*/ 49530 w 571463"/>
                  <a:gd name="connsiteY5" fmla="*/ 69661 h 624016"/>
                  <a:gd name="connsiteX6" fmla="*/ 0 w 571463"/>
                  <a:gd name="connsiteY6" fmla="*/ 112523 h 624016"/>
                  <a:gd name="connsiteX7" fmla="*/ 39053 w 571463"/>
                  <a:gd name="connsiteY7" fmla="*/ 305881 h 624016"/>
                  <a:gd name="connsiteX8" fmla="*/ 66675 w 571463"/>
                  <a:gd name="connsiteY8" fmla="*/ 328741 h 624016"/>
                  <a:gd name="connsiteX9" fmla="*/ 94298 w 571463"/>
                  <a:gd name="connsiteY9" fmla="*/ 305881 h 624016"/>
                  <a:gd name="connsiteX10" fmla="*/ 133350 w 571463"/>
                  <a:gd name="connsiteY10" fmla="*/ 112523 h 624016"/>
                  <a:gd name="connsiteX11" fmla="*/ 133350 w 571463"/>
                  <a:gd name="connsiteY11" fmla="*/ 216346 h 624016"/>
                  <a:gd name="connsiteX12" fmla="*/ 97155 w 571463"/>
                  <a:gd name="connsiteY12" fmla="*/ 396369 h 624016"/>
                  <a:gd name="connsiteX13" fmla="*/ 133350 w 571463"/>
                  <a:gd name="connsiteY13" fmla="*/ 396369 h 624016"/>
                  <a:gd name="connsiteX14" fmla="*/ 133350 w 571463"/>
                  <a:gd name="connsiteY14" fmla="*/ 624016 h 624016"/>
                  <a:gd name="connsiteX15" fmla="*/ 190500 w 571463"/>
                  <a:gd name="connsiteY15" fmla="*/ 624016 h 624016"/>
                  <a:gd name="connsiteX16" fmla="*/ 190500 w 571463"/>
                  <a:gd name="connsiteY16" fmla="*/ 395416 h 624016"/>
                  <a:gd name="connsiteX17" fmla="*/ 228600 w 571463"/>
                  <a:gd name="connsiteY17" fmla="*/ 395416 h 624016"/>
                  <a:gd name="connsiteX18" fmla="*/ 228600 w 571463"/>
                  <a:gd name="connsiteY18" fmla="*/ 624016 h 624016"/>
                  <a:gd name="connsiteX19" fmla="*/ 285750 w 571463"/>
                  <a:gd name="connsiteY19" fmla="*/ 624016 h 624016"/>
                  <a:gd name="connsiteX20" fmla="*/ 285750 w 571463"/>
                  <a:gd name="connsiteY20" fmla="*/ 396369 h 624016"/>
                  <a:gd name="connsiteX21" fmla="*/ 321945 w 571463"/>
                  <a:gd name="connsiteY21" fmla="*/ 396369 h 624016"/>
                  <a:gd name="connsiteX22" fmla="*/ 285750 w 571463"/>
                  <a:gd name="connsiteY22" fmla="*/ 216346 h 624016"/>
                  <a:gd name="connsiteX23" fmla="*/ 285750 w 571463"/>
                  <a:gd name="connsiteY23" fmla="*/ 112523 h 624016"/>
                  <a:gd name="connsiteX24" fmla="*/ 346710 w 571463"/>
                  <a:gd name="connsiteY24" fmla="*/ 327789 h 624016"/>
                  <a:gd name="connsiteX25" fmla="*/ 419100 w 571463"/>
                  <a:gd name="connsiteY25" fmla="*/ 450661 h 624016"/>
                  <a:gd name="connsiteX26" fmla="*/ 419100 w 571463"/>
                  <a:gd name="connsiteY26" fmla="*/ 496381 h 624016"/>
                  <a:gd name="connsiteX27" fmla="*/ 400050 w 571463"/>
                  <a:gd name="connsiteY27" fmla="*/ 547816 h 624016"/>
                  <a:gd name="connsiteX28" fmla="*/ 419100 w 571463"/>
                  <a:gd name="connsiteY28" fmla="*/ 547816 h 624016"/>
                  <a:gd name="connsiteX29" fmla="*/ 419100 w 571463"/>
                  <a:gd name="connsiteY29" fmla="*/ 624016 h 624016"/>
                  <a:gd name="connsiteX30" fmla="*/ 457200 w 571463"/>
                  <a:gd name="connsiteY30" fmla="*/ 624016 h 624016"/>
                  <a:gd name="connsiteX31" fmla="*/ 457200 w 571463"/>
                  <a:gd name="connsiteY31" fmla="*/ 547816 h 624016"/>
                  <a:gd name="connsiteX32" fmla="*/ 476250 w 571463"/>
                  <a:gd name="connsiteY32" fmla="*/ 547816 h 624016"/>
                  <a:gd name="connsiteX33" fmla="*/ 476250 w 571463"/>
                  <a:gd name="connsiteY33" fmla="*/ 624016 h 624016"/>
                  <a:gd name="connsiteX34" fmla="*/ 514350 w 571463"/>
                  <a:gd name="connsiteY34" fmla="*/ 624016 h 624016"/>
                  <a:gd name="connsiteX35" fmla="*/ 514350 w 571463"/>
                  <a:gd name="connsiteY35" fmla="*/ 547816 h 624016"/>
                  <a:gd name="connsiteX36" fmla="*/ 533400 w 571463"/>
                  <a:gd name="connsiteY36" fmla="*/ 547816 h 624016"/>
                  <a:gd name="connsiteX37" fmla="*/ 514350 w 571463"/>
                  <a:gd name="connsiteY37" fmla="*/ 495429 h 624016"/>
                  <a:gd name="connsiteX38" fmla="*/ 514350 w 571463"/>
                  <a:gd name="connsiteY38" fmla="*/ 458281 h 624016"/>
                  <a:gd name="connsiteX39" fmla="*/ 535305 w 571463"/>
                  <a:gd name="connsiteY39" fmla="*/ 507811 h 624016"/>
                  <a:gd name="connsiteX40" fmla="*/ 552450 w 571463"/>
                  <a:gd name="connsiteY40" fmla="*/ 519241 h 624016"/>
                  <a:gd name="connsiteX41" fmla="*/ 560070 w 571463"/>
                  <a:gd name="connsiteY41" fmla="*/ 517336 h 624016"/>
                  <a:gd name="connsiteX42" fmla="*/ 569595 w 571463"/>
                  <a:gd name="connsiteY42" fmla="*/ 492571 h 624016"/>
                  <a:gd name="connsiteX43" fmla="*/ 536258 w 571463"/>
                  <a:gd name="connsiteY43" fmla="*/ 412561 h 624016"/>
                  <a:gd name="connsiteX44" fmla="*/ 486728 w 571463"/>
                  <a:gd name="connsiteY44" fmla="*/ 378271 h 624016"/>
                  <a:gd name="connsiteX45" fmla="*/ 466725 w 571463"/>
                  <a:gd name="connsiteY45" fmla="*/ 376366 h 624016"/>
                  <a:gd name="connsiteX46" fmla="*/ 419100 w 571463"/>
                  <a:gd name="connsiteY46" fmla="*/ 376366 h 624016"/>
                  <a:gd name="connsiteX47" fmla="*/ 379095 w 571463"/>
                  <a:gd name="connsiteY47" fmla="*/ 308739 h 624016"/>
                  <a:gd name="connsiteX48" fmla="*/ 359093 w 571463"/>
                  <a:gd name="connsiteY48" fmla="*/ 116334 h 624016"/>
                  <a:gd name="connsiteX49" fmla="*/ 267653 w 571463"/>
                  <a:gd name="connsiteY49" fmla="*/ 24894 h 624016"/>
                  <a:gd name="connsiteX0" fmla="*/ 267653 w 571463"/>
                  <a:gd name="connsiteY0" fmla="*/ 24894 h 624016"/>
                  <a:gd name="connsiteX1" fmla="*/ 208598 w 571463"/>
                  <a:gd name="connsiteY1" fmla="*/ 14416 h 624016"/>
                  <a:gd name="connsiteX2" fmla="*/ 149543 w 571463"/>
                  <a:gd name="connsiteY2" fmla="*/ 24894 h 624016"/>
                  <a:gd name="connsiteX3" fmla="*/ 81915 w 571463"/>
                  <a:gd name="connsiteY3" fmla="*/ 69661 h 624016"/>
                  <a:gd name="connsiteX4" fmla="*/ 66675 w 571463"/>
                  <a:gd name="connsiteY4" fmla="*/ 154434 h 624016"/>
                  <a:gd name="connsiteX5" fmla="*/ 49530 w 571463"/>
                  <a:gd name="connsiteY5" fmla="*/ 69661 h 624016"/>
                  <a:gd name="connsiteX6" fmla="*/ 0 w 571463"/>
                  <a:gd name="connsiteY6" fmla="*/ 112523 h 624016"/>
                  <a:gd name="connsiteX7" fmla="*/ 39053 w 571463"/>
                  <a:gd name="connsiteY7" fmla="*/ 305881 h 624016"/>
                  <a:gd name="connsiteX8" fmla="*/ 66675 w 571463"/>
                  <a:gd name="connsiteY8" fmla="*/ 328741 h 624016"/>
                  <a:gd name="connsiteX9" fmla="*/ 94298 w 571463"/>
                  <a:gd name="connsiteY9" fmla="*/ 305881 h 624016"/>
                  <a:gd name="connsiteX10" fmla="*/ 133350 w 571463"/>
                  <a:gd name="connsiteY10" fmla="*/ 112523 h 624016"/>
                  <a:gd name="connsiteX11" fmla="*/ 133350 w 571463"/>
                  <a:gd name="connsiteY11" fmla="*/ 216346 h 624016"/>
                  <a:gd name="connsiteX12" fmla="*/ 97155 w 571463"/>
                  <a:gd name="connsiteY12" fmla="*/ 396369 h 624016"/>
                  <a:gd name="connsiteX13" fmla="*/ 133350 w 571463"/>
                  <a:gd name="connsiteY13" fmla="*/ 396369 h 624016"/>
                  <a:gd name="connsiteX14" fmla="*/ 133350 w 571463"/>
                  <a:gd name="connsiteY14" fmla="*/ 624016 h 624016"/>
                  <a:gd name="connsiteX15" fmla="*/ 190500 w 571463"/>
                  <a:gd name="connsiteY15" fmla="*/ 624016 h 624016"/>
                  <a:gd name="connsiteX16" fmla="*/ 190500 w 571463"/>
                  <a:gd name="connsiteY16" fmla="*/ 395416 h 624016"/>
                  <a:gd name="connsiteX17" fmla="*/ 228600 w 571463"/>
                  <a:gd name="connsiteY17" fmla="*/ 395416 h 624016"/>
                  <a:gd name="connsiteX18" fmla="*/ 228600 w 571463"/>
                  <a:gd name="connsiteY18" fmla="*/ 624016 h 624016"/>
                  <a:gd name="connsiteX19" fmla="*/ 285750 w 571463"/>
                  <a:gd name="connsiteY19" fmla="*/ 624016 h 624016"/>
                  <a:gd name="connsiteX20" fmla="*/ 285750 w 571463"/>
                  <a:gd name="connsiteY20" fmla="*/ 396369 h 624016"/>
                  <a:gd name="connsiteX21" fmla="*/ 321945 w 571463"/>
                  <a:gd name="connsiteY21" fmla="*/ 396369 h 624016"/>
                  <a:gd name="connsiteX22" fmla="*/ 285750 w 571463"/>
                  <a:gd name="connsiteY22" fmla="*/ 216346 h 624016"/>
                  <a:gd name="connsiteX23" fmla="*/ 285750 w 571463"/>
                  <a:gd name="connsiteY23" fmla="*/ 112523 h 624016"/>
                  <a:gd name="connsiteX24" fmla="*/ 346710 w 571463"/>
                  <a:gd name="connsiteY24" fmla="*/ 327789 h 624016"/>
                  <a:gd name="connsiteX25" fmla="*/ 419100 w 571463"/>
                  <a:gd name="connsiteY25" fmla="*/ 450661 h 624016"/>
                  <a:gd name="connsiteX26" fmla="*/ 419100 w 571463"/>
                  <a:gd name="connsiteY26" fmla="*/ 496381 h 624016"/>
                  <a:gd name="connsiteX27" fmla="*/ 400050 w 571463"/>
                  <a:gd name="connsiteY27" fmla="*/ 547816 h 624016"/>
                  <a:gd name="connsiteX28" fmla="*/ 419100 w 571463"/>
                  <a:gd name="connsiteY28" fmla="*/ 547816 h 624016"/>
                  <a:gd name="connsiteX29" fmla="*/ 419100 w 571463"/>
                  <a:gd name="connsiteY29" fmla="*/ 624016 h 624016"/>
                  <a:gd name="connsiteX30" fmla="*/ 457200 w 571463"/>
                  <a:gd name="connsiteY30" fmla="*/ 624016 h 624016"/>
                  <a:gd name="connsiteX31" fmla="*/ 457200 w 571463"/>
                  <a:gd name="connsiteY31" fmla="*/ 547816 h 624016"/>
                  <a:gd name="connsiteX32" fmla="*/ 476250 w 571463"/>
                  <a:gd name="connsiteY32" fmla="*/ 547816 h 624016"/>
                  <a:gd name="connsiteX33" fmla="*/ 476250 w 571463"/>
                  <a:gd name="connsiteY33" fmla="*/ 624016 h 624016"/>
                  <a:gd name="connsiteX34" fmla="*/ 514350 w 571463"/>
                  <a:gd name="connsiteY34" fmla="*/ 624016 h 624016"/>
                  <a:gd name="connsiteX35" fmla="*/ 514350 w 571463"/>
                  <a:gd name="connsiteY35" fmla="*/ 547816 h 624016"/>
                  <a:gd name="connsiteX36" fmla="*/ 533400 w 571463"/>
                  <a:gd name="connsiteY36" fmla="*/ 547816 h 624016"/>
                  <a:gd name="connsiteX37" fmla="*/ 514350 w 571463"/>
                  <a:gd name="connsiteY37" fmla="*/ 495429 h 624016"/>
                  <a:gd name="connsiteX38" fmla="*/ 514350 w 571463"/>
                  <a:gd name="connsiteY38" fmla="*/ 458281 h 624016"/>
                  <a:gd name="connsiteX39" fmla="*/ 535305 w 571463"/>
                  <a:gd name="connsiteY39" fmla="*/ 507811 h 624016"/>
                  <a:gd name="connsiteX40" fmla="*/ 552450 w 571463"/>
                  <a:gd name="connsiteY40" fmla="*/ 519241 h 624016"/>
                  <a:gd name="connsiteX41" fmla="*/ 560070 w 571463"/>
                  <a:gd name="connsiteY41" fmla="*/ 517336 h 624016"/>
                  <a:gd name="connsiteX42" fmla="*/ 569595 w 571463"/>
                  <a:gd name="connsiteY42" fmla="*/ 492571 h 624016"/>
                  <a:gd name="connsiteX43" fmla="*/ 536258 w 571463"/>
                  <a:gd name="connsiteY43" fmla="*/ 412561 h 624016"/>
                  <a:gd name="connsiteX44" fmla="*/ 486728 w 571463"/>
                  <a:gd name="connsiteY44" fmla="*/ 378271 h 624016"/>
                  <a:gd name="connsiteX45" fmla="*/ 466725 w 571463"/>
                  <a:gd name="connsiteY45" fmla="*/ 376366 h 624016"/>
                  <a:gd name="connsiteX46" fmla="*/ 419100 w 571463"/>
                  <a:gd name="connsiteY46" fmla="*/ 376366 h 624016"/>
                  <a:gd name="connsiteX47" fmla="*/ 379095 w 571463"/>
                  <a:gd name="connsiteY47" fmla="*/ 308739 h 624016"/>
                  <a:gd name="connsiteX48" fmla="*/ 359093 w 571463"/>
                  <a:gd name="connsiteY48" fmla="*/ 116334 h 624016"/>
                  <a:gd name="connsiteX49" fmla="*/ 267653 w 571463"/>
                  <a:gd name="connsiteY49" fmla="*/ 24894 h 624016"/>
                  <a:gd name="connsiteX0" fmla="*/ 229163 w 532973"/>
                  <a:gd name="connsiteY0" fmla="*/ 24894 h 624016"/>
                  <a:gd name="connsiteX1" fmla="*/ 170108 w 532973"/>
                  <a:gd name="connsiteY1" fmla="*/ 14416 h 624016"/>
                  <a:gd name="connsiteX2" fmla="*/ 111053 w 532973"/>
                  <a:gd name="connsiteY2" fmla="*/ 24894 h 624016"/>
                  <a:gd name="connsiteX3" fmla="*/ 43425 w 532973"/>
                  <a:gd name="connsiteY3" fmla="*/ 69661 h 624016"/>
                  <a:gd name="connsiteX4" fmla="*/ 28185 w 532973"/>
                  <a:gd name="connsiteY4" fmla="*/ 154434 h 624016"/>
                  <a:gd name="connsiteX5" fmla="*/ 11040 w 532973"/>
                  <a:gd name="connsiteY5" fmla="*/ 69661 h 624016"/>
                  <a:gd name="connsiteX6" fmla="*/ 563 w 532973"/>
                  <a:gd name="connsiteY6" fmla="*/ 305881 h 624016"/>
                  <a:gd name="connsiteX7" fmla="*/ 28185 w 532973"/>
                  <a:gd name="connsiteY7" fmla="*/ 328741 h 624016"/>
                  <a:gd name="connsiteX8" fmla="*/ 55808 w 532973"/>
                  <a:gd name="connsiteY8" fmla="*/ 305881 h 624016"/>
                  <a:gd name="connsiteX9" fmla="*/ 94860 w 532973"/>
                  <a:gd name="connsiteY9" fmla="*/ 112523 h 624016"/>
                  <a:gd name="connsiteX10" fmla="*/ 94860 w 532973"/>
                  <a:gd name="connsiteY10" fmla="*/ 216346 h 624016"/>
                  <a:gd name="connsiteX11" fmla="*/ 58665 w 532973"/>
                  <a:gd name="connsiteY11" fmla="*/ 396369 h 624016"/>
                  <a:gd name="connsiteX12" fmla="*/ 94860 w 532973"/>
                  <a:gd name="connsiteY12" fmla="*/ 396369 h 624016"/>
                  <a:gd name="connsiteX13" fmla="*/ 94860 w 532973"/>
                  <a:gd name="connsiteY13" fmla="*/ 624016 h 624016"/>
                  <a:gd name="connsiteX14" fmla="*/ 152010 w 532973"/>
                  <a:gd name="connsiteY14" fmla="*/ 624016 h 624016"/>
                  <a:gd name="connsiteX15" fmla="*/ 152010 w 532973"/>
                  <a:gd name="connsiteY15" fmla="*/ 395416 h 624016"/>
                  <a:gd name="connsiteX16" fmla="*/ 190110 w 532973"/>
                  <a:gd name="connsiteY16" fmla="*/ 395416 h 624016"/>
                  <a:gd name="connsiteX17" fmla="*/ 190110 w 532973"/>
                  <a:gd name="connsiteY17" fmla="*/ 624016 h 624016"/>
                  <a:gd name="connsiteX18" fmla="*/ 247260 w 532973"/>
                  <a:gd name="connsiteY18" fmla="*/ 624016 h 624016"/>
                  <a:gd name="connsiteX19" fmla="*/ 247260 w 532973"/>
                  <a:gd name="connsiteY19" fmla="*/ 396369 h 624016"/>
                  <a:gd name="connsiteX20" fmla="*/ 283455 w 532973"/>
                  <a:gd name="connsiteY20" fmla="*/ 396369 h 624016"/>
                  <a:gd name="connsiteX21" fmla="*/ 247260 w 532973"/>
                  <a:gd name="connsiteY21" fmla="*/ 216346 h 624016"/>
                  <a:gd name="connsiteX22" fmla="*/ 247260 w 532973"/>
                  <a:gd name="connsiteY22" fmla="*/ 112523 h 624016"/>
                  <a:gd name="connsiteX23" fmla="*/ 308220 w 532973"/>
                  <a:gd name="connsiteY23" fmla="*/ 327789 h 624016"/>
                  <a:gd name="connsiteX24" fmla="*/ 380610 w 532973"/>
                  <a:gd name="connsiteY24" fmla="*/ 450661 h 624016"/>
                  <a:gd name="connsiteX25" fmla="*/ 380610 w 532973"/>
                  <a:gd name="connsiteY25" fmla="*/ 496381 h 624016"/>
                  <a:gd name="connsiteX26" fmla="*/ 361560 w 532973"/>
                  <a:gd name="connsiteY26" fmla="*/ 547816 h 624016"/>
                  <a:gd name="connsiteX27" fmla="*/ 380610 w 532973"/>
                  <a:gd name="connsiteY27" fmla="*/ 547816 h 624016"/>
                  <a:gd name="connsiteX28" fmla="*/ 380610 w 532973"/>
                  <a:gd name="connsiteY28" fmla="*/ 624016 h 624016"/>
                  <a:gd name="connsiteX29" fmla="*/ 418710 w 532973"/>
                  <a:gd name="connsiteY29" fmla="*/ 624016 h 624016"/>
                  <a:gd name="connsiteX30" fmla="*/ 418710 w 532973"/>
                  <a:gd name="connsiteY30" fmla="*/ 547816 h 624016"/>
                  <a:gd name="connsiteX31" fmla="*/ 437760 w 532973"/>
                  <a:gd name="connsiteY31" fmla="*/ 547816 h 624016"/>
                  <a:gd name="connsiteX32" fmla="*/ 437760 w 532973"/>
                  <a:gd name="connsiteY32" fmla="*/ 624016 h 624016"/>
                  <a:gd name="connsiteX33" fmla="*/ 475860 w 532973"/>
                  <a:gd name="connsiteY33" fmla="*/ 624016 h 624016"/>
                  <a:gd name="connsiteX34" fmla="*/ 475860 w 532973"/>
                  <a:gd name="connsiteY34" fmla="*/ 547816 h 624016"/>
                  <a:gd name="connsiteX35" fmla="*/ 494910 w 532973"/>
                  <a:gd name="connsiteY35" fmla="*/ 547816 h 624016"/>
                  <a:gd name="connsiteX36" fmla="*/ 475860 w 532973"/>
                  <a:gd name="connsiteY36" fmla="*/ 495429 h 624016"/>
                  <a:gd name="connsiteX37" fmla="*/ 475860 w 532973"/>
                  <a:gd name="connsiteY37" fmla="*/ 458281 h 624016"/>
                  <a:gd name="connsiteX38" fmla="*/ 496815 w 532973"/>
                  <a:gd name="connsiteY38" fmla="*/ 507811 h 624016"/>
                  <a:gd name="connsiteX39" fmla="*/ 513960 w 532973"/>
                  <a:gd name="connsiteY39" fmla="*/ 519241 h 624016"/>
                  <a:gd name="connsiteX40" fmla="*/ 521580 w 532973"/>
                  <a:gd name="connsiteY40" fmla="*/ 517336 h 624016"/>
                  <a:gd name="connsiteX41" fmla="*/ 531105 w 532973"/>
                  <a:gd name="connsiteY41" fmla="*/ 492571 h 624016"/>
                  <a:gd name="connsiteX42" fmla="*/ 497768 w 532973"/>
                  <a:gd name="connsiteY42" fmla="*/ 412561 h 624016"/>
                  <a:gd name="connsiteX43" fmla="*/ 448238 w 532973"/>
                  <a:gd name="connsiteY43" fmla="*/ 378271 h 624016"/>
                  <a:gd name="connsiteX44" fmla="*/ 428235 w 532973"/>
                  <a:gd name="connsiteY44" fmla="*/ 376366 h 624016"/>
                  <a:gd name="connsiteX45" fmla="*/ 380610 w 532973"/>
                  <a:gd name="connsiteY45" fmla="*/ 376366 h 624016"/>
                  <a:gd name="connsiteX46" fmla="*/ 340605 w 532973"/>
                  <a:gd name="connsiteY46" fmla="*/ 308739 h 624016"/>
                  <a:gd name="connsiteX47" fmla="*/ 320603 w 532973"/>
                  <a:gd name="connsiteY47" fmla="*/ 116334 h 624016"/>
                  <a:gd name="connsiteX48" fmla="*/ 229163 w 532973"/>
                  <a:gd name="connsiteY48" fmla="*/ 24894 h 624016"/>
                  <a:gd name="connsiteX0" fmla="*/ 228600 w 532410"/>
                  <a:gd name="connsiteY0" fmla="*/ 24894 h 624016"/>
                  <a:gd name="connsiteX1" fmla="*/ 169545 w 532410"/>
                  <a:gd name="connsiteY1" fmla="*/ 14416 h 624016"/>
                  <a:gd name="connsiteX2" fmla="*/ 110490 w 532410"/>
                  <a:gd name="connsiteY2" fmla="*/ 24894 h 624016"/>
                  <a:gd name="connsiteX3" fmla="*/ 42862 w 532410"/>
                  <a:gd name="connsiteY3" fmla="*/ 69661 h 624016"/>
                  <a:gd name="connsiteX4" fmla="*/ 27622 w 532410"/>
                  <a:gd name="connsiteY4" fmla="*/ 154434 h 624016"/>
                  <a:gd name="connsiteX5" fmla="*/ 0 w 532410"/>
                  <a:gd name="connsiteY5" fmla="*/ 305881 h 624016"/>
                  <a:gd name="connsiteX6" fmla="*/ 27622 w 532410"/>
                  <a:gd name="connsiteY6" fmla="*/ 328741 h 624016"/>
                  <a:gd name="connsiteX7" fmla="*/ 55245 w 532410"/>
                  <a:gd name="connsiteY7" fmla="*/ 305881 h 624016"/>
                  <a:gd name="connsiteX8" fmla="*/ 94297 w 532410"/>
                  <a:gd name="connsiteY8" fmla="*/ 112523 h 624016"/>
                  <a:gd name="connsiteX9" fmla="*/ 94297 w 532410"/>
                  <a:gd name="connsiteY9" fmla="*/ 216346 h 624016"/>
                  <a:gd name="connsiteX10" fmla="*/ 58102 w 532410"/>
                  <a:gd name="connsiteY10" fmla="*/ 396369 h 624016"/>
                  <a:gd name="connsiteX11" fmla="*/ 94297 w 532410"/>
                  <a:gd name="connsiteY11" fmla="*/ 396369 h 624016"/>
                  <a:gd name="connsiteX12" fmla="*/ 94297 w 532410"/>
                  <a:gd name="connsiteY12" fmla="*/ 624016 h 624016"/>
                  <a:gd name="connsiteX13" fmla="*/ 151447 w 532410"/>
                  <a:gd name="connsiteY13" fmla="*/ 624016 h 624016"/>
                  <a:gd name="connsiteX14" fmla="*/ 151447 w 532410"/>
                  <a:gd name="connsiteY14" fmla="*/ 395416 h 624016"/>
                  <a:gd name="connsiteX15" fmla="*/ 189547 w 532410"/>
                  <a:gd name="connsiteY15" fmla="*/ 395416 h 624016"/>
                  <a:gd name="connsiteX16" fmla="*/ 189547 w 532410"/>
                  <a:gd name="connsiteY16" fmla="*/ 624016 h 624016"/>
                  <a:gd name="connsiteX17" fmla="*/ 246697 w 532410"/>
                  <a:gd name="connsiteY17" fmla="*/ 624016 h 624016"/>
                  <a:gd name="connsiteX18" fmla="*/ 246697 w 532410"/>
                  <a:gd name="connsiteY18" fmla="*/ 396369 h 624016"/>
                  <a:gd name="connsiteX19" fmla="*/ 282892 w 532410"/>
                  <a:gd name="connsiteY19" fmla="*/ 396369 h 624016"/>
                  <a:gd name="connsiteX20" fmla="*/ 246697 w 532410"/>
                  <a:gd name="connsiteY20" fmla="*/ 216346 h 624016"/>
                  <a:gd name="connsiteX21" fmla="*/ 246697 w 532410"/>
                  <a:gd name="connsiteY21" fmla="*/ 112523 h 624016"/>
                  <a:gd name="connsiteX22" fmla="*/ 307657 w 532410"/>
                  <a:gd name="connsiteY22" fmla="*/ 327789 h 624016"/>
                  <a:gd name="connsiteX23" fmla="*/ 380047 w 532410"/>
                  <a:gd name="connsiteY23" fmla="*/ 450661 h 624016"/>
                  <a:gd name="connsiteX24" fmla="*/ 380047 w 532410"/>
                  <a:gd name="connsiteY24" fmla="*/ 496381 h 624016"/>
                  <a:gd name="connsiteX25" fmla="*/ 360997 w 532410"/>
                  <a:gd name="connsiteY25" fmla="*/ 547816 h 624016"/>
                  <a:gd name="connsiteX26" fmla="*/ 380047 w 532410"/>
                  <a:gd name="connsiteY26" fmla="*/ 547816 h 624016"/>
                  <a:gd name="connsiteX27" fmla="*/ 380047 w 532410"/>
                  <a:gd name="connsiteY27" fmla="*/ 624016 h 624016"/>
                  <a:gd name="connsiteX28" fmla="*/ 418147 w 532410"/>
                  <a:gd name="connsiteY28" fmla="*/ 624016 h 624016"/>
                  <a:gd name="connsiteX29" fmla="*/ 418147 w 532410"/>
                  <a:gd name="connsiteY29" fmla="*/ 547816 h 624016"/>
                  <a:gd name="connsiteX30" fmla="*/ 437197 w 532410"/>
                  <a:gd name="connsiteY30" fmla="*/ 547816 h 624016"/>
                  <a:gd name="connsiteX31" fmla="*/ 437197 w 532410"/>
                  <a:gd name="connsiteY31" fmla="*/ 624016 h 624016"/>
                  <a:gd name="connsiteX32" fmla="*/ 475297 w 532410"/>
                  <a:gd name="connsiteY32" fmla="*/ 624016 h 624016"/>
                  <a:gd name="connsiteX33" fmla="*/ 475297 w 532410"/>
                  <a:gd name="connsiteY33" fmla="*/ 547816 h 624016"/>
                  <a:gd name="connsiteX34" fmla="*/ 494347 w 532410"/>
                  <a:gd name="connsiteY34" fmla="*/ 547816 h 624016"/>
                  <a:gd name="connsiteX35" fmla="*/ 475297 w 532410"/>
                  <a:gd name="connsiteY35" fmla="*/ 495429 h 624016"/>
                  <a:gd name="connsiteX36" fmla="*/ 475297 w 532410"/>
                  <a:gd name="connsiteY36" fmla="*/ 458281 h 624016"/>
                  <a:gd name="connsiteX37" fmla="*/ 496252 w 532410"/>
                  <a:gd name="connsiteY37" fmla="*/ 507811 h 624016"/>
                  <a:gd name="connsiteX38" fmla="*/ 513397 w 532410"/>
                  <a:gd name="connsiteY38" fmla="*/ 519241 h 624016"/>
                  <a:gd name="connsiteX39" fmla="*/ 521017 w 532410"/>
                  <a:gd name="connsiteY39" fmla="*/ 517336 h 624016"/>
                  <a:gd name="connsiteX40" fmla="*/ 530542 w 532410"/>
                  <a:gd name="connsiteY40" fmla="*/ 492571 h 624016"/>
                  <a:gd name="connsiteX41" fmla="*/ 497205 w 532410"/>
                  <a:gd name="connsiteY41" fmla="*/ 412561 h 624016"/>
                  <a:gd name="connsiteX42" fmla="*/ 447675 w 532410"/>
                  <a:gd name="connsiteY42" fmla="*/ 378271 h 624016"/>
                  <a:gd name="connsiteX43" fmla="*/ 427672 w 532410"/>
                  <a:gd name="connsiteY43" fmla="*/ 376366 h 624016"/>
                  <a:gd name="connsiteX44" fmla="*/ 380047 w 532410"/>
                  <a:gd name="connsiteY44" fmla="*/ 376366 h 624016"/>
                  <a:gd name="connsiteX45" fmla="*/ 340042 w 532410"/>
                  <a:gd name="connsiteY45" fmla="*/ 308739 h 624016"/>
                  <a:gd name="connsiteX46" fmla="*/ 320040 w 532410"/>
                  <a:gd name="connsiteY46" fmla="*/ 116334 h 624016"/>
                  <a:gd name="connsiteX47" fmla="*/ 228600 w 532410"/>
                  <a:gd name="connsiteY47" fmla="*/ 24894 h 624016"/>
                  <a:gd name="connsiteX0" fmla="*/ 200978 w 504788"/>
                  <a:gd name="connsiteY0" fmla="*/ 24894 h 624016"/>
                  <a:gd name="connsiteX1" fmla="*/ 141923 w 504788"/>
                  <a:gd name="connsiteY1" fmla="*/ 14416 h 624016"/>
                  <a:gd name="connsiteX2" fmla="*/ 82868 w 504788"/>
                  <a:gd name="connsiteY2" fmla="*/ 24894 h 624016"/>
                  <a:gd name="connsiteX3" fmla="*/ 15240 w 504788"/>
                  <a:gd name="connsiteY3" fmla="*/ 69661 h 624016"/>
                  <a:gd name="connsiteX4" fmla="*/ 0 w 504788"/>
                  <a:gd name="connsiteY4" fmla="*/ 154434 h 624016"/>
                  <a:gd name="connsiteX5" fmla="*/ 0 w 504788"/>
                  <a:gd name="connsiteY5" fmla="*/ 328741 h 624016"/>
                  <a:gd name="connsiteX6" fmla="*/ 27623 w 504788"/>
                  <a:gd name="connsiteY6" fmla="*/ 305881 h 624016"/>
                  <a:gd name="connsiteX7" fmla="*/ 66675 w 504788"/>
                  <a:gd name="connsiteY7" fmla="*/ 112523 h 624016"/>
                  <a:gd name="connsiteX8" fmla="*/ 66675 w 504788"/>
                  <a:gd name="connsiteY8" fmla="*/ 216346 h 624016"/>
                  <a:gd name="connsiteX9" fmla="*/ 30480 w 504788"/>
                  <a:gd name="connsiteY9" fmla="*/ 396369 h 624016"/>
                  <a:gd name="connsiteX10" fmla="*/ 66675 w 504788"/>
                  <a:gd name="connsiteY10" fmla="*/ 396369 h 624016"/>
                  <a:gd name="connsiteX11" fmla="*/ 66675 w 504788"/>
                  <a:gd name="connsiteY11" fmla="*/ 624016 h 624016"/>
                  <a:gd name="connsiteX12" fmla="*/ 123825 w 504788"/>
                  <a:gd name="connsiteY12" fmla="*/ 624016 h 624016"/>
                  <a:gd name="connsiteX13" fmla="*/ 123825 w 504788"/>
                  <a:gd name="connsiteY13" fmla="*/ 395416 h 624016"/>
                  <a:gd name="connsiteX14" fmla="*/ 161925 w 504788"/>
                  <a:gd name="connsiteY14" fmla="*/ 395416 h 624016"/>
                  <a:gd name="connsiteX15" fmla="*/ 161925 w 504788"/>
                  <a:gd name="connsiteY15" fmla="*/ 624016 h 624016"/>
                  <a:gd name="connsiteX16" fmla="*/ 219075 w 504788"/>
                  <a:gd name="connsiteY16" fmla="*/ 624016 h 624016"/>
                  <a:gd name="connsiteX17" fmla="*/ 219075 w 504788"/>
                  <a:gd name="connsiteY17" fmla="*/ 396369 h 624016"/>
                  <a:gd name="connsiteX18" fmla="*/ 255270 w 504788"/>
                  <a:gd name="connsiteY18" fmla="*/ 396369 h 624016"/>
                  <a:gd name="connsiteX19" fmla="*/ 219075 w 504788"/>
                  <a:gd name="connsiteY19" fmla="*/ 216346 h 624016"/>
                  <a:gd name="connsiteX20" fmla="*/ 219075 w 504788"/>
                  <a:gd name="connsiteY20" fmla="*/ 112523 h 624016"/>
                  <a:gd name="connsiteX21" fmla="*/ 280035 w 504788"/>
                  <a:gd name="connsiteY21" fmla="*/ 327789 h 624016"/>
                  <a:gd name="connsiteX22" fmla="*/ 352425 w 504788"/>
                  <a:gd name="connsiteY22" fmla="*/ 450661 h 624016"/>
                  <a:gd name="connsiteX23" fmla="*/ 352425 w 504788"/>
                  <a:gd name="connsiteY23" fmla="*/ 496381 h 624016"/>
                  <a:gd name="connsiteX24" fmla="*/ 333375 w 504788"/>
                  <a:gd name="connsiteY24" fmla="*/ 547816 h 624016"/>
                  <a:gd name="connsiteX25" fmla="*/ 352425 w 504788"/>
                  <a:gd name="connsiteY25" fmla="*/ 547816 h 624016"/>
                  <a:gd name="connsiteX26" fmla="*/ 352425 w 504788"/>
                  <a:gd name="connsiteY26" fmla="*/ 624016 h 624016"/>
                  <a:gd name="connsiteX27" fmla="*/ 390525 w 504788"/>
                  <a:gd name="connsiteY27" fmla="*/ 624016 h 624016"/>
                  <a:gd name="connsiteX28" fmla="*/ 390525 w 504788"/>
                  <a:gd name="connsiteY28" fmla="*/ 547816 h 624016"/>
                  <a:gd name="connsiteX29" fmla="*/ 409575 w 504788"/>
                  <a:gd name="connsiteY29" fmla="*/ 547816 h 624016"/>
                  <a:gd name="connsiteX30" fmla="*/ 409575 w 504788"/>
                  <a:gd name="connsiteY30" fmla="*/ 624016 h 624016"/>
                  <a:gd name="connsiteX31" fmla="*/ 447675 w 504788"/>
                  <a:gd name="connsiteY31" fmla="*/ 624016 h 624016"/>
                  <a:gd name="connsiteX32" fmla="*/ 447675 w 504788"/>
                  <a:gd name="connsiteY32" fmla="*/ 547816 h 624016"/>
                  <a:gd name="connsiteX33" fmla="*/ 466725 w 504788"/>
                  <a:gd name="connsiteY33" fmla="*/ 547816 h 624016"/>
                  <a:gd name="connsiteX34" fmla="*/ 447675 w 504788"/>
                  <a:gd name="connsiteY34" fmla="*/ 495429 h 624016"/>
                  <a:gd name="connsiteX35" fmla="*/ 447675 w 504788"/>
                  <a:gd name="connsiteY35" fmla="*/ 458281 h 624016"/>
                  <a:gd name="connsiteX36" fmla="*/ 468630 w 504788"/>
                  <a:gd name="connsiteY36" fmla="*/ 507811 h 624016"/>
                  <a:gd name="connsiteX37" fmla="*/ 485775 w 504788"/>
                  <a:gd name="connsiteY37" fmla="*/ 519241 h 624016"/>
                  <a:gd name="connsiteX38" fmla="*/ 493395 w 504788"/>
                  <a:gd name="connsiteY38" fmla="*/ 517336 h 624016"/>
                  <a:gd name="connsiteX39" fmla="*/ 502920 w 504788"/>
                  <a:gd name="connsiteY39" fmla="*/ 492571 h 624016"/>
                  <a:gd name="connsiteX40" fmla="*/ 469583 w 504788"/>
                  <a:gd name="connsiteY40" fmla="*/ 412561 h 624016"/>
                  <a:gd name="connsiteX41" fmla="*/ 420053 w 504788"/>
                  <a:gd name="connsiteY41" fmla="*/ 378271 h 624016"/>
                  <a:gd name="connsiteX42" fmla="*/ 400050 w 504788"/>
                  <a:gd name="connsiteY42" fmla="*/ 376366 h 624016"/>
                  <a:gd name="connsiteX43" fmla="*/ 352425 w 504788"/>
                  <a:gd name="connsiteY43" fmla="*/ 376366 h 624016"/>
                  <a:gd name="connsiteX44" fmla="*/ 312420 w 504788"/>
                  <a:gd name="connsiteY44" fmla="*/ 308739 h 624016"/>
                  <a:gd name="connsiteX45" fmla="*/ 292418 w 504788"/>
                  <a:gd name="connsiteY45" fmla="*/ 116334 h 624016"/>
                  <a:gd name="connsiteX46" fmla="*/ 200978 w 504788"/>
                  <a:gd name="connsiteY46" fmla="*/ 24894 h 624016"/>
                  <a:gd name="connsiteX0" fmla="*/ 200978 w 504788"/>
                  <a:gd name="connsiteY0" fmla="*/ 24894 h 624016"/>
                  <a:gd name="connsiteX1" fmla="*/ 141923 w 504788"/>
                  <a:gd name="connsiteY1" fmla="*/ 14416 h 624016"/>
                  <a:gd name="connsiteX2" fmla="*/ 82868 w 504788"/>
                  <a:gd name="connsiteY2" fmla="*/ 24894 h 624016"/>
                  <a:gd name="connsiteX3" fmla="*/ 15240 w 504788"/>
                  <a:gd name="connsiteY3" fmla="*/ 69661 h 624016"/>
                  <a:gd name="connsiteX4" fmla="*/ 0 w 504788"/>
                  <a:gd name="connsiteY4" fmla="*/ 154434 h 624016"/>
                  <a:gd name="connsiteX5" fmla="*/ 0 w 504788"/>
                  <a:gd name="connsiteY5" fmla="*/ 328741 h 624016"/>
                  <a:gd name="connsiteX6" fmla="*/ 27623 w 504788"/>
                  <a:gd name="connsiteY6" fmla="*/ 305881 h 624016"/>
                  <a:gd name="connsiteX7" fmla="*/ 66675 w 504788"/>
                  <a:gd name="connsiteY7" fmla="*/ 112523 h 624016"/>
                  <a:gd name="connsiteX8" fmla="*/ 66675 w 504788"/>
                  <a:gd name="connsiteY8" fmla="*/ 216346 h 624016"/>
                  <a:gd name="connsiteX9" fmla="*/ 30480 w 504788"/>
                  <a:gd name="connsiteY9" fmla="*/ 396369 h 624016"/>
                  <a:gd name="connsiteX10" fmla="*/ 66675 w 504788"/>
                  <a:gd name="connsiteY10" fmla="*/ 396369 h 624016"/>
                  <a:gd name="connsiteX11" fmla="*/ 66675 w 504788"/>
                  <a:gd name="connsiteY11" fmla="*/ 624016 h 624016"/>
                  <a:gd name="connsiteX12" fmla="*/ 123825 w 504788"/>
                  <a:gd name="connsiteY12" fmla="*/ 624016 h 624016"/>
                  <a:gd name="connsiteX13" fmla="*/ 123825 w 504788"/>
                  <a:gd name="connsiteY13" fmla="*/ 395416 h 624016"/>
                  <a:gd name="connsiteX14" fmla="*/ 161925 w 504788"/>
                  <a:gd name="connsiteY14" fmla="*/ 395416 h 624016"/>
                  <a:gd name="connsiteX15" fmla="*/ 161925 w 504788"/>
                  <a:gd name="connsiteY15" fmla="*/ 624016 h 624016"/>
                  <a:gd name="connsiteX16" fmla="*/ 219075 w 504788"/>
                  <a:gd name="connsiteY16" fmla="*/ 624016 h 624016"/>
                  <a:gd name="connsiteX17" fmla="*/ 219075 w 504788"/>
                  <a:gd name="connsiteY17" fmla="*/ 396369 h 624016"/>
                  <a:gd name="connsiteX18" fmla="*/ 255270 w 504788"/>
                  <a:gd name="connsiteY18" fmla="*/ 396369 h 624016"/>
                  <a:gd name="connsiteX19" fmla="*/ 219075 w 504788"/>
                  <a:gd name="connsiteY19" fmla="*/ 216346 h 624016"/>
                  <a:gd name="connsiteX20" fmla="*/ 219075 w 504788"/>
                  <a:gd name="connsiteY20" fmla="*/ 112523 h 624016"/>
                  <a:gd name="connsiteX21" fmla="*/ 280035 w 504788"/>
                  <a:gd name="connsiteY21" fmla="*/ 327789 h 624016"/>
                  <a:gd name="connsiteX22" fmla="*/ 352425 w 504788"/>
                  <a:gd name="connsiteY22" fmla="*/ 450661 h 624016"/>
                  <a:gd name="connsiteX23" fmla="*/ 352425 w 504788"/>
                  <a:gd name="connsiteY23" fmla="*/ 496381 h 624016"/>
                  <a:gd name="connsiteX24" fmla="*/ 333375 w 504788"/>
                  <a:gd name="connsiteY24" fmla="*/ 547816 h 624016"/>
                  <a:gd name="connsiteX25" fmla="*/ 352425 w 504788"/>
                  <a:gd name="connsiteY25" fmla="*/ 547816 h 624016"/>
                  <a:gd name="connsiteX26" fmla="*/ 352425 w 504788"/>
                  <a:gd name="connsiteY26" fmla="*/ 624016 h 624016"/>
                  <a:gd name="connsiteX27" fmla="*/ 390525 w 504788"/>
                  <a:gd name="connsiteY27" fmla="*/ 624016 h 624016"/>
                  <a:gd name="connsiteX28" fmla="*/ 390525 w 504788"/>
                  <a:gd name="connsiteY28" fmla="*/ 547816 h 624016"/>
                  <a:gd name="connsiteX29" fmla="*/ 409575 w 504788"/>
                  <a:gd name="connsiteY29" fmla="*/ 547816 h 624016"/>
                  <a:gd name="connsiteX30" fmla="*/ 409575 w 504788"/>
                  <a:gd name="connsiteY30" fmla="*/ 624016 h 624016"/>
                  <a:gd name="connsiteX31" fmla="*/ 447675 w 504788"/>
                  <a:gd name="connsiteY31" fmla="*/ 624016 h 624016"/>
                  <a:gd name="connsiteX32" fmla="*/ 447675 w 504788"/>
                  <a:gd name="connsiteY32" fmla="*/ 547816 h 624016"/>
                  <a:gd name="connsiteX33" fmla="*/ 466725 w 504788"/>
                  <a:gd name="connsiteY33" fmla="*/ 547816 h 624016"/>
                  <a:gd name="connsiteX34" fmla="*/ 447675 w 504788"/>
                  <a:gd name="connsiteY34" fmla="*/ 495429 h 624016"/>
                  <a:gd name="connsiteX35" fmla="*/ 447675 w 504788"/>
                  <a:gd name="connsiteY35" fmla="*/ 458281 h 624016"/>
                  <a:gd name="connsiteX36" fmla="*/ 468630 w 504788"/>
                  <a:gd name="connsiteY36" fmla="*/ 507811 h 624016"/>
                  <a:gd name="connsiteX37" fmla="*/ 485775 w 504788"/>
                  <a:gd name="connsiteY37" fmla="*/ 519241 h 624016"/>
                  <a:gd name="connsiteX38" fmla="*/ 493395 w 504788"/>
                  <a:gd name="connsiteY38" fmla="*/ 517336 h 624016"/>
                  <a:gd name="connsiteX39" fmla="*/ 502920 w 504788"/>
                  <a:gd name="connsiteY39" fmla="*/ 492571 h 624016"/>
                  <a:gd name="connsiteX40" fmla="*/ 469583 w 504788"/>
                  <a:gd name="connsiteY40" fmla="*/ 412561 h 624016"/>
                  <a:gd name="connsiteX41" fmla="*/ 420053 w 504788"/>
                  <a:gd name="connsiteY41" fmla="*/ 378271 h 624016"/>
                  <a:gd name="connsiteX42" fmla="*/ 400050 w 504788"/>
                  <a:gd name="connsiteY42" fmla="*/ 376366 h 624016"/>
                  <a:gd name="connsiteX43" fmla="*/ 352425 w 504788"/>
                  <a:gd name="connsiteY43" fmla="*/ 376366 h 624016"/>
                  <a:gd name="connsiteX44" fmla="*/ 312420 w 504788"/>
                  <a:gd name="connsiteY44" fmla="*/ 308739 h 624016"/>
                  <a:gd name="connsiteX45" fmla="*/ 292418 w 504788"/>
                  <a:gd name="connsiteY45" fmla="*/ 116334 h 624016"/>
                  <a:gd name="connsiteX46" fmla="*/ 200978 w 504788"/>
                  <a:gd name="connsiteY46" fmla="*/ 24894 h 624016"/>
                  <a:gd name="connsiteX0" fmla="*/ 200978 w 504788"/>
                  <a:gd name="connsiteY0" fmla="*/ 24894 h 624016"/>
                  <a:gd name="connsiteX1" fmla="*/ 141923 w 504788"/>
                  <a:gd name="connsiteY1" fmla="*/ 14416 h 624016"/>
                  <a:gd name="connsiteX2" fmla="*/ 82868 w 504788"/>
                  <a:gd name="connsiteY2" fmla="*/ 24894 h 624016"/>
                  <a:gd name="connsiteX3" fmla="*/ 15240 w 504788"/>
                  <a:gd name="connsiteY3" fmla="*/ 69661 h 624016"/>
                  <a:gd name="connsiteX4" fmla="*/ 0 w 504788"/>
                  <a:gd name="connsiteY4" fmla="*/ 154434 h 624016"/>
                  <a:gd name="connsiteX5" fmla="*/ 27623 w 504788"/>
                  <a:gd name="connsiteY5" fmla="*/ 305881 h 624016"/>
                  <a:gd name="connsiteX6" fmla="*/ 66675 w 504788"/>
                  <a:gd name="connsiteY6" fmla="*/ 112523 h 624016"/>
                  <a:gd name="connsiteX7" fmla="*/ 66675 w 504788"/>
                  <a:gd name="connsiteY7" fmla="*/ 216346 h 624016"/>
                  <a:gd name="connsiteX8" fmla="*/ 30480 w 504788"/>
                  <a:gd name="connsiteY8" fmla="*/ 396369 h 624016"/>
                  <a:gd name="connsiteX9" fmla="*/ 66675 w 504788"/>
                  <a:gd name="connsiteY9" fmla="*/ 396369 h 624016"/>
                  <a:gd name="connsiteX10" fmla="*/ 66675 w 504788"/>
                  <a:gd name="connsiteY10" fmla="*/ 624016 h 624016"/>
                  <a:gd name="connsiteX11" fmla="*/ 123825 w 504788"/>
                  <a:gd name="connsiteY11" fmla="*/ 624016 h 624016"/>
                  <a:gd name="connsiteX12" fmla="*/ 123825 w 504788"/>
                  <a:gd name="connsiteY12" fmla="*/ 395416 h 624016"/>
                  <a:gd name="connsiteX13" fmla="*/ 161925 w 504788"/>
                  <a:gd name="connsiteY13" fmla="*/ 395416 h 624016"/>
                  <a:gd name="connsiteX14" fmla="*/ 161925 w 504788"/>
                  <a:gd name="connsiteY14" fmla="*/ 624016 h 624016"/>
                  <a:gd name="connsiteX15" fmla="*/ 219075 w 504788"/>
                  <a:gd name="connsiteY15" fmla="*/ 624016 h 624016"/>
                  <a:gd name="connsiteX16" fmla="*/ 219075 w 504788"/>
                  <a:gd name="connsiteY16" fmla="*/ 396369 h 624016"/>
                  <a:gd name="connsiteX17" fmla="*/ 255270 w 504788"/>
                  <a:gd name="connsiteY17" fmla="*/ 396369 h 624016"/>
                  <a:gd name="connsiteX18" fmla="*/ 219075 w 504788"/>
                  <a:gd name="connsiteY18" fmla="*/ 216346 h 624016"/>
                  <a:gd name="connsiteX19" fmla="*/ 219075 w 504788"/>
                  <a:gd name="connsiteY19" fmla="*/ 112523 h 624016"/>
                  <a:gd name="connsiteX20" fmla="*/ 280035 w 504788"/>
                  <a:gd name="connsiteY20" fmla="*/ 327789 h 624016"/>
                  <a:gd name="connsiteX21" fmla="*/ 352425 w 504788"/>
                  <a:gd name="connsiteY21" fmla="*/ 450661 h 624016"/>
                  <a:gd name="connsiteX22" fmla="*/ 352425 w 504788"/>
                  <a:gd name="connsiteY22" fmla="*/ 496381 h 624016"/>
                  <a:gd name="connsiteX23" fmla="*/ 333375 w 504788"/>
                  <a:gd name="connsiteY23" fmla="*/ 547816 h 624016"/>
                  <a:gd name="connsiteX24" fmla="*/ 352425 w 504788"/>
                  <a:gd name="connsiteY24" fmla="*/ 547816 h 624016"/>
                  <a:gd name="connsiteX25" fmla="*/ 352425 w 504788"/>
                  <a:gd name="connsiteY25" fmla="*/ 624016 h 624016"/>
                  <a:gd name="connsiteX26" fmla="*/ 390525 w 504788"/>
                  <a:gd name="connsiteY26" fmla="*/ 624016 h 624016"/>
                  <a:gd name="connsiteX27" fmla="*/ 390525 w 504788"/>
                  <a:gd name="connsiteY27" fmla="*/ 547816 h 624016"/>
                  <a:gd name="connsiteX28" fmla="*/ 409575 w 504788"/>
                  <a:gd name="connsiteY28" fmla="*/ 547816 h 624016"/>
                  <a:gd name="connsiteX29" fmla="*/ 409575 w 504788"/>
                  <a:gd name="connsiteY29" fmla="*/ 624016 h 624016"/>
                  <a:gd name="connsiteX30" fmla="*/ 447675 w 504788"/>
                  <a:gd name="connsiteY30" fmla="*/ 624016 h 624016"/>
                  <a:gd name="connsiteX31" fmla="*/ 447675 w 504788"/>
                  <a:gd name="connsiteY31" fmla="*/ 547816 h 624016"/>
                  <a:gd name="connsiteX32" fmla="*/ 466725 w 504788"/>
                  <a:gd name="connsiteY32" fmla="*/ 547816 h 624016"/>
                  <a:gd name="connsiteX33" fmla="*/ 447675 w 504788"/>
                  <a:gd name="connsiteY33" fmla="*/ 495429 h 624016"/>
                  <a:gd name="connsiteX34" fmla="*/ 447675 w 504788"/>
                  <a:gd name="connsiteY34" fmla="*/ 458281 h 624016"/>
                  <a:gd name="connsiteX35" fmla="*/ 468630 w 504788"/>
                  <a:gd name="connsiteY35" fmla="*/ 507811 h 624016"/>
                  <a:gd name="connsiteX36" fmla="*/ 485775 w 504788"/>
                  <a:gd name="connsiteY36" fmla="*/ 519241 h 624016"/>
                  <a:gd name="connsiteX37" fmla="*/ 493395 w 504788"/>
                  <a:gd name="connsiteY37" fmla="*/ 517336 h 624016"/>
                  <a:gd name="connsiteX38" fmla="*/ 502920 w 504788"/>
                  <a:gd name="connsiteY38" fmla="*/ 492571 h 624016"/>
                  <a:gd name="connsiteX39" fmla="*/ 469583 w 504788"/>
                  <a:gd name="connsiteY39" fmla="*/ 412561 h 624016"/>
                  <a:gd name="connsiteX40" fmla="*/ 420053 w 504788"/>
                  <a:gd name="connsiteY40" fmla="*/ 378271 h 624016"/>
                  <a:gd name="connsiteX41" fmla="*/ 400050 w 504788"/>
                  <a:gd name="connsiteY41" fmla="*/ 376366 h 624016"/>
                  <a:gd name="connsiteX42" fmla="*/ 352425 w 504788"/>
                  <a:gd name="connsiteY42" fmla="*/ 376366 h 624016"/>
                  <a:gd name="connsiteX43" fmla="*/ 312420 w 504788"/>
                  <a:gd name="connsiteY43" fmla="*/ 308739 h 624016"/>
                  <a:gd name="connsiteX44" fmla="*/ 292418 w 504788"/>
                  <a:gd name="connsiteY44" fmla="*/ 116334 h 624016"/>
                  <a:gd name="connsiteX45" fmla="*/ 200978 w 504788"/>
                  <a:gd name="connsiteY45" fmla="*/ 24894 h 624016"/>
                  <a:gd name="connsiteX0" fmla="*/ 200978 w 504788"/>
                  <a:gd name="connsiteY0" fmla="*/ 24894 h 624016"/>
                  <a:gd name="connsiteX1" fmla="*/ 141923 w 504788"/>
                  <a:gd name="connsiteY1" fmla="*/ 14416 h 624016"/>
                  <a:gd name="connsiteX2" fmla="*/ 82868 w 504788"/>
                  <a:gd name="connsiteY2" fmla="*/ 24894 h 624016"/>
                  <a:gd name="connsiteX3" fmla="*/ 15240 w 504788"/>
                  <a:gd name="connsiteY3" fmla="*/ 69661 h 624016"/>
                  <a:gd name="connsiteX4" fmla="*/ 0 w 504788"/>
                  <a:gd name="connsiteY4" fmla="*/ 154434 h 624016"/>
                  <a:gd name="connsiteX5" fmla="*/ 66675 w 504788"/>
                  <a:gd name="connsiteY5" fmla="*/ 112523 h 624016"/>
                  <a:gd name="connsiteX6" fmla="*/ 66675 w 504788"/>
                  <a:gd name="connsiteY6" fmla="*/ 216346 h 624016"/>
                  <a:gd name="connsiteX7" fmla="*/ 30480 w 504788"/>
                  <a:gd name="connsiteY7" fmla="*/ 396369 h 624016"/>
                  <a:gd name="connsiteX8" fmla="*/ 66675 w 504788"/>
                  <a:gd name="connsiteY8" fmla="*/ 396369 h 624016"/>
                  <a:gd name="connsiteX9" fmla="*/ 66675 w 504788"/>
                  <a:gd name="connsiteY9" fmla="*/ 624016 h 624016"/>
                  <a:gd name="connsiteX10" fmla="*/ 123825 w 504788"/>
                  <a:gd name="connsiteY10" fmla="*/ 624016 h 624016"/>
                  <a:gd name="connsiteX11" fmla="*/ 123825 w 504788"/>
                  <a:gd name="connsiteY11" fmla="*/ 395416 h 624016"/>
                  <a:gd name="connsiteX12" fmla="*/ 161925 w 504788"/>
                  <a:gd name="connsiteY12" fmla="*/ 395416 h 624016"/>
                  <a:gd name="connsiteX13" fmla="*/ 161925 w 504788"/>
                  <a:gd name="connsiteY13" fmla="*/ 624016 h 624016"/>
                  <a:gd name="connsiteX14" fmla="*/ 219075 w 504788"/>
                  <a:gd name="connsiteY14" fmla="*/ 624016 h 624016"/>
                  <a:gd name="connsiteX15" fmla="*/ 219075 w 504788"/>
                  <a:gd name="connsiteY15" fmla="*/ 396369 h 624016"/>
                  <a:gd name="connsiteX16" fmla="*/ 255270 w 504788"/>
                  <a:gd name="connsiteY16" fmla="*/ 396369 h 624016"/>
                  <a:gd name="connsiteX17" fmla="*/ 219075 w 504788"/>
                  <a:gd name="connsiteY17" fmla="*/ 216346 h 624016"/>
                  <a:gd name="connsiteX18" fmla="*/ 219075 w 504788"/>
                  <a:gd name="connsiteY18" fmla="*/ 112523 h 624016"/>
                  <a:gd name="connsiteX19" fmla="*/ 280035 w 504788"/>
                  <a:gd name="connsiteY19" fmla="*/ 327789 h 624016"/>
                  <a:gd name="connsiteX20" fmla="*/ 352425 w 504788"/>
                  <a:gd name="connsiteY20" fmla="*/ 450661 h 624016"/>
                  <a:gd name="connsiteX21" fmla="*/ 352425 w 504788"/>
                  <a:gd name="connsiteY21" fmla="*/ 496381 h 624016"/>
                  <a:gd name="connsiteX22" fmla="*/ 333375 w 504788"/>
                  <a:gd name="connsiteY22" fmla="*/ 547816 h 624016"/>
                  <a:gd name="connsiteX23" fmla="*/ 352425 w 504788"/>
                  <a:gd name="connsiteY23" fmla="*/ 547816 h 624016"/>
                  <a:gd name="connsiteX24" fmla="*/ 352425 w 504788"/>
                  <a:gd name="connsiteY24" fmla="*/ 624016 h 624016"/>
                  <a:gd name="connsiteX25" fmla="*/ 390525 w 504788"/>
                  <a:gd name="connsiteY25" fmla="*/ 624016 h 624016"/>
                  <a:gd name="connsiteX26" fmla="*/ 390525 w 504788"/>
                  <a:gd name="connsiteY26" fmla="*/ 547816 h 624016"/>
                  <a:gd name="connsiteX27" fmla="*/ 409575 w 504788"/>
                  <a:gd name="connsiteY27" fmla="*/ 547816 h 624016"/>
                  <a:gd name="connsiteX28" fmla="*/ 409575 w 504788"/>
                  <a:gd name="connsiteY28" fmla="*/ 624016 h 624016"/>
                  <a:gd name="connsiteX29" fmla="*/ 447675 w 504788"/>
                  <a:gd name="connsiteY29" fmla="*/ 624016 h 624016"/>
                  <a:gd name="connsiteX30" fmla="*/ 447675 w 504788"/>
                  <a:gd name="connsiteY30" fmla="*/ 547816 h 624016"/>
                  <a:gd name="connsiteX31" fmla="*/ 466725 w 504788"/>
                  <a:gd name="connsiteY31" fmla="*/ 547816 h 624016"/>
                  <a:gd name="connsiteX32" fmla="*/ 447675 w 504788"/>
                  <a:gd name="connsiteY32" fmla="*/ 495429 h 624016"/>
                  <a:gd name="connsiteX33" fmla="*/ 447675 w 504788"/>
                  <a:gd name="connsiteY33" fmla="*/ 458281 h 624016"/>
                  <a:gd name="connsiteX34" fmla="*/ 468630 w 504788"/>
                  <a:gd name="connsiteY34" fmla="*/ 507811 h 624016"/>
                  <a:gd name="connsiteX35" fmla="*/ 485775 w 504788"/>
                  <a:gd name="connsiteY35" fmla="*/ 519241 h 624016"/>
                  <a:gd name="connsiteX36" fmla="*/ 493395 w 504788"/>
                  <a:gd name="connsiteY36" fmla="*/ 517336 h 624016"/>
                  <a:gd name="connsiteX37" fmla="*/ 502920 w 504788"/>
                  <a:gd name="connsiteY37" fmla="*/ 492571 h 624016"/>
                  <a:gd name="connsiteX38" fmla="*/ 469583 w 504788"/>
                  <a:gd name="connsiteY38" fmla="*/ 412561 h 624016"/>
                  <a:gd name="connsiteX39" fmla="*/ 420053 w 504788"/>
                  <a:gd name="connsiteY39" fmla="*/ 378271 h 624016"/>
                  <a:gd name="connsiteX40" fmla="*/ 400050 w 504788"/>
                  <a:gd name="connsiteY40" fmla="*/ 376366 h 624016"/>
                  <a:gd name="connsiteX41" fmla="*/ 352425 w 504788"/>
                  <a:gd name="connsiteY41" fmla="*/ 376366 h 624016"/>
                  <a:gd name="connsiteX42" fmla="*/ 312420 w 504788"/>
                  <a:gd name="connsiteY42" fmla="*/ 308739 h 624016"/>
                  <a:gd name="connsiteX43" fmla="*/ 292418 w 504788"/>
                  <a:gd name="connsiteY43" fmla="*/ 116334 h 624016"/>
                  <a:gd name="connsiteX44" fmla="*/ 200978 w 504788"/>
                  <a:gd name="connsiteY44" fmla="*/ 24894 h 624016"/>
                  <a:gd name="connsiteX0" fmla="*/ 185738 w 489548"/>
                  <a:gd name="connsiteY0" fmla="*/ 24894 h 624016"/>
                  <a:gd name="connsiteX1" fmla="*/ 126683 w 489548"/>
                  <a:gd name="connsiteY1" fmla="*/ 14416 h 624016"/>
                  <a:gd name="connsiteX2" fmla="*/ 67628 w 489548"/>
                  <a:gd name="connsiteY2" fmla="*/ 24894 h 624016"/>
                  <a:gd name="connsiteX3" fmla="*/ 0 w 489548"/>
                  <a:gd name="connsiteY3" fmla="*/ 69661 h 624016"/>
                  <a:gd name="connsiteX4" fmla="*/ 51435 w 489548"/>
                  <a:gd name="connsiteY4" fmla="*/ 112523 h 624016"/>
                  <a:gd name="connsiteX5" fmla="*/ 51435 w 489548"/>
                  <a:gd name="connsiteY5" fmla="*/ 216346 h 624016"/>
                  <a:gd name="connsiteX6" fmla="*/ 15240 w 489548"/>
                  <a:gd name="connsiteY6" fmla="*/ 396369 h 624016"/>
                  <a:gd name="connsiteX7" fmla="*/ 51435 w 489548"/>
                  <a:gd name="connsiteY7" fmla="*/ 396369 h 624016"/>
                  <a:gd name="connsiteX8" fmla="*/ 51435 w 489548"/>
                  <a:gd name="connsiteY8" fmla="*/ 624016 h 624016"/>
                  <a:gd name="connsiteX9" fmla="*/ 108585 w 489548"/>
                  <a:gd name="connsiteY9" fmla="*/ 624016 h 624016"/>
                  <a:gd name="connsiteX10" fmla="*/ 108585 w 489548"/>
                  <a:gd name="connsiteY10" fmla="*/ 395416 h 624016"/>
                  <a:gd name="connsiteX11" fmla="*/ 146685 w 489548"/>
                  <a:gd name="connsiteY11" fmla="*/ 395416 h 624016"/>
                  <a:gd name="connsiteX12" fmla="*/ 146685 w 489548"/>
                  <a:gd name="connsiteY12" fmla="*/ 624016 h 624016"/>
                  <a:gd name="connsiteX13" fmla="*/ 203835 w 489548"/>
                  <a:gd name="connsiteY13" fmla="*/ 624016 h 624016"/>
                  <a:gd name="connsiteX14" fmla="*/ 203835 w 489548"/>
                  <a:gd name="connsiteY14" fmla="*/ 396369 h 624016"/>
                  <a:gd name="connsiteX15" fmla="*/ 240030 w 489548"/>
                  <a:gd name="connsiteY15" fmla="*/ 396369 h 624016"/>
                  <a:gd name="connsiteX16" fmla="*/ 203835 w 489548"/>
                  <a:gd name="connsiteY16" fmla="*/ 216346 h 624016"/>
                  <a:gd name="connsiteX17" fmla="*/ 203835 w 489548"/>
                  <a:gd name="connsiteY17" fmla="*/ 112523 h 624016"/>
                  <a:gd name="connsiteX18" fmla="*/ 264795 w 489548"/>
                  <a:gd name="connsiteY18" fmla="*/ 327789 h 624016"/>
                  <a:gd name="connsiteX19" fmla="*/ 337185 w 489548"/>
                  <a:gd name="connsiteY19" fmla="*/ 450661 h 624016"/>
                  <a:gd name="connsiteX20" fmla="*/ 337185 w 489548"/>
                  <a:gd name="connsiteY20" fmla="*/ 496381 h 624016"/>
                  <a:gd name="connsiteX21" fmla="*/ 318135 w 489548"/>
                  <a:gd name="connsiteY21" fmla="*/ 547816 h 624016"/>
                  <a:gd name="connsiteX22" fmla="*/ 337185 w 489548"/>
                  <a:gd name="connsiteY22" fmla="*/ 547816 h 624016"/>
                  <a:gd name="connsiteX23" fmla="*/ 337185 w 489548"/>
                  <a:gd name="connsiteY23" fmla="*/ 624016 h 624016"/>
                  <a:gd name="connsiteX24" fmla="*/ 375285 w 489548"/>
                  <a:gd name="connsiteY24" fmla="*/ 624016 h 624016"/>
                  <a:gd name="connsiteX25" fmla="*/ 375285 w 489548"/>
                  <a:gd name="connsiteY25" fmla="*/ 547816 h 624016"/>
                  <a:gd name="connsiteX26" fmla="*/ 394335 w 489548"/>
                  <a:gd name="connsiteY26" fmla="*/ 547816 h 624016"/>
                  <a:gd name="connsiteX27" fmla="*/ 394335 w 489548"/>
                  <a:gd name="connsiteY27" fmla="*/ 624016 h 624016"/>
                  <a:gd name="connsiteX28" fmla="*/ 432435 w 489548"/>
                  <a:gd name="connsiteY28" fmla="*/ 624016 h 624016"/>
                  <a:gd name="connsiteX29" fmla="*/ 432435 w 489548"/>
                  <a:gd name="connsiteY29" fmla="*/ 547816 h 624016"/>
                  <a:gd name="connsiteX30" fmla="*/ 451485 w 489548"/>
                  <a:gd name="connsiteY30" fmla="*/ 547816 h 624016"/>
                  <a:gd name="connsiteX31" fmla="*/ 432435 w 489548"/>
                  <a:gd name="connsiteY31" fmla="*/ 495429 h 624016"/>
                  <a:gd name="connsiteX32" fmla="*/ 432435 w 489548"/>
                  <a:gd name="connsiteY32" fmla="*/ 458281 h 624016"/>
                  <a:gd name="connsiteX33" fmla="*/ 453390 w 489548"/>
                  <a:gd name="connsiteY33" fmla="*/ 507811 h 624016"/>
                  <a:gd name="connsiteX34" fmla="*/ 470535 w 489548"/>
                  <a:gd name="connsiteY34" fmla="*/ 519241 h 624016"/>
                  <a:gd name="connsiteX35" fmla="*/ 478155 w 489548"/>
                  <a:gd name="connsiteY35" fmla="*/ 517336 h 624016"/>
                  <a:gd name="connsiteX36" fmla="*/ 487680 w 489548"/>
                  <a:gd name="connsiteY36" fmla="*/ 492571 h 624016"/>
                  <a:gd name="connsiteX37" fmla="*/ 454343 w 489548"/>
                  <a:gd name="connsiteY37" fmla="*/ 412561 h 624016"/>
                  <a:gd name="connsiteX38" fmla="*/ 404813 w 489548"/>
                  <a:gd name="connsiteY38" fmla="*/ 378271 h 624016"/>
                  <a:gd name="connsiteX39" fmla="*/ 384810 w 489548"/>
                  <a:gd name="connsiteY39" fmla="*/ 376366 h 624016"/>
                  <a:gd name="connsiteX40" fmla="*/ 337185 w 489548"/>
                  <a:gd name="connsiteY40" fmla="*/ 376366 h 624016"/>
                  <a:gd name="connsiteX41" fmla="*/ 297180 w 489548"/>
                  <a:gd name="connsiteY41" fmla="*/ 308739 h 624016"/>
                  <a:gd name="connsiteX42" fmla="*/ 277178 w 489548"/>
                  <a:gd name="connsiteY42" fmla="*/ 116334 h 624016"/>
                  <a:gd name="connsiteX43" fmla="*/ 185738 w 489548"/>
                  <a:gd name="connsiteY43" fmla="*/ 24894 h 624016"/>
                  <a:gd name="connsiteX0" fmla="*/ 170498 w 474308"/>
                  <a:gd name="connsiteY0" fmla="*/ 24894 h 624016"/>
                  <a:gd name="connsiteX1" fmla="*/ 111443 w 474308"/>
                  <a:gd name="connsiteY1" fmla="*/ 14416 h 624016"/>
                  <a:gd name="connsiteX2" fmla="*/ 52388 w 474308"/>
                  <a:gd name="connsiteY2" fmla="*/ 24894 h 624016"/>
                  <a:gd name="connsiteX3" fmla="*/ 36195 w 474308"/>
                  <a:gd name="connsiteY3" fmla="*/ 112523 h 624016"/>
                  <a:gd name="connsiteX4" fmla="*/ 36195 w 474308"/>
                  <a:gd name="connsiteY4" fmla="*/ 216346 h 624016"/>
                  <a:gd name="connsiteX5" fmla="*/ 0 w 474308"/>
                  <a:gd name="connsiteY5" fmla="*/ 396369 h 624016"/>
                  <a:gd name="connsiteX6" fmla="*/ 36195 w 474308"/>
                  <a:gd name="connsiteY6" fmla="*/ 396369 h 624016"/>
                  <a:gd name="connsiteX7" fmla="*/ 36195 w 474308"/>
                  <a:gd name="connsiteY7" fmla="*/ 624016 h 624016"/>
                  <a:gd name="connsiteX8" fmla="*/ 93345 w 474308"/>
                  <a:gd name="connsiteY8" fmla="*/ 624016 h 624016"/>
                  <a:gd name="connsiteX9" fmla="*/ 93345 w 474308"/>
                  <a:gd name="connsiteY9" fmla="*/ 395416 h 624016"/>
                  <a:gd name="connsiteX10" fmla="*/ 131445 w 474308"/>
                  <a:gd name="connsiteY10" fmla="*/ 395416 h 624016"/>
                  <a:gd name="connsiteX11" fmla="*/ 131445 w 474308"/>
                  <a:gd name="connsiteY11" fmla="*/ 624016 h 624016"/>
                  <a:gd name="connsiteX12" fmla="*/ 188595 w 474308"/>
                  <a:gd name="connsiteY12" fmla="*/ 624016 h 624016"/>
                  <a:gd name="connsiteX13" fmla="*/ 188595 w 474308"/>
                  <a:gd name="connsiteY13" fmla="*/ 396369 h 624016"/>
                  <a:gd name="connsiteX14" fmla="*/ 224790 w 474308"/>
                  <a:gd name="connsiteY14" fmla="*/ 396369 h 624016"/>
                  <a:gd name="connsiteX15" fmla="*/ 188595 w 474308"/>
                  <a:gd name="connsiteY15" fmla="*/ 216346 h 624016"/>
                  <a:gd name="connsiteX16" fmla="*/ 188595 w 474308"/>
                  <a:gd name="connsiteY16" fmla="*/ 112523 h 624016"/>
                  <a:gd name="connsiteX17" fmla="*/ 249555 w 474308"/>
                  <a:gd name="connsiteY17" fmla="*/ 327789 h 624016"/>
                  <a:gd name="connsiteX18" fmla="*/ 321945 w 474308"/>
                  <a:gd name="connsiteY18" fmla="*/ 450661 h 624016"/>
                  <a:gd name="connsiteX19" fmla="*/ 321945 w 474308"/>
                  <a:gd name="connsiteY19" fmla="*/ 496381 h 624016"/>
                  <a:gd name="connsiteX20" fmla="*/ 302895 w 474308"/>
                  <a:gd name="connsiteY20" fmla="*/ 547816 h 624016"/>
                  <a:gd name="connsiteX21" fmla="*/ 321945 w 474308"/>
                  <a:gd name="connsiteY21" fmla="*/ 547816 h 624016"/>
                  <a:gd name="connsiteX22" fmla="*/ 321945 w 474308"/>
                  <a:gd name="connsiteY22" fmla="*/ 624016 h 624016"/>
                  <a:gd name="connsiteX23" fmla="*/ 360045 w 474308"/>
                  <a:gd name="connsiteY23" fmla="*/ 624016 h 624016"/>
                  <a:gd name="connsiteX24" fmla="*/ 360045 w 474308"/>
                  <a:gd name="connsiteY24" fmla="*/ 547816 h 624016"/>
                  <a:gd name="connsiteX25" fmla="*/ 379095 w 474308"/>
                  <a:gd name="connsiteY25" fmla="*/ 547816 h 624016"/>
                  <a:gd name="connsiteX26" fmla="*/ 379095 w 474308"/>
                  <a:gd name="connsiteY26" fmla="*/ 624016 h 624016"/>
                  <a:gd name="connsiteX27" fmla="*/ 417195 w 474308"/>
                  <a:gd name="connsiteY27" fmla="*/ 624016 h 624016"/>
                  <a:gd name="connsiteX28" fmla="*/ 417195 w 474308"/>
                  <a:gd name="connsiteY28" fmla="*/ 547816 h 624016"/>
                  <a:gd name="connsiteX29" fmla="*/ 436245 w 474308"/>
                  <a:gd name="connsiteY29" fmla="*/ 547816 h 624016"/>
                  <a:gd name="connsiteX30" fmla="*/ 417195 w 474308"/>
                  <a:gd name="connsiteY30" fmla="*/ 495429 h 624016"/>
                  <a:gd name="connsiteX31" fmla="*/ 417195 w 474308"/>
                  <a:gd name="connsiteY31" fmla="*/ 458281 h 624016"/>
                  <a:gd name="connsiteX32" fmla="*/ 438150 w 474308"/>
                  <a:gd name="connsiteY32" fmla="*/ 507811 h 624016"/>
                  <a:gd name="connsiteX33" fmla="*/ 455295 w 474308"/>
                  <a:gd name="connsiteY33" fmla="*/ 519241 h 624016"/>
                  <a:gd name="connsiteX34" fmla="*/ 462915 w 474308"/>
                  <a:gd name="connsiteY34" fmla="*/ 517336 h 624016"/>
                  <a:gd name="connsiteX35" fmla="*/ 472440 w 474308"/>
                  <a:gd name="connsiteY35" fmla="*/ 492571 h 624016"/>
                  <a:gd name="connsiteX36" fmla="*/ 439103 w 474308"/>
                  <a:gd name="connsiteY36" fmla="*/ 412561 h 624016"/>
                  <a:gd name="connsiteX37" fmla="*/ 389573 w 474308"/>
                  <a:gd name="connsiteY37" fmla="*/ 378271 h 624016"/>
                  <a:gd name="connsiteX38" fmla="*/ 369570 w 474308"/>
                  <a:gd name="connsiteY38" fmla="*/ 376366 h 624016"/>
                  <a:gd name="connsiteX39" fmla="*/ 321945 w 474308"/>
                  <a:gd name="connsiteY39" fmla="*/ 376366 h 624016"/>
                  <a:gd name="connsiteX40" fmla="*/ 281940 w 474308"/>
                  <a:gd name="connsiteY40" fmla="*/ 308739 h 624016"/>
                  <a:gd name="connsiteX41" fmla="*/ 261938 w 474308"/>
                  <a:gd name="connsiteY41" fmla="*/ 116334 h 624016"/>
                  <a:gd name="connsiteX42" fmla="*/ 170498 w 474308"/>
                  <a:gd name="connsiteY42" fmla="*/ 24894 h 624016"/>
                  <a:gd name="connsiteX0" fmla="*/ 170498 w 474308"/>
                  <a:gd name="connsiteY0" fmla="*/ 25128 h 624250"/>
                  <a:gd name="connsiteX1" fmla="*/ 111443 w 474308"/>
                  <a:gd name="connsiteY1" fmla="*/ 14650 h 624250"/>
                  <a:gd name="connsiteX2" fmla="*/ 49862 w 474308"/>
                  <a:gd name="connsiteY2" fmla="*/ 30180 h 624250"/>
                  <a:gd name="connsiteX3" fmla="*/ 36195 w 474308"/>
                  <a:gd name="connsiteY3" fmla="*/ 112757 h 624250"/>
                  <a:gd name="connsiteX4" fmla="*/ 36195 w 474308"/>
                  <a:gd name="connsiteY4" fmla="*/ 216580 h 624250"/>
                  <a:gd name="connsiteX5" fmla="*/ 0 w 474308"/>
                  <a:gd name="connsiteY5" fmla="*/ 396603 h 624250"/>
                  <a:gd name="connsiteX6" fmla="*/ 36195 w 474308"/>
                  <a:gd name="connsiteY6" fmla="*/ 396603 h 624250"/>
                  <a:gd name="connsiteX7" fmla="*/ 36195 w 474308"/>
                  <a:gd name="connsiteY7" fmla="*/ 624250 h 624250"/>
                  <a:gd name="connsiteX8" fmla="*/ 93345 w 474308"/>
                  <a:gd name="connsiteY8" fmla="*/ 624250 h 624250"/>
                  <a:gd name="connsiteX9" fmla="*/ 93345 w 474308"/>
                  <a:gd name="connsiteY9" fmla="*/ 395650 h 624250"/>
                  <a:gd name="connsiteX10" fmla="*/ 131445 w 474308"/>
                  <a:gd name="connsiteY10" fmla="*/ 395650 h 624250"/>
                  <a:gd name="connsiteX11" fmla="*/ 131445 w 474308"/>
                  <a:gd name="connsiteY11" fmla="*/ 624250 h 624250"/>
                  <a:gd name="connsiteX12" fmla="*/ 188595 w 474308"/>
                  <a:gd name="connsiteY12" fmla="*/ 624250 h 624250"/>
                  <a:gd name="connsiteX13" fmla="*/ 188595 w 474308"/>
                  <a:gd name="connsiteY13" fmla="*/ 396603 h 624250"/>
                  <a:gd name="connsiteX14" fmla="*/ 224790 w 474308"/>
                  <a:gd name="connsiteY14" fmla="*/ 396603 h 624250"/>
                  <a:gd name="connsiteX15" fmla="*/ 188595 w 474308"/>
                  <a:gd name="connsiteY15" fmla="*/ 216580 h 624250"/>
                  <a:gd name="connsiteX16" fmla="*/ 188595 w 474308"/>
                  <a:gd name="connsiteY16" fmla="*/ 112757 h 624250"/>
                  <a:gd name="connsiteX17" fmla="*/ 249555 w 474308"/>
                  <a:gd name="connsiteY17" fmla="*/ 328023 h 624250"/>
                  <a:gd name="connsiteX18" fmla="*/ 321945 w 474308"/>
                  <a:gd name="connsiteY18" fmla="*/ 450895 h 624250"/>
                  <a:gd name="connsiteX19" fmla="*/ 321945 w 474308"/>
                  <a:gd name="connsiteY19" fmla="*/ 496615 h 624250"/>
                  <a:gd name="connsiteX20" fmla="*/ 302895 w 474308"/>
                  <a:gd name="connsiteY20" fmla="*/ 548050 h 624250"/>
                  <a:gd name="connsiteX21" fmla="*/ 321945 w 474308"/>
                  <a:gd name="connsiteY21" fmla="*/ 548050 h 624250"/>
                  <a:gd name="connsiteX22" fmla="*/ 321945 w 474308"/>
                  <a:gd name="connsiteY22" fmla="*/ 624250 h 624250"/>
                  <a:gd name="connsiteX23" fmla="*/ 360045 w 474308"/>
                  <a:gd name="connsiteY23" fmla="*/ 624250 h 624250"/>
                  <a:gd name="connsiteX24" fmla="*/ 360045 w 474308"/>
                  <a:gd name="connsiteY24" fmla="*/ 548050 h 624250"/>
                  <a:gd name="connsiteX25" fmla="*/ 379095 w 474308"/>
                  <a:gd name="connsiteY25" fmla="*/ 548050 h 624250"/>
                  <a:gd name="connsiteX26" fmla="*/ 379095 w 474308"/>
                  <a:gd name="connsiteY26" fmla="*/ 624250 h 624250"/>
                  <a:gd name="connsiteX27" fmla="*/ 417195 w 474308"/>
                  <a:gd name="connsiteY27" fmla="*/ 624250 h 624250"/>
                  <a:gd name="connsiteX28" fmla="*/ 417195 w 474308"/>
                  <a:gd name="connsiteY28" fmla="*/ 548050 h 624250"/>
                  <a:gd name="connsiteX29" fmla="*/ 436245 w 474308"/>
                  <a:gd name="connsiteY29" fmla="*/ 548050 h 624250"/>
                  <a:gd name="connsiteX30" fmla="*/ 417195 w 474308"/>
                  <a:gd name="connsiteY30" fmla="*/ 495663 h 624250"/>
                  <a:gd name="connsiteX31" fmla="*/ 417195 w 474308"/>
                  <a:gd name="connsiteY31" fmla="*/ 458515 h 624250"/>
                  <a:gd name="connsiteX32" fmla="*/ 438150 w 474308"/>
                  <a:gd name="connsiteY32" fmla="*/ 508045 h 624250"/>
                  <a:gd name="connsiteX33" fmla="*/ 455295 w 474308"/>
                  <a:gd name="connsiteY33" fmla="*/ 519475 h 624250"/>
                  <a:gd name="connsiteX34" fmla="*/ 462915 w 474308"/>
                  <a:gd name="connsiteY34" fmla="*/ 517570 h 624250"/>
                  <a:gd name="connsiteX35" fmla="*/ 472440 w 474308"/>
                  <a:gd name="connsiteY35" fmla="*/ 492805 h 624250"/>
                  <a:gd name="connsiteX36" fmla="*/ 439103 w 474308"/>
                  <a:gd name="connsiteY36" fmla="*/ 412795 h 624250"/>
                  <a:gd name="connsiteX37" fmla="*/ 389573 w 474308"/>
                  <a:gd name="connsiteY37" fmla="*/ 378505 h 624250"/>
                  <a:gd name="connsiteX38" fmla="*/ 369570 w 474308"/>
                  <a:gd name="connsiteY38" fmla="*/ 376600 h 624250"/>
                  <a:gd name="connsiteX39" fmla="*/ 321945 w 474308"/>
                  <a:gd name="connsiteY39" fmla="*/ 376600 h 624250"/>
                  <a:gd name="connsiteX40" fmla="*/ 281940 w 474308"/>
                  <a:gd name="connsiteY40" fmla="*/ 308973 h 624250"/>
                  <a:gd name="connsiteX41" fmla="*/ 261938 w 474308"/>
                  <a:gd name="connsiteY41" fmla="*/ 116568 h 624250"/>
                  <a:gd name="connsiteX42" fmla="*/ 170498 w 474308"/>
                  <a:gd name="connsiteY42" fmla="*/ 25128 h 624250"/>
                  <a:gd name="connsiteX0" fmla="*/ 170498 w 474308"/>
                  <a:gd name="connsiteY0" fmla="*/ 29368 h 628490"/>
                  <a:gd name="connsiteX1" fmla="*/ 111443 w 474308"/>
                  <a:gd name="connsiteY1" fmla="*/ 18890 h 628490"/>
                  <a:gd name="connsiteX2" fmla="*/ 36195 w 474308"/>
                  <a:gd name="connsiteY2" fmla="*/ 116997 h 628490"/>
                  <a:gd name="connsiteX3" fmla="*/ 36195 w 474308"/>
                  <a:gd name="connsiteY3" fmla="*/ 220820 h 628490"/>
                  <a:gd name="connsiteX4" fmla="*/ 0 w 474308"/>
                  <a:gd name="connsiteY4" fmla="*/ 400843 h 628490"/>
                  <a:gd name="connsiteX5" fmla="*/ 36195 w 474308"/>
                  <a:gd name="connsiteY5" fmla="*/ 400843 h 628490"/>
                  <a:gd name="connsiteX6" fmla="*/ 36195 w 474308"/>
                  <a:gd name="connsiteY6" fmla="*/ 628490 h 628490"/>
                  <a:gd name="connsiteX7" fmla="*/ 93345 w 474308"/>
                  <a:gd name="connsiteY7" fmla="*/ 628490 h 628490"/>
                  <a:gd name="connsiteX8" fmla="*/ 93345 w 474308"/>
                  <a:gd name="connsiteY8" fmla="*/ 399890 h 628490"/>
                  <a:gd name="connsiteX9" fmla="*/ 131445 w 474308"/>
                  <a:gd name="connsiteY9" fmla="*/ 399890 h 628490"/>
                  <a:gd name="connsiteX10" fmla="*/ 131445 w 474308"/>
                  <a:gd name="connsiteY10" fmla="*/ 628490 h 628490"/>
                  <a:gd name="connsiteX11" fmla="*/ 188595 w 474308"/>
                  <a:gd name="connsiteY11" fmla="*/ 628490 h 628490"/>
                  <a:gd name="connsiteX12" fmla="*/ 188595 w 474308"/>
                  <a:gd name="connsiteY12" fmla="*/ 400843 h 628490"/>
                  <a:gd name="connsiteX13" fmla="*/ 224790 w 474308"/>
                  <a:gd name="connsiteY13" fmla="*/ 400843 h 628490"/>
                  <a:gd name="connsiteX14" fmla="*/ 188595 w 474308"/>
                  <a:gd name="connsiteY14" fmla="*/ 220820 h 628490"/>
                  <a:gd name="connsiteX15" fmla="*/ 188595 w 474308"/>
                  <a:gd name="connsiteY15" fmla="*/ 116997 h 628490"/>
                  <a:gd name="connsiteX16" fmla="*/ 249555 w 474308"/>
                  <a:gd name="connsiteY16" fmla="*/ 332263 h 628490"/>
                  <a:gd name="connsiteX17" fmla="*/ 321945 w 474308"/>
                  <a:gd name="connsiteY17" fmla="*/ 455135 h 628490"/>
                  <a:gd name="connsiteX18" fmla="*/ 321945 w 474308"/>
                  <a:gd name="connsiteY18" fmla="*/ 500855 h 628490"/>
                  <a:gd name="connsiteX19" fmla="*/ 302895 w 474308"/>
                  <a:gd name="connsiteY19" fmla="*/ 552290 h 628490"/>
                  <a:gd name="connsiteX20" fmla="*/ 321945 w 474308"/>
                  <a:gd name="connsiteY20" fmla="*/ 552290 h 628490"/>
                  <a:gd name="connsiteX21" fmla="*/ 321945 w 474308"/>
                  <a:gd name="connsiteY21" fmla="*/ 628490 h 628490"/>
                  <a:gd name="connsiteX22" fmla="*/ 360045 w 474308"/>
                  <a:gd name="connsiteY22" fmla="*/ 628490 h 628490"/>
                  <a:gd name="connsiteX23" fmla="*/ 360045 w 474308"/>
                  <a:gd name="connsiteY23" fmla="*/ 552290 h 628490"/>
                  <a:gd name="connsiteX24" fmla="*/ 379095 w 474308"/>
                  <a:gd name="connsiteY24" fmla="*/ 552290 h 628490"/>
                  <a:gd name="connsiteX25" fmla="*/ 379095 w 474308"/>
                  <a:gd name="connsiteY25" fmla="*/ 628490 h 628490"/>
                  <a:gd name="connsiteX26" fmla="*/ 417195 w 474308"/>
                  <a:gd name="connsiteY26" fmla="*/ 628490 h 628490"/>
                  <a:gd name="connsiteX27" fmla="*/ 417195 w 474308"/>
                  <a:gd name="connsiteY27" fmla="*/ 552290 h 628490"/>
                  <a:gd name="connsiteX28" fmla="*/ 436245 w 474308"/>
                  <a:gd name="connsiteY28" fmla="*/ 552290 h 628490"/>
                  <a:gd name="connsiteX29" fmla="*/ 417195 w 474308"/>
                  <a:gd name="connsiteY29" fmla="*/ 499903 h 628490"/>
                  <a:gd name="connsiteX30" fmla="*/ 417195 w 474308"/>
                  <a:gd name="connsiteY30" fmla="*/ 462755 h 628490"/>
                  <a:gd name="connsiteX31" fmla="*/ 438150 w 474308"/>
                  <a:gd name="connsiteY31" fmla="*/ 512285 h 628490"/>
                  <a:gd name="connsiteX32" fmla="*/ 455295 w 474308"/>
                  <a:gd name="connsiteY32" fmla="*/ 523715 h 628490"/>
                  <a:gd name="connsiteX33" fmla="*/ 462915 w 474308"/>
                  <a:gd name="connsiteY33" fmla="*/ 521810 h 628490"/>
                  <a:gd name="connsiteX34" fmla="*/ 472440 w 474308"/>
                  <a:gd name="connsiteY34" fmla="*/ 497045 h 628490"/>
                  <a:gd name="connsiteX35" fmla="*/ 439103 w 474308"/>
                  <a:gd name="connsiteY35" fmla="*/ 417035 h 628490"/>
                  <a:gd name="connsiteX36" fmla="*/ 389573 w 474308"/>
                  <a:gd name="connsiteY36" fmla="*/ 382745 h 628490"/>
                  <a:gd name="connsiteX37" fmla="*/ 369570 w 474308"/>
                  <a:gd name="connsiteY37" fmla="*/ 380840 h 628490"/>
                  <a:gd name="connsiteX38" fmla="*/ 321945 w 474308"/>
                  <a:gd name="connsiteY38" fmla="*/ 380840 h 628490"/>
                  <a:gd name="connsiteX39" fmla="*/ 281940 w 474308"/>
                  <a:gd name="connsiteY39" fmla="*/ 313213 h 628490"/>
                  <a:gd name="connsiteX40" fmla="*/ 261938 w 474308"/>
                  <a:gd name="connsiteY40" fmla="*/ 120808 h 628490"/>
                  <a:gd name="connsiteX41" fmla="*/ 170498 w 474308"/>
                  <a:gd name="connsiteY41" fmla="*/ 29368 h 628490"/>
                  <a:gd name="connsiteX0" fmla="*/ 170498 w 474308"/>
                  <a:gd name="connsiteY0" fmla="*/ 6 h 599128"/>
                  <a:gd name="connsiteX1" fmla="*/ 36195 w 474308"/>
                  <a:gd name="connsiteY1" fmla="*/ 87635 h 599128"/>
                  <a:gd name="connsiteX2" fmla="*/ 36195 w 474308"/>
                  <a:gd name="connsiteY2" fmla="*/ 191458 h 599128"/>
                  <a:gd name="connsiteX3" fmla="*/ 0 w 474308"/>
                  <a:gd name="connsiteY3" fmla="*/ 371481 h 599128"/>
                  <a:gd name="connsiteX4" fmla="*/ 36195 w 474308"/>
                  <a:gd name="connsiteY4" fmla="*/ 371481 h 599128"/>
                  <a:gd name="connsiteX5" fmla="*/ 36195 w 474308"/>
                  <a:gd name="connsiteY5" fmla="*/ 599128 h 599128"/>
                  <a:gd name="connsiteX6" fmla="*/ 93345 w 474308"/>
                  <a:gd name="connsiteY6" fmla="*/ 599128 h 599128"/>
                  <a:gd name="connsiteX7" fmla="*/ 93345 w 474308"/>
                  <a:gd name="connsiteY7" fmla="*/ 370528 h 599128"/>
                  <a:gd name="connsiteX8" fmla="*/ 131445 w 474308"/>
                  <a:gd name="connsiteY8" fmla="*/ 370528 h 599128"/>
                  <a:gd name="connsiteX9" fmla="*/ 131445 w 474308"/>
                  <a:gd name="connsiteY9" fmla="*/ 599128 h 599128"/>
                  <a:gd name="connsiteX10" fmla="*/ 188595 w 474308"/>
                  <a:gd name="connsiteY10" fmla="*/ 599128 h 599128"/>
                  <a:gd name="connsiteX11" fmla="*/ 188595 w 474308"/>
                  <a:gd name="connsiteY11" fmla="*/ 371481 h 599128"/>
                  <a:gd name="connsiteX12" fmla="*/ 224790 w 474308"/>
                  <a:gd name="connsiteY12" fmla="*/ 371481 h 599128"/>
                  <a:gd name="connsiteX13" fmla="*/ 188595 w 474308"/>
                  <a:gd name="connsiteY13" fmla="*/ 191458 h 599128"/>
                  <a:gd name="connsiteX14" fmla="*/ 188595 w 474308"/>
                  <a:gd name="connsiteY14" fmla="*/ 87635 h 599128"/>
                  <a:gd name="connsiteX15" fmla="*/ 249555 w 474308"/>
                  <a:gd name="connsiteY15" fmla="*/ 302901 h 599128"/>
                  <a:gd name="connsiteX16" fmla="*/ 321945 w 474308"/>
                  <a:gd name="connsiteY16" fmla="*/ 425773 h 599128"/>
                  <a:gd name="connsiteX17" fmla="*/ 321945 w 474308"/>
                  <a:gd name="connsiteY17" fmla="*/ 471493 h 599128"/>
                  <a:gd name="connsiteX18" fmla="*/ 302895 w 474308"/>
                  <a:gd name="connsiteY18" fmla="*/ 522928 h 599128"/>
                  <a:gd name="connsiteX19" fmla="*/ 321945 w 474308"/>
                  <a:gd name="connsiteY19" fmla="*/ 522928 h 599128"/>
                  <a:gd name="connsiteX20" fmla="*/ 321945 w 474308"/>
                  <a:gd name="connsiteY20" fmla="*/ 599128 h 599128"/>
                  <a:gd name="connsiteX21" fmla="*/ 360045 w 474308"/>
                  <a:gd name="connsiteY21" fmla="*/ 599128 h 599128"/>
                  <a:gd name="connsiteX22" fmla="*/ 360045 w 474308"/>
                  <a:gd name="connsiteY22" fmla="*/ 522928 h 599128"/>
                  <a:gd name="connsiteX23" fmla="*/ 379095 w 474308"/>
                  <a:gd name="connsiteY23" fmla="*/ 522928 h 599128"/>
                  <a:gd name="connsiteX24" fmla="*/ 379095 w 474308"/>
                  <a:gd name="connsiteY24" fmla="*/ 599128 h 599128"/>
                  <a:gd name="connsiteX25" fmla="*/ 417195 w 474308"/>
                  <a:gd name="connsiteY25" fmla="*/ 599128 h 599128"/>
                  <a:gd name="connsiteX26" fmla="*/ 417195 w 474308"/>
                  <a:gd name="connsiteY26" fmla="*/ 522928 h 599128"/>
                  <a:gd name="connsiteX27" fmla="*/ 436245 w 474308"/>
                  <a:gd name="connsiteY27" fmla="*/ 522928 h 599128"/>
                  <a:gd name="connsiteX28" fmla="*/ 417195 w 474308"/>
                  <a:gd name="connsiteY28" fmla="*/ 470541 h 599128"/>
                  <a:gd name="connsiteX29" fmla="*/ 417195 w 474308"/>
                  <a:gd name="connsiteY29" fmla="*/ 433393 h 599128"/>
                  <a:gd name="connsiteX30" fmla="*/ 438150 w 474308"/>
                  <a:gd name="connsiteY30" fmla="*/ 482923 h 599128"/>
                  <a:gd name="connsiteX31" fmla="*/ 455295 w 474308"/>
                  <a:gd name="connsiteY31" fmla="*/ 494353 h 599128"/>
                  <a:gd name="connsiteX32" fmla="*/ 462915 w 474308"/>
                  <a:gd name="connsiteY32" fmla="*/ 492448 h 599128"/>
                  <a:gd name="connsiteX33" fmla="*/ 472440 w 474308"/>
                  <a:gd name="connsiteY33" fmla="*/ 467683 h 599128"/>
                  <a:gd name="connsiteX34" fmla="*/ 439103 w 474308"/>
                  <a:gd name="connsiteY34" fmla="*/ 387673 h 599128"/>
                  <a:gd name="connsiteX35" fmla="*/ 389573 w 474308"/>
                  <a:gd name="connsiteY35" fmla="*/ 353383 h 599128"/>
                  <a:gd name="connsiteX36" fmla="*/ 369570 w 474308"/>
                  <a:gd name="connsiteY36" fmla="*/ 351478 h 599128"/>
                  <a:gd name="connsiteX37" fmla="*/ 321945 w 474308"/>
                  <a:gd name="connsiteY37" fmla="*/ 351478 h 599128"/>
                  <a:gd name="connsiteX38" fmla="*/ 281940 w 474308"/>
                  <a:gd name="connsiteY38" fmla="*/ 283851 h 599128"/>
                  <a:gd name="connsiteX39" fmla="*/ 261938 w 474308"/>
                  <a:gd name="connsiteY39" fmla="*/ 91446 h 599128"/>
                  <a:gd name="connsiteX40" fmla="*/ 170498 w 474308"/>
                  <a:gd name="connsiteY40" fmla="*/ 6 h 599128"/>
                  <a:gd name="connsiteX0" fmla="*/ 261938 w 474308"/>
                  <a:gd name="connsiteY0" fmla="*/ 6511 h 514193"/>
                  <a:gd name="connsiteX1" fmla="*/ 36195 w 474308"/>
                  <a:gd name="connsiteY1" fmla="*/ 2700 h 514193"/>
                  <a:gd name="connsiteX2" fmla="*/ 36195 w 474308"/>
                  <a:gd name="connsiteY2" fmla="*/ 106523 h 514193"/>
                  <a:gd name="connsiteX3" fmla="*/ 0 w 474308"/>
                  <a:gd name="connsiteY3" fmla="*/ 286546 h 514193"/>
                  <a:gd name="connsiteX4" fmla="*/ 36195 w 474308"/>
                  <a:gd name="connsiteY4" fmla="*/ 286546 h 514193"/>
                  <a:gd name="connsiteX5" fmla="*/ 36195 w 474308"/>
                  <a:gd name="connsiteY5" fmla="*/ 514193 h 514193"/>
                  <a:gd name="connsiteX6" fmla="*/ 93345 w 474308"/>
                  <a:gd name="connsiteY6" fmla="*/ 514193 h 514193"/>
                  <a:gd name="connsiteX7" fmla="*/ 93345 w 474308"/>
                  <a:gd name="connsiteY7" fmla="*/ 285593 h 514193"/>
                  <a:gd name="connsiteX8" fmla="*/ 131445 w 474308"/>
                  <a:gd name="connsiteY8" fmla="*/ 285593 h 514193"/>
                  <a:gd name="connsiteX9" fmla="*/ 131445 w 474308"/>
                  <a:gd name="connsiteY9" fmla="*/ 514193 h 514193"/>
                  <a:gd name="connsiteX10" fmla="*/ 188595 w 474308"/>
                  <a:gd name="connsiteY10" fmla="*/ 514193 h 514193"/>
                  <a:gd name="connsiteX11" fmla="*/ 188595 w 474308"/>
                  <a:gd name="connsiteY11" fmla="*/ 286546 h 514193"/>
                  <a:gd name="connsiteX12" fmla="*/ 224790 w 474308"/>
                  <a:gd name="connsiteY12" fmla="*/ 286546 h 514193"/>
                  <a:gd name="connsiteX13" fmla="*/ 188595 w 474308"/>
                  <a:gd name="connsiteY13" fmla="*/ 106523 h 514193"/>
                  <a:gd name="connsiteX14" fmla="*/ 188595 w 474308"/>
                  <a:gd name="connsiteY14" fmla="*/ 2700 h 514193"/>
                  <a:gd name="connsiteX15" fmla="*/ 249555 w 474308"/>
                  <a:gd name="connsiteY15" fmla="*/ 217966 h 514193"/>
                  <a:gd name="connsiteX16" fmla="*/ 321945 w 474308"/>
                  <a:gd name="connsiteY16" fmla="*/ 340838 h 514193"/>
                  <a:gd name="connsiteX17" fmla="*/ 321945 w 474308"/>
                  <a:gd name="connsiteY17" fmla="*/ 386558 h 514193"/>
                  <a:gd name="connsiteX18" fmla="*/ 302895 w 474308"/>
                  <a:gd name="connsiteY18" fmla="*/ 437993 h 514193"/>
                  <a:gd name="connsiteX19" fmla="*/ 321945 w 474308"/>
                  <a:gd name="connsiteY19" fmla="*/ 437993 h 514193"/>
                  <a:gd name="connsiteX20" fmla="*/ 321945 w 474308"/>
                  <a:gd name="connsiteY20" fmla="*/ 514193 h 514193"/>
                  <a:gd name="connsiteX21" fmla="*/ 360045 w 474308"/>
                  <a:gd name="connsiteY21" fmla="*/ 514193 h 514193"/>
                  <a:gd name="connsiteX22" fmla="*/ 360045 w 474308"/>
                  <a:gd name="connsiteY22" fmla="*/ 437993 h 514193"/>
                  <a:gd name="connsiteX23" fmla="*/ 379095 w 474308"/>
                  <a:gd name="connsiteY23" fmla="*/ 437993 h 514193"/>
                  <a:gd name="connsiteX24" fmla="*/ 379095 w 474308"/>
                  <a:gd name="connsiteY24" fmla="*/ 514193 h 514193"/>
                  <a:gd name="connsiteX25" fmla="*/ 417195 w 474308"/>
                  <a:gd name="connsiteY25" fmla="*/ 514193 h 514193"/>
                  <a:gd name="connsiteX26" fmla="*/ 417195 w 474308"/>
                  <a:gd name="connsiteY26" fmla="*/ 437993 h 514193"/>
                  <a:gd name="connsiteX27" fmla="*/ 436245 w 474308"/>
                  <a:gd name="connsiteY27" fmla="*/ 437993 h 514193"/>
                  <a:gd name="connsiteX28" fmla="*/ 417195 w 474308"/>
                  <a:gd name="connsiteY28" fmla="*/ 385606 h 514193"/>
                  <a:gd name="connsiteX29" fmla="*/ 417195 w 474308"/>
                  <a:gd name="connsiteY29" fmla="*/ 348458 h 514193"/>
                  <a:gd name="connsiteX30" fmla="*/ 438150 w 474308"/>
                  <a:gd name="connsiteY30" fmla="*/ 397988 h 514193"/>
                  <a:gd name="connsiteX31" fmla="*/ 455295 w 474308"/>
                  <a:gd name="connsiteY31" fmla="*/ 409418 h 514193"/>
                  <a:gd name="connsiteX32" fmla="*/ 462915 w 474308"/>
                  <a:gd name="connsiteY32" fmla="*/ 407513 h 514193"/>
                  <a:gd name="connsiteX33" fmla="*/ 472440 w 474308"/>
                  <a:gd name="connsiteY33" fmla="*/ 382748 h 514193"/>
                  <a:gd name="connsiteX34" fmla="*/ 439103 w 474308"/>
                  <a:gd name="connsiteY34" fmla="*/ 302738 h 514193"/>
                  <a:gd name="connsiteX35" fmla="*/ 389573 w 474308"/>
                  <a:gd name="connsiteY35" fmla="*/ 268448 h 514193"/>
                  <a:gd name="connsiteX36" fmla="*/ 369570 w 474308"/>
                  <a:gd name="connsiteY36" fmla="*/ 266543 h 514193"/>
                  <a:gd name="connsiteX37" fmla="*/ 321945 w 474308"/>
                  <a:gd name="connsiteY37" fmla="*/ 266543 h 514193"/>
                  <a:gd name="connsiteX38" fmla="*/ 281940 w 474308"/>
                  <a:gd name="connsiteY38" fmla="*/ 198916 h 514193"/>
                  <a:gd name="connsiteX39" fmla="*/ 261938 w 474308"/>
                  <a:gd name="connsiteY39" fmla="*/ 6511 h 5141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188595 w 474308"/>
                  <a:gd name="connsiteY10" fmla="*/ 511493 h 511493"/>
                  <a:gd name="connsiteX11" fmla="*/ 188595 w 474308"/>
                  <a:gd name="connsiteY11" fmla="*/ 283846 h 511493"/>
                  <a:gd name="connsiteX12" fmla="*/ 224790 w 474308"/>
                  <a:gd name="connsiteY12" fmla="*/ 283846 h 511493"/>
                  <a:gd name="connsiteX13" fmla="*/ 188595 w 474308"/>
                  <a:gd name="connsiteY13" fmla="*/ 103823 h 511493"/>
                  <a:gd name="connsiteX14" fmla="*/ 188595 w 474308"/>
                  <a:gd name="connsiteY14" fmla="*/ 0 h 511493"/>
                  <a:gd name="connsiteX15" fmla="*/ 249555 w 474308"/>
                  <a:gd name="connsiteY15" fmla="*/ 215266 h 511493"/>
                  <a:gd name="connsiteX16" fmla="*/ 321945 w 474308"/>
                  <a:gd name="connsiteY16" fmla="*/ 338138 h 511493"/>
                  <a:gd name="connsiteX17" fmla="*/ 321945 w 474308"/>
                  <a:gd name="connsiteY17" fmla="*/ 383858 h 511493"/>
                  <a:gd name="connsiteX18" fmla="*/ 302895 w 474308"/>
                  <a:gd name="connsiteY18" fmla="*/ 435293 h 511493"/>
                  <a:gd name="connsiteX19" fmla="*/ 321945 w 474308"/>
                  <a:gd name="connsiteY19" fmla="*/ 435293 h 511493"/>
                  <a:gd name="connsiteX20" fmla="*/ 321945 w 474308"/>
                  <a:gd name="connsiteY20" fmla="*/ 511493 h 511493"/>
                  <a:gd name="connsiteX21" fmla="*/ 360045 w 474308"/>
                  <a:gd name="connsiteY21" fmla="*/ 511493 h 511493"/>
                  <a:gd name="connsiteX22" fmla="*/ 360045 w 474308"/>
                  <a:gd name="connsiteY22" fmla="*/ 435293 h 511493"/>
                  <a:gd name="connsiteX23" fmla="*/ 379095 w 474308"/>
                  <a:gd name="connsiteY23" fmla="*/ 435293 h 511493"/>
                  <a:gd name="connsiteX24" fmla="*/ 379095 w 474308"/>
                  <a:gd name="connsiteY24" fmla="*/ 511493 h 511493"/>
                  <a:gd name="connsiteX25" fmla="*/ 417195 w 474308"/>
                  <a:gd name="connsiteY25" fmla="*/ 511493 h 511493"/>
                  <a:gd name="connsiteX26" fmla="*/ 417195 w 474308"/>
                  <a:gd name="connsiteY26" fmla="*/ 435293 h 511493"/>
                  <a:gd name="connsiteX27" fmla="*/ 436245 w 474308"/>
                  <a:gd name="connsiteY27" fmla="*/ 435293 h 511493"/>
                  <a:gd name="connsiteX28" fmla="*/ 417195 w 474308"/>
                  <a:gd name="connsiteY28" fmla="*/ 382906 h 511493"/>
                  <a:gd name="connsiteX29" fmla="*/ 417195 w 474308"/>
                  <a:gd name="connsiteY29" fmla="*/ 345758 h 511493"/>
                  <a:gd name="connsiteX30" fmla="*/ 438150 w 474308"/>
                  <a:gd name="connsiteY30" fmla="*/ 395288 h 511493"/>
                  <a:gd name="connsiteX31" fmla="*/ 455295 w 474308"/>
                  <a:gd name="connsiteY31" fmla="*/ 406718 h 511493"/>
                  <a:gd name="connsiteX32" fmla="*/ 462915 w 474308"/>
                  <a:gd name="connsiteY32" fmla="*/ 404813 h 511493"/>
                  <a:gd name="connsiteX33" fmla="*/ 472440 w 474308"/>
                  <a:gd name="connsiteY33" fmla="*/ 380048 h 511493"/>
                  <a:gd name="connsiteX34" fmla="*/ 439103 w 474308"/>
                  <a:gd name="connsiteY34" fmla="*/ 300038 h 511493"/>
                  <a:gd name="connsiteX35" fmla="*/ 389573 w 474308"/>
                  <a:gd name="connsiteY35" fmla="*/ 265748 h 511493"/>
                  <a:gd name="connsiteX36" fmla="*/ 369570 w 474308"/>
                  <a:gd name="connsiteY36" fmla="*/ 263843 h 511493"/>
                  <a:gd name="connsiteX37" fmla="*/ 321945 w 474308"/>
                  <a:gd name="connsiteY37" fmla="*/ 263843 h 511493"/>
                  <a:gd name="connsiteX38" fmla="*/ 281940 w 474308"/>
                  <a:gd name="connsiteY38"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188595 w 474308"/>
                  <a:gd name="connsiteY10" fmla="*/ 511493 h 511493"/>
                  <a:gd name="connsiteX11" fmla="*/ 188595 w 474308"/>
                  <a:gd name="connsiteY11" fmla="*/ 283846 h 511493"/>
                  <a:gd name="connsiteX12" fmla="*/ 224790 w 474308"/>
                  <a:gd name="connsiteY12" fmla="*/ 283846 h 511493"/>
                  <a:gd name="connsiteX13" fmla="*/ 188595 w 474308"/>
                  <a:gd name="connsiteY13" fmla="*/ 103823 h 511493"/>
                  <a:gd name="connsiteX14" fmla="*/ 249555 w 474308"/>
                  <a:gd name="connsiteY14" fmla="*/ 215266 h 511493"/>
                  <a:gd name="connsiteX15" fmla="*/ 321945 w 474308"/>
                  <a:gd name="connsiteY15" fmla="*/ 338138 h 511493"/>
                  <a:gd name="connsiteX16" fmla="*/ 321945 w 474308"/>
                  <a:gd name="connsiteY16" fmla="*/ 383858 h 511493"/>
                  <a:gd name="connsiteX17" fmla="*/ 302895 w 474308"/>
                  <a:gd name="connsiteY17" fmla="*/ 435293 h 511493"/>
                  <a:gd name="connsiteX18" fmla="*/ 321945 w 474308"/>
                  <a:gd name="connsiteY18" fmla="*/ 435293 h 511493"/>
                  <a:gd name="connsiteX19" fmla="*/ 321945 w 474308"/>
                  <a:gd name="connsiteY19" fmla="*/ 511493 h 511493"/>
                  <a:gd name="connsiteX20" fmla="*/ 360045 w 474308"/>
                  <a:gd name="connsiteY20" fmla="*/ 511493 h 511493"/>
                  <a:gd name="connsiteX21" fmla="*/ 360045 w 474308"/>
                  <a:gd name="connsiteY21" fmla="*/ 435293 h 511493"/>
                  <a:gd name="connsiteX22" fmla="*/ 379095 w 474308"/>
                  <a:gd name="connsiteY22" fmla="*/ 435293 h 511493"/>
                  <a:gd name="connsiteX23" fmla="*/ 379095 w 474308"/>
                  <a:gd name="connsiteY23" fmla="*/ 511493 h 511493"/>
                  <a:gd name="connsiteX24" fmla="*/ 417195 w 474308"/>
                  <a:gd name="connsiteY24" fmla="*/ 511493 h 511493"/>
                  <a:gd name="connsiteX25" fmla="*/ 417195 w 474308"/>
                  <a:gd name="connsiteY25" fmla="*/ 435293 h 511493"/>
                  <a:gd name="connsiteX26" fmla="*/ 436245 w 474308"/>
                  <a:gd name="connsiteY26" fmla="*/ 435293 h 511493"/>
                  <a:gd name="connsiteX27" fmla="*/ 417195 w 474308"/>
                  <a:gd name="connsiteY27" fmla="*/ 382906 h 511493"/>
                  <a:gd name="connsiteX28" fmla="*/ 417195 w 474308"/>
                  <a:gd name="connsiteY28" fmla="*/ 345758 h 511493"/>
                  <a:gd name="connsiteX29" fmla="*/ 438150 w 474308"/>
                  <a:gd name="connsiteY29" fmla="*/ 395288 h 511493"/>
                  <a:gd name="connsiteX30" fmla="*/ 455295 w 474308"/>
                  <a:gd name="connsiteY30" fmla="*/ 406718 h 511493"/>
                  <a:gd name="connsiteX31" fmla="*/ 462915 w 474308"/>
                  <a:gd name="connsiteY31" fmla="*/ 404813 h 511493"/>
                  <a:gd name="connsiteX32" fmla="*/ 472440 w 474308"/>
                  <a:gd name="connsiteY32" fmla="*/ 380048 h 511493"/>
                  <a:gd name="connsiteX33" fmla="*/ 439103 w 474308"/>
                  <a:gd name="connsiteY33" fmla="*/ 300038 h 511493"/>
                  <a:gd name="connsiteX34" fmla="*/ 389573 w 474308"/>
                  <a:gd name="connsiteY34" fmla="*/ 265748 h 511493"/>
                  <a:gd name="connsiteX35" fmla="*/ 369570 w 474308"/>
                  <a:gd name="connsiteY35" fmla="*/ 263843 h 511493"/>
                  <a:gd name="connsiteX36" fmla="*/ 321945 w 474308"/>
                  <a:gd name="connsiteY36" fmla="*/ 263843 h 511493"/>
                  <a:gd name="connsiteX37" fmla="*/ 281940 w 474308"/>
                  <a:gd name="connsiteY37"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188595 w 474308"/>
                  <a:gd name="connsiteY10" fmla="*/ 511493 h 511493"/>
                  <a:gd name="connsiteX11" fmla="*/ 188595 w 474308"/>
                  <a:gd name="connsiteY11" fmla="*/ 283846 h 511493"/>
                  <a:gd name="connsiteX12" fmla="*/ 224790 w 474308"/>
                  <a:gd name="connsiteY12" fmla="*/ 283846 h 511493"/>
                  <a:gd name="connsiteX13" fmla="*/ 249555 w 474308"/>
                  <a:gd name="connsiteY13" fmla="*/ 215266 h 511493"/>
                  <a:gd name="connsiteX14" fmla="*/ 321945 w 474308"/>
                  <a:gd name="connsiteY14" fmla="*/ 338138 h 511493"/>
                  <a:gd name="connsiteX15" fmla="*/ 321945 w 474308"/>
                  <a:gd name="connsiteY15" fmla="*/ 383858 h 511493"/>
                  <a:gd name="connsiteX16" fmla="*/ 302895 w 474308"/>
                  <a:gd name="connsiteY16" fmla="*/ 435293 h 511493"/>
                  <a:gd name="connsiteX17" fmla="*/ 321945 w 474308"/>
                  <a:gd name="connsiteY17" fmla="*/ 435293 h 511493"/>
                  <a:gd name="connsiteX18" fmla="*/ 321945 w 474308"/>
                  <a:gd name="connsiteY18" fmla="*/ 511493 h 511493"/>
                  <a:gd name="connsiteX19" fmla="*/ 360045 w 474308"/>
                  <a:gd name="connsiteY19" fmla="*/ 511493 h 511493"/>
                  <a:gd name="connsiteX20" fmla="*/ 360045 w 474308"/>
                  <a:gd name="connsiteY20" fmla="*/ 435293 h 511493"/>
                  <a:gd name="connsiteX21" fmla="*/ 379095 w 474308"/>
                  <a:gd name="connsiteY21" fmla="*/ 435293 h 511493"/>
                  <a:gd name="connsiteX22" fmla="*/ 379095 w 474308"/>
                  <a:gd name="connsiteY22" fmla="*/ 511493 h 511493"/>
                  <a:gd name="connsiteX23" fmla="*/ 417195 w 474308"/>
                  <a:gd name="connsiteY23" fmla="*/ 511493 h 511493"/>
                  <a:gd name="connsiteX24" fmla="*/ 417195 w 474308"/>
                  <a:gd name="connsiteY24" fmla="*/ 435293 h 511493"/>
                  <a:gd name="connsiteX25" fmla="*/ 436245 w 474308"/>
                  <a:gd name="connsiteY25" fmla="*/ 435293 h 511493"/>
                  <a:gd name="connsiteX26" fmla="*/ 417195 w 474308"/>
                  <a:gd name="connsiteY26" fmla="*/ 382906 h 511493"/>
                  <a:gd name="connsiteX27" fmla="*/ 417195 w 474308"/>
                  <a:gd name="connsiteY27" fmla="*/ 345758 h 511493"/>
                  <a:gd name="connsiteX28" fmla="*/ 438150 w 474308"/>
                  <a:gd name="connsiteY28" fmla="*/ 395288 h 511493"/>
                  <a:gd name="connsiteX29" fmla="*/ 455295 w 474308"/>
                  <a:gd name="connsiteY29" fmla="*/ 406718 h 511493"/>
                  <a:gd name="connsiteX30" fmla="*/ 462915 w 474308"/>
                  <a:gd name="connsiteY30" fmla="*/ 404813 h 511493"/>
                  <a:gd name="connsiteX31" fmla="*/ 472440 w 474308"/>
                  <a:gd name="connsiteY31" fmla="*/ 380048 h 511493"/>
                  <a:gd name="connsiteX32" fmla="*/ 439103 w 474308"/>
                  <a:gd name="connsiteY32" fmla="*/ 300038 h 511493"/>
                  <a:gd name="connsiteX33" fmla="*/ 389573 w 474308"/>
                  <a:gd name="connsiteY33" fmla="*/ 265748 h 511493"/>
                  <a:gd name="connsiteX34" fmla="*/ 369570 w 474308"/>
                  <a:gd name="connsiteY34" fmla="*/ 263843 h 511493"/>
                  <a:gd name="connsiteX35" fmla="*/ 321945 w 474308"/>
                  <a:gd name="connsiteY35" fmla="*/ 263843 h 511493"/>
                  <a:gd name="connsiteX36" fmla="*/ 281940 w 474308"/>
                  <a:gd name="connsiteY36"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188595 w 474308"/>
                  <a:gd name="connsiteY10" fmla="*/ 511493 h 511493"/>
                  <a:gd name="connsiteX11" fmla="*/ 188595 w 474308"/>
                  <a:gd name="connsiteY11" fmla="*/ 283846 h 511493"/>
                  <a:gd name="connsiteX12" fmla="*/ 224790 w 474308"/>
                  <a:gd name="connsiteY12" fmla="*/ 283846 h 511493"/>
                  <a:gd name="connsiteX13" fmla="*/ 249555 w 474308"/>
                  <a:gd name="connsiteY13" fmla="*/ 215266 h 511493"/>
                  <a:gd name="connsiteX14" fmla="*/ 321945 w 474308"/>
                  <a:gd name="connsiteY14" fmla="*/ 338138 h 511493"/>
                  <a:gd name="connsiteX15" fmla="*/ 321945 w 474308"/>
                  <a:gd name="connsiteY15" fmla="*/ 383858 h 511493"/>
                  <a:gd name="connsiteX16" fmla="*/ 302895 w 474308"/>
                  <a:gd name="connsiteY16" fmla="*/ 435293 h 511493"/>
                  <a:gd name="connsiteX17" fmla="*/ 321945 w 474308"/>
                  <a:gd name="connsiteY17" fmla="*/ 435293 h 511493"/>
                  <a:gd name="connsiteX18" fmla="*/ 321945 w 474308"/>
                  <a:gd name="connsiteY18" fmla="*/ 511493 h 511493"/>
                  <a:gd name="connsiteX19" fmla="*/ 360045 w 474308"/>
                  <a:gd name="connsiteY19" fmla="*/ 511493 h 511493"/>
                  <a:gd name="connsiteX20" fmla="*/ 360045 w 474308"/>
                  <a:gd name="connsiteY20" fmla="*/ 435293 h 511493"/>
                  <a:gd name="connsiteX21" fmla="*/ 379095 w 474308"/>
                  <a:gd name="connsiteY21" fmla="*/ 435293 h 511493"/>
                  <a:gd name="connsiteX22" fmla="*/ 379095 w 474308"/>
                  <a:gd name="connsiteY22" fmla="*/ 511493 h 511493"/>
                  <a:gd name="connsiteX23" fmla="*/ 417195 w 474308"/>
                  <a:gd name="connsiteY23" fmla="*/ 511493 h 511493"/>
                  <a:gd name="connsiteX24" fmla="*/ 417195 w 474308"/>
                  <a:gd name="connsiteY24" fmla="*/ 435293 h 511493"/>
                  <a:gd name="connsiteX25" fmla="*/ 436245 w 474308"/>
                  <a:gd name="connsiteY25" fmla="*/ 435293 h 511493"/>
                  <a:gd name="connsiteX26" fmla="*/ 417195 w 474308"/>
                  <a:gd name="connsiteY26" fmla="*/ 382906 h 511493"/>
                  <a:gd name="connsiteX27" fmla="*/ 417195 w 474308"/>
                  <a:gd name="connsiteY27" fmla="*/ 345758 h 511493"/>
                  <a:gd name="connsiteX28" fmla="*/ 438150 w 474308"/>
                  <a:gd name="connsiteY28" fmla="*/ 395288 h 511493"/>
                  <a:gd name="connsiteX29" fmla="*/ 455295 w 474308"/>
                  <a:gd name="connsiteY29" fmla="*/ 406718 h 511493"/>
                  <a:gd name="connsiteX30" fmla="*/ 462915 w 474308"/>
                  <a:gd name="connsiteY30" fmla="*/ 404813 h 511493"/>
                  <a:gd name="connsiteX31" fmla="*/ 472440 w 474308"/>
                  <a:gd name="connsiteY31" fmla="*/ 380048 h 511493"/>
                  <a:gd name="connsiteX32" fmla="*/ 439103 w 474308"/>
                  <a:gd name="connsiteY32" fmla="*/ 300038 h 511493"/>
                  <a:gd name="connsiteX33" fmla="*/ 389573 w 474308"/>
                  <a:gd name="connsiteY33" fmla="*/ 265748 h 511493"/>
                  <a:gd name="connsiteX34" fmla="*/ 369570 w 474308"/>
                  <a:gd name="connsiteY34" fmla="*/ 263843 h 511493"/>
                  <a:gd name="connsiteX35" fmla="*/ 321945 w 474308"/>
                  <a:gd name="connsiteY35" fmla="*/ 263843 h 511493"/>
                  <a:gd name="connsiteX36" fmla="*/ 281940 w 474308"/>
                  <a:gd name="connsiteY36"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188595 w 474308"/>
                  <a:gd name="connsiteY10" fmla="*/ 511493 h 511493"/>
                  <a:gd name="connsiteX11" fmla="*/ 188595 w 474308"/>
                  <a:gd name="connsiteY11" fmla="*/ 283846 h 511493"/>
                  <a:gd name="connsiteX12" fmla="*/ 249555 w 474308"/>
                  <a:gd name="connsiteY12" fmla="*/ 215266 h 511493"/>
                  <a:gd name="connsiteX13" fmla="*/ 321945 w 474308"/>
                  <a:gd name="connsiteY13" fmla="*/ 338138 h 511493"/>
                  <a:gd name="connsiteX14" fmla="*/ 321945 w 474308"/>
                  <a:gd name="connsiteY14" fmla="*/ 383858 h 511493"/>
                  <a:gd name="connsiteX15" fmla="*/ 302895 w 474308"/>
                  <a:gd name="connsiteY15" fmla="*/ 435293 h 511493"/>
                  <a:gd name="connsiteX16" fmla="*/ 321945 w 474308"/>
                  <a:gd name="connsiteY16" fmla="*/ 435293 h 511493"/>
                  <a:gd name="connsiteX17" fmla="*/ 321945 w 474308"/>
                  <a:gd name="connsiteY17" fmla="*/ 511493 h 511493"/>
                  <a:gd name="connsiteX18" fmla="*/ 360045 w 474308"/>
                  <a:gd name="connsiteY18" fmla="*/ 511493 h 511493"/>
                  <a:gd name="connsiteX19" fmla="*/ 360045 w 474308"/>
                  <a:gd name="connsiteY19" fmla="*/ 435293 h 511493"/>
                  <a:gd name="connsiteX20" fmla="*/ 379095 w 474308"/>
                  <a:gd name="connsiteY20" fmla="*/ 435293 h 511493"/>
                  <a:gd name="connsiteX21" fmla="*/ 379095 w 474308"/>
                  <a:gd name="connsiteY21" fmla="*/ 511493 h 511493"/>
                  <a:gd name="connsiteX22" fmla="*/ 417195 w 474308"/>
                  <a:gd name="connsiteY22" fmla="*/ 511493 h 511493"/>
                  <a:gd name="connsiteX23" fmla="*/ 417195 w 474308"/>
                  <a:gd name="connsiteY23" fmla="*/ 435293 h 511493"/>
                  <a:gd name="connsiteX24" fmla="*/ 436245 w 474308"/>
                  <a:gd name="connsiteY24" fmla="*/ 435293 h 511493"/>
                  <a:gd name="connsiteX25" fmla="*/ 417195 w 474308"/>
                  <a:gd name="connsiteY25" fmla="*/ 382906 h 511493"/>
                  <a:gd name="connsiteX26" fmla="*/ 417195 w 474308"/>
                  <a:gd name="connsiteY26" fmla="*/ 345758 h 511493"/>
                  <a:gd name="connsiteX27" fmla="*/ 438150 w 474308"/>
                  <a:gd name="connsiteY27" fmla="*/ 395288 h 511493"/>
                  <a:gd name="connsiteX28" fmla="*/ 455295 w 474308"/>
                  <a:gd name="connsiteY28" fmla="*/ 406718 h 511493"/>
                  <a:gd name="connsiteX29" fmla="*/ 462915 w 474308"/>
                  <a:gd name="connsiteY29" fmla="*/ 404813 h 511493"/>
                  <a:gd name="connsiteX30" fmla="*/ 472440 w 474308"/>
                  <a:gd name="connsiteY30" fmla="*/ 380048 h 511493"/>
                  <a:gd name="connsiteX31" fmla="*/ 439103 w 474308"/>
                  <a:gd name="connsiteY31" fmla="*/ 300038 h 511493"/>
                  <a:gd name="connsiteX32" fmla="*/ 389573 w 474308"/>
                  <a:gd name="connsiteY32" fmla="*/ 265748 h 511493"/>
                  <a:gd name="connsiteX33" fmla="*/ 369570 w 474308"/>
                  <a:gd name="connsiteY33" fmla="*/ 263843 h 511493"/>
                  <a:gd name="connsiteX34" fmla="*/ 321945 w 474308"/>
                  <a:gd name="connsiteY34" fmla="*/ 263843 h 511493"/>
                  <a:gd name="connsiteX35" fmla="*/ 281940 w 474308"/>
                  <a:gd name="connsiteY35"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188595 w 474308"/>
                  <a:gd name="connsiteY10" fmla="*/ 511493 h 511493"/>
                  <a:gd name="connsiteX11" fmla="*/ 249555 w 474308"/>
                  <a:gd name="connsiteY11" fmla="*/ 215266 h 511493"/>
                  <a:gd name="connsiteX12" fmla="*/ 321945 w 474308"/>
                  <a:gd name="connsiteY12" fmla="*/ 338138 h 511493"/>
                  <a:gd name="connsiteX13" fmla="*/ 321945 w 474308"/>
                  <a:gd name="connsiteY13" fmla="*/ 383858 h 511493"/>
                  <a:gd name="connsiteX14" fmla="*/ 302895 w 474308"/>
                  <a:gd name="connsiteY14" fmla="*/ 435293 h 511493"/>
                  <a:gd name="connsiteX15" fmla="*/ 321945 w 474308"/>
                  <a:gd name="connsiteY15" fmla="*/ 435293 h 511493"/>
                  <a:gd name="connsiteX16" fmla="*/ 321945 w 474308"/>
                  <a:gd name="connsiteY16" fmla="*/ 511493 h 511493"/>
                  <a:gd name="connsiteX17" fmla="*/ 360045 w 474308"/>
                  <a:gd name="connsiteY17" fmla="*/ 511493 h 511493"/>
                  <a:gd name="connsiteX18" fmla="*/ 360045 w 474308"/>
                  <a:gd name="connsiteY18" fmla="*/ 435293 h 511493"/>
                  <a:gd name="connsiteX19" fmla="*/ 379095 w 474308"/>
                  <a:gd name="connsiteY19" fmla="*/ 435293 h 511493"/>
                  <a:gd name="connsiteX20" fmla="*/ 379095 w 474308"/>
                  <a:gd name="connsiteY20" fmla="*/ 511493 h 511493"/>
                  <a:gd name="connsiteX21" fmla="*/ 417195 w 474308"/>
                  <a:gd name="connsiteY21" fmla="*/ 511493 h 511493"/>
                  <a:gd name="connsiteX22" fmla="*/ 417195 w 474308"/>
                  <a:gd name="connsiteY22" fmla="*/ 435293 h 511493"/>
                  <a:gd name="connsiteX23" fmla="*/ 436245 w 474308"/>
                  <a:gd name="connsiteY23" fmla="*/ 435293 h 511493"/>
                  <a:gd name="connsiteX24" fmla="*/ 417195 w 474308"/>
                  <a:gd name="connsiteY24" fmla="*/ 382906 h 511493"/>
                  <a:gd name="connsiteX25" fmla="*/ 417195 w 474308"/>
                  <a:gd name="connsiteY25" fmla="*/ 345758 h 511493"/>
                  <a:gd name="connsiteX26" fmla="*/ 438150 w 474308"/>
                  <a:gd name="connsiteY26" fmla="*/ 395288 h 511493"/>
                  <a:gd name="connsiteX27" fmla="*/ 455295 w 474308"/>
                  <a:gd name="connsiteY27" fmla="*/ 406718 h 511493"/>
                  <a:gd name="connsiteX28" fmla="*/ 462915 w 474308"/>
                  <a:gd name="connsiteY28" fmla="*/ 404813 h 511493"/>
                  <a:gd name="connsiteX29" fmla="*/ 472440 w 474308"/>
                  <a:gd name="connsiteY29" fmla="*/ 380048 h 511493"/>
                  <a:gd name="connsiteX30" fmla="*/ 439103 w 474308"/>
                  <a:gd name="connsiteY30" fmla="*/ 300038 h 511493"/>
                  <a:gd name="connsiteX31" fmla="*/ 389573 w 474308"/>
                  <a:gd name="connsiteY31" fmla="*/ 265748 h 511493"/>
                  <a:gd name="connsiteX32" fmla="*/ 369570 w 474308"/>
                  <a:gd name="connsiteY32" fmla="*/ 263843 h 511493"/>
                  <a:gd name="connsiteX33" fmla="*/ 321945 w 474308"/>
                  <a:gd name="connsiteY33" fmla="*/ 263843 h 511493"/>
                  <a:gd name="connsiteX34" fmla="*/ 281940 w 474308"/>
                  <a:gd name="connsiteY34"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131445 w 474308"/>
                  <a:gd name="connsiteY9" fmla="*/ 511493 h 511493"/>
                  <a:gd name="connsiteX10" fmla="*/ 249555 w 474308"/>
                  <a:gd name="connsiteY10" fmla="*/ 215266 h 511493"/>
                  <a:gd name="connsiteX11" fmla="*/ 321945 w 474308"/>
                  <a:gd name="connsiteY11" fmla="*/ 338138 h 511493"/>
                  <a:gd name="connsiteX12" fmla="*/ 321945 w 474308"/>
                  <a:gd name="connsiteY12" fmla="*/ 383858 h 511493"/>
                  <a:gd name="connsiteX13" fmla="*/ 302895 w 474308"/>
                  <a:gd name="connsiteY13" fmla="*/ 435293 h 511493"/>
                  <a:gd name="connsiteX14" fmla="*/ 321945 w 474308"/>
                  <a:gd name="connsiteY14" fmla="*/ 435293 h 511493"/>
                  <a:gd name="connsiteX15" fmla="*/ 321945 w 474308"/>
                  <a:gd name="connsiteY15" fmla="*/ 511493 h 511493"/>
                  <a:gd name="connsiteX16" fmla="*/ 360045 w 474308"/>
                  <a:gd name="connsiteY16" fmla="*/ 511493 h 511493"/>
                  <a:gd name="connsiteX17" fmla="*/ 360045 w 474308"/>
                  <a:gd name="connsiteY17" fmla="*/ 435293 h 511493"/>
                  <a:gd name="connsiteX18" fmla="*/ 379095 w 474308"/>
                  <a:gd name="connsiteY18" fmla="*/ 435293 h 511493"/>
                  <a:gd name="connsiteX19" fmla="*/ 379095 w 474308"/>
                  <a:gd name="connsiteY19" fmla="*/ 511493 h 511493"/>
                  <a:gd name="connsiteX20" fmla="*/ 417195 w 474308"/>
                  <a:gd name="connsiteY20" fmla="*/ 511493 h 511493"/>
                  <a:gd name="connsiteX21" fmla="*/ 417195 w 474308"/>
                  <a:gd name="connsiteY21" fmla="*/ 435293 h 511493"/>
                  <a:gd name="connsiteX22" fmla="*/ 436245 w 474308"/>
                  <a:gd name="connsiteY22" fmla="*/ 435293 h 511493"/>
                  <a:gd name="connsiteX23" fmla="*/ 417195 w 474308"/>
                  <a:gd name="connsiteY23" fmla="*/ 382906 h 511493"/>
                  <a:gd name="connsiteX24" fmla="*/ 417195 w 474308"/>
                  <a:gd name="connsiteY24" fmla="*/ 345758 h 511493"/>
                  <a:gd name="connsiteX25" fmla="*/ 438150 w 474308"/>
                  <a:gd name="connsiteY25" fmla="*/ 395288 h 511493"/>
                  <a:gd name="connsiteX26" fmla="*/ 455295 w 474308"/>
                  <a:gd name="connsiteY26" fmla="*/ 406718 h 511493"/>
                  <a:gd name="connsiteX27" fmla="*/ 462915 w 474308"/>
                  <a:gd name="connsiteY27" fmla="*/ 404813 h 511493"/>
                  <a:gd name="connsiteX28" fmla="*/ 472440 w 474308"/>
                  <a:gd name="connsiteY28" fmla="*/ 380048 h 511493"/>
                  <a:gd name="connsiteX29" fmla="*/ 439103 w 474308"/>
                  <a:gd name="connsiteY29" fmla="*/ 300038 h 511493"/>
                  <a:gd name="connsiteX30" fmla="*/ 389573 w 474308"/>
                  <a:gd name="connsiteY30" fmla="*/ 265748 h 511493"/>
                  <a:gd name="connsiteX31" fmla="*/ 369570 w 474308"/>
                  <a:gd name="connsiteY31" fmla="*/ 263843 h 511493"/>
                  <a:gd name="connsiteX32" fmla="*/ 321945 w 474308"/>
                  <a:gd name="connsiteY32" fmla="*/ 263843 h 511493"/>
                  <a:gd name="connsiteX33" fmla="*/ 281940 w 474308"/>
                  <a:gd name="connsiteY33"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131445 w 474308"/>
                  <a:gd name="connsiteY8" fmla="*/ 282893 h 511493"/>
                  <a:gd name="connsiteX9" fmla="*/ 249555 w 474308"/>
                  <a:gd name="connsiteY9" fmla="*/ 215266 h 511493"/>
                  <a:gd name="connsiteX10" fmla="*/ 321945 w 474308"/>
                  <a:gd name="connsiteY10" fmla="*/ 338138 h 511493"/>
                  <a:gd name="connsiteX11" fmla="*/ 321945 w 474308"/>
                  <a:gd name="connsiteY11" fmla="*/ 383858 h 511493"/>
                  <a:gd name="connsiteX12" fmla="*/ 302895 w 474308"/>
                  <a:gd name="connsiteY12" fmla="*/ 435293 h 511493"/>
                  <a:gd name="connsiteX13" fmla="*/ 321945 w 474308"/>
                  <a:gd name="connsiteY13" fmla="*/ 435293 h 511493"/>
                  <a:gd name="connsiteX14" fmla="*/ 321945 w 474308"/>
                  <a:gd name="connsiteY14" fmla="*/ 511493 h 511493"/>
                  <a:gd name="connsiteX15" fmla="*/ 360045 w 474308"/>
                  <a:gd name="connsiteY15" fmla="*/ 511493 h 511493"/>
                  <a:gd name="connsiteX16" fmla="*/ 360045 w 474308"/>
                  <a:gd name="connsiteY16" fmla="*/ 435293 h 511493"/>
                  <a:gd name="connsiteX17" fmla="*/ 379095 w 474308"/>
                  <a:gd name="connsiteY17" fmla="*/ 435293 h 511493"/>
                  <a:gd name="connsiteX18" fmla="*/ 379095 w 474308"/>
                  <a:gd name="connsiteY18" fmla="*/ 511493 h 511493"/>
                  <a:gd name="connsiteX19" fmla="*/ 417195 w 474308"/>
                  <a:gd name="connsiteY19" fmla="*/ 511493 h 511493"/>
                  <a:gd name="connsiteX20" fmla="*/ 417195 w 474308"/>
                  <a:gd name="connsiteY20" fmla="*/ 435293 h 511493"/>
                  <a:gd name="connsiteX21" fmla="*/ 436245 w 474308"/>
                  <a:gd name="connsiteY21" fmla="*/ 435293 h 511493"/>
                  <a:gd name="connsiteX22" fmla="*/ 417195 w 474308"/>
                  <a:gd name="connsiteY22" fmla="*/ 382906 h 511493"/>
                  <a:gd name="connsiteX23" fmla="*/ 417195 w 474308"/>
                  <a:gd name="connsiteY23" fmla="*/ 345758 h 511493"/>
                  <a:gd name="connsiteX24" fmla="*/ 438150 w 474308"/>
                  <a:gd name="connsiteY24" fmla="*/ 395288 h 511493"/>
                  <a:gd name="connsiteX25" fmla="*/ 455295 w 474308"/>
                  <a:gd name="connsiteY25" fmla="*/ 406718 h 511493"/>
                  <a:gd name="connsiteX26" fmla="*/ 462915 w 474308"/>
                  <a:gd name="connsiteY26" fmla="*/ 404813 h 511493"/>
                  <a:gd name="connsiteX27" fmla="*/ 472440 w 474308"/>
                  <a:gd name="connsiteY27" fmla="*/ 380048 h 511493"/>
                  <a:gd name="connsiteX28" fmla="*/ 439103 w 474308"/>
                  <a:gd name="connsiteY28" fmla="*/ 300038 h 511493"/>
                  <a:gd name="connsiteX29" fmla="*/ 389573 w 474308"/>
                  <a:gd name="connsiteY29" fmla="*/ 265748 h 511493"/>
                  <a:gd name="connsiteX30" fmla="*/ 369570 w 474308"/>
                  <a:gd name="connsiteY30" fmla="*/ 263843 h 511493"/>
                  <a:gd name="connsiteX31" fmla="*/ 321945 w 474308"/>
                  <a:gd name="connsiteY31" fmla="*/ 263843 h 511493"/>
                  <a:gd name="connsiteX32" fmla="*/ 281940 w 474308"/>
                  <a:gd name="connsiteY32"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93345 w 474308"/>
                  <a:gd name="connsiteY7" fmla="*/ 282893 h 511493"/>
                  <a:gd name="connsiteX8" fmla="*/ 249555 w 474308"/>
                  <a:gd name="connsiteY8" fmla="*/ 215266 h 511493"/>
                  <a:gd name="connsiteX9" fmla="*/ 321945 w 474308"/>
                  <a:gd name="connsiteY9" fmla="*/ 338138 h 511493"/>
                  <a:gd name="connsiteX10" fmla="*/ 321945 w 474308"/>
                  <a:gd name="connsiteY10" fmla="*/ 383858 h 511493"/>
                  <a:gd name="connsiteX11" fmla="*/ 302895 w 474308"/>
                  <a:gd name="connsiteY11" fmla="*/ 435293 h 511493"/>
                  <a:gd name="connsiteX12" fmla="*/ 321945 w 474308"/>
                  <a:gd name="connsiteY12" fmla="*/ 435293 h 511493"/>
                  <a:gd name="connsiteX13" fmla="*/ 321945 w 474308"/>
                  <a:gd name="connsiteY13" fmla="*/ 511493 h 511493"/>
                  <a:gd name="connsiteX14" fmla="*/ 360045 w 474308"/>
                  <a:gd name="connsiteY14" fmla="*/ 511493 h 511493"/>
                  <a:gd name="connsiteX15" fmla="*/ 360045 w 474308"/>
                  <a:gd name="connsiteY15" fmla="*/ 435293 h 511493"/>
                  <a:gd name="connsiteX16" fmla="*/ 379095 w 474308"/>
                  <a:gd name="connsiteY16" fmla="*/ 435293 h 511493"/>
                  <a:gd name="connsiteX17" fmla="*/ 379095 w 474308"/>
                  <a:gd name="connsiteY17" fmla="*/ 511493 h 511493"/>
                  <a:gd name="connsiteX18" fmla="*/ 417195 w 474308"/>
                  <a:gd name="connsiteY18" fmla="*/ 511493 h 511493"/>
                  <a:gd name="connsiteX19" fmla="*/ 417195 w 474308"/>
                  <a:gd name="connsiteY19" fmla="*/ 435293 h 511493"/>
                  <a:gd name="connsiteX20" fmla="*/ 436245 w 474308"/>
                  <a:gd name="connsiteY20" fmla="*/ 435293 h 511493"/>
                  <a:gd name="connsiteX21" fmla="*/ 417195 w 474308"/>
                  <a:gd name="connsiteY21" fmla="*/ 382906 h 511493"/>
                  <a:gd name="connsiteX22" fmla="*/ 417195 w 474308"/>
                  <a:gd name="connsiteY22" fmla="*/ 345758 h 511493"/>
                  <a:gd name="connsiteX23" fmla="*/ 438150 w 474308"/>
                  <a:gd name="connsiteY23" fmla="*/ 395288 h 511493"/>
                  <a:gd name="connsiteX24" fmla="*/ 455295 w 474308"/>
                  <a:gd name="connsiteY24" fmla="*/ 406718 h 511493"/>
                  <a:gd name="connsiteX25" fmla="*/ 462915 w 474308"/>
                  <a:gd name="connsiteY25" fmla="*/ 404813 h 511493"/>
                  <a:gd name="connsiteX26" fmla="*/ 472440 w 474308"/>
                  <a:gd name="connsiteY26" fmla="*/ 380048 h 511493"/>
                  <a:gd name="connsiteX27" fmla="*/ 439103 w 474308"/>
                  <a:gd name="connsiteY27" fmla="*/ 300038 h 511493"/>
                  <a:gd name="connsiteX28" fmla="*/ 389573 w 474308"/>
                  <a:gd name="connsiteY28" fmla="*/ 265748 h 511493"/>
                  <a:gd name="connsiteX29" fmla="*/ 369570 w 474308"/>
                  <a:gd name="connsiteY29" fmla="*/ 263843 h 511493"/>
                  <a:gd name="connsiteX30" fmla="*/ 321945 w 474308"/>
                  <a:gd name="connsiteY30" fmla="*/ 263843 h 511493"/>
                  <a:gd name="connsiteX31" fmla="*/ 281940 w 474308"/>
                  <a:gd name="connsiteY31"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93345 w 474308"/>
                  <a:gd name="connsiteY6" fmla="*/ 511493 h 511493"/>
                  <a:gd name="connsiteX7" fmla="*/ 249555 w 474308"/>
                  <a:gd name="connsiteY7" fmla="*/ 215266 h 511493"/>
                  <a:gd name="connsiteX8" fmla="*/ 321945 w 474308"/>
                  <a:gd name="connsiteY8" fmla="*/ 338138 h 511493"/>
                  <a:gd name="connsiteX9" fmla="*/ 321945 w 474308"/>
                  <a:gd name="connsiteY9" fmla="*/ 383858 h 511493"/>
                  <a:gd name="connsiteX10" fmla="*/ 302895 w 474308"/>
                  <a:gd name="connsiteY10" fmla="*/ 435293 h 511493"/>
                  <a:gd name="connsiteX11" fmla="*/ 321945 w 474308"/>
                  <a:gd name="connsiteY11" fmla="*/ 435293 h 511493"/>
                  <a:gd name="connsiteX12" fmla="*/ 321945 w 474308"/>
                  <a:gd name="connsiteY12" fmla="*/ 511493 h 511493"/>
                  <a:gd name="connsiteX13" fmla="*/ 360045 w 474308"/>
                  <a:gd name="connsiteY13" fmla="*/ 511493 h 511493"/>
                  <a:gd name="connsiteX14" fmla="*/ 360045 w 474308"/>
                  <a:gd name="connsiteY14" fmla="*/ 435293 h 511493"/>
                  <a:gd name="connsiteX15" fmla="*/ 379095 w 474308"/>
                  <a:gd name="connsiteY15" fmla="*/ 435293 h 511493"/>
                  <a:gd name="connsiteX16" fmla="*/ 379095 w 474308"/>
                  <a:gd name="connsiteY16" fmla="*/ 511493 h 511493"/>
                  <a:gd name="connsiteX17" fmla="*/ 417195 w 474308"/>
                  <a:gd name="connsiteY17" fmla="*/ 511493 h 511493"/>
                  <a:gd name="connsiteX18" fmla="*/ 417195 w 474308"/>
                  <a:gd name="connsiteY18" fmla="*/ 435293 h 511493"/>
                  <a:gd name="connsiteX19" fmla="*/ 436245 w 474308"/>
                  <a:gd name="connsiteY19" fmla="*/ 435293 h 511493"/>
                  <a:gd name="connsiteX20" fmla="*/ 417195 w 474308"/>
                  <a:gd name="connsiteY20" fmla="*/ 382906 h 511493"/>
                  <a:gd name="connsiteX21" fmla="*/ 417195 w 474308"/>
                  <a:gd name="connsiteY21" fmla="*/ 345758 h 511493"/>
                  <a:gd name="connsiteX22" fmla="*/ 438150 w 474308"/>
                  <a:gd name="connsiteY22" fmla="*/ 395288 h 511493"/>
                  <a:gd name="connsiteX23" fmla="*/ 455295 w 474308"/>
                  <a:gd name="connsiteY23" fmla="*/ 406718 h 511493"/>
                  <a:gd name="connsiteX24" fmla="*/ 462915 w 474308"/>
                  <a:gd name="connsiteY24" fmla="*/ 404813 h 511493"/>
                  <a:gd name="connsiteX25" fmla="*/ 472440 w 474308"/>
                  <a:gd name="connsiteY25" fmla="*/ 380048 h 511493"/>
                  <a:gd name="connsiteX26" fmla="*/ 439103 w 474308"/>
                  <a:gd name="connsiteY26" fmla="*/ 300038 h 511493"/>
                  <a:gd name="connsiteX27" fmla="*/ 389573 w 474308"/>
                  <a:gd name="connsiteY27" fmla="*/ 265748 h 511493"/>
                  <a:gd name="connsiteX28" fmla="*/ 369570 w 474308"/>
                  <a:gd name="connsiteY28" fmla="*/ 263843 h 511493"/>
                  <a:gd name="connsiteX29" fmla="*/ 321945 w 474308"/>
                  <a:gd name="connsiteY29" fmla="*/ 263843 h 511493"/>
                  <a:gd name="connsiteX30" fmla="*/ 281940 w 474308"/>
                  <a:gd name="connsiteY30"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249555 w 474308"/>
                  <a:gd name="connsiteY6" fmla="*/ 215266 h 511493"/>
                  <a:gd name="connsiteX7" fmla="*/ 321945 w 474308"/>
                  <a:gd name="connsiteY7" fmla="*/ 338138 h 511493"/>
                  <a:gd name="connsiteX8" fmla="*/ 321945 w 474308"/>
                  <a:gd name="connsiteY8" fmla="*/ 383858 h 511493"/>
                  <a:gd name="connsiteX9" fmla="*/ 302895 w 474308"/>
                  <a:gd name="connsiteY9" fmla="*/ 435293 h 511493"/>
                  <a:gd name="connsiteX10" fmla="*/ 321945 w 474308"/>
                  <a:gd name="connsiteY10" fmla="*/ 435293 h 511493"/>
                  <a:gd name="connsiteX11" fmla="*/ 321945 w 474308"/>
                  <a:gd name="connsiteY11" fmla="*/ 511493 h 511493"/>
                  <a:gd name="connsiteX12" fmla="*/ 360045 w 474308"/>
                  <a:gd name="connsiteY12" fmla="*/ 511493 h 511493"/>
                  <a:gd name="connsiteX13" fmla="*/ 360045 w 474308"/>
                  <a:gd name="connsiteY13" fmla="*/ 435293 h 511493"/>
                  <a:gd name="connsiteX14" fmla="*/ 379095 w 474308"/>
                  <a:gd name="connsiteY14" fmla="*/ 435293 h 511493"/>
                  <a:gd name="connsiteX15" fmla="*/ 379095 w 474308"/>
                  <a:gd name="connsiteY15" fmla="*/ 511493 h 511493"/>
                  <a:gd name="connsiteX16" fmla="*/ 417195 w 474308"/>
                  <a:gd name="connsiteY16" fmla="*/ 511493 h 511493"/>
                  <a:gd name="connsiteX17" fmla="*/ 417195 w 474308"/>
                  <a:gd name="connsiteY17" fmla="*/ 435293 h 511493"/>
                  <a:gd name="connsiteX18" fmla="*/ 436245 w 474308"/>
                  <a:gd name="connsiteY18" fmla="*/ 435293 h 511493"/>
                  <a:gd name="connsiteX19" fmla="*/ 417195 w 474308"/>
                  <a:gd name="connsiteY19" fmla="*/ 382906 h 511493"/>
                  <a:gd name="connsiteX20" fmla="*/ 417195 w 474308"/>
                  <a:gd name="connsiteY20" fmla="*/ 345758 h 511493"/>
                  <a:gd name="connsiteX21" fmla="*/ 438150 w 474308"/>
                  <a:gd name="connsiteY21" fmla="*/ 395288 h 511493"/>
                  <a:gd name="connsiteX22" fmla="*/ 455295 w 474308"/>
                  <a:gd name="connsiteY22" fmla="*/ 406718 h 511493"/>
                  <a:gd name="connsiteX23" fmla="*/ 462915 w 474308"/>
                  <a:gd name="connsiteY23" fmla="*/ 404813 h 511493"/>
                  <a:gd name="connsiteX24" fmla="*/ 472440 w 474308"/>
                  <a:gd name="connsiteY24" fmla="*/ 380048 h 511493"/>
                  <a:gd name="connsiteX25" fmla="*/ 439103 w 474308"/>
                  <a:gd name="connsiteY25" fmla="*/ 300038 h 511493"/>
                  <a:gd name="connsiteX26" fmla="*/ 389573 w 474308"/>
                  <a:gd name="connsiteY26" fmla="*/ 265748 h 511493"/>
                  <a:gd name="connsiteX27" fmla="*/ 369570 w 474308"/>
                  <a:gd name="connsiteY27" fmla="*/ 263843 h 511493"/>
                  <a:gd name="connsiteX28" fmla="*/ 321945 w 474308"/>
                  <a:gd name="connsiteY28" fmla="*/ 263843 h 511493"/>
                  <a:gd name="connsiteX29" fmla="*/ 281940 w 474308"/>
                  <a:gd name="connsiteY29"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36195 w 474308"/>
                  <a:gd name="connsiteY5" fmla="*/ 511493 h 511493"/>
                  <a:gd name="connsiteX6" fmla="*/ 249555 w 474308"/>
                  <a:gd name="connsiteY6" fmla="*/ 215266 h 511493"/>
                  <a:gd name="connsiteX7" fmla="*/ 321945 w 474308"/>
                  <a:gd name="connsiteY7" fmla="*/ 338138 h 511493"/>
                  <a:gd name="connsiteX8" fmla="*/ 321945 w 474308"/>
                  <a:gd name="connsiteY8" fmla="*/ 383858 h 511493"/>
                  <a:gd name="connsiteX9" fmla="*/ 302895 w 474308"/>
                  <a:gd name="connsiteY9" fmla="*/ 435293 h 511493"/>
                  <a:gd name="connsiteX10" fmla="*/ 321945 w 474308"/>
                  <a:gd name="connsiteY10" fmla="*/ 435293 h 511493"/>
                  <a:gd name="connsiteX11" fmla="*/ 321945 w 474308"/>
                  <a:gd name="connsiteY11" fmla="*/ 511493 h 511493"/>
                  <a:gd name="connsiteX12" fmla="*/ 360045 w 474308"/>
                  <a:gd name="connsiteY12" fmla="*/ 511493 h 511493"/>
                  <a:gd name="connsiteX13" fmla="*/ 360045 w 474308"/>
                  <a:gd name="connsiteY13" fmla="*/ 435293 h 511493"/>
                  <a:gd name="connsiteX14" fmla="*/ 379095 w 474308"/>
                  <a:gd name="connsiteY14" fmla="*/ 435293 h 511493"/>
                  <a:gd name="connsiteX15" fmla="*/ 379095 w 474308"/>
                  <a:gd name="connsiteY15" fmla="*/ 511493 h 511493"/>
                  <a:gd name="connsiteX16" fmla="*/ 417195 w 474308"/>
                  <a:gd name="connsiteY16" fmla="*/ 511493 h 511493"/>
                  <a:gd name="connsiteX17" fmla="*/ 417195 w 474308"/>
                  <a:gd name="connsiteY17" fmla="*/ 435293 h 511493"/>
                  <a:gd name="connsiteX18" fmla="*/ 436245 w 474308"/>
                  <a:gd name="connsiteY18" fmla="*/ 435293 h 511493"/>
                  <a:gd name="connsiteX19" fmla="*/ 417195 w 474308"/>
                  <a:gd name="connsiteY19" fmla="*/ 382906 h 511493"/>
                  <a:gd name="connsiteX20" fmla="*/ 417195 w 474308"/>
                  <a:gd name="connsiteY20" fmla="*/ 345758 h 511493"/>
                  <a:gd name="connsiteX21" fmla="*/ 438150 w 474308"/>
                  <a:gd name="connsiteY21" fmla="*/ 395288 h 511493"/>
                  <a:gd name="connsiteX22" fmla="*/ 455295 w 474308"/>
                  <a:gd name="connsiteY22" fmla="*/ 406718 h 511493"/>
                  <a:gd name="connsiteX23" fmla="*/ 462915 w 474308"/>
                  <a:gd name="connsiteY23" fmla="*/ 404813 h 511493"/>
                  <a:gd name="connsiteX24" fmla="*/ 472440 w 474308"/>
                  <a:gd name="connsiteY24" fmla="*/ 380048 h 511493"/>
                  <a:gd name="connsiteX25" fmla="*/ 439103 w 474308"/>
                  <a:gd name="connsiteY25" fmla="*/ 300038 h 511493"/>
                  <a:gd name="connsiteX26" fmla="*/ 389573 w 474308"/>
                  <a:gd name="connsiteY26" fmla="*/ 265748 h 511493"/>
                  <a:gd name="connsiteX27" fmla="*/ 369570 w 474308"/>
                  <a:gd name="connsiteY27" fmla="*/ 263843 h 511493"/>
                  <a:gd name="connsiteX28" fmla="*/ 321945 w 474308"/>
                  <a:gd name="connsiteY28" fmla="*/ 263843 h 511493"/>
                  <a:gd name="connsiteX29" fmla="*/ 281940 w 474308"/>
                  <a:gd name="connsiteY29"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249555 w 474308"/>
                  <a:gd name="connsiteY5" fmla="*/ 215266 h 511493"/>
                  <a:gd name="connsiteX6" fmla="*/ 321945 w 474308"/>
                  <a:gd name="connsiteY6" fmla="*/ 338138 h 511493"/>
                  <a:gd name="connsiteX7" fmla="*/ 321945 w 474308"/>
                  <a:gd name="connsiteY7" fmla="*/ 383858 h 511493"/>
                  <a:gd name="connsiteX8" fmla="*/ 302895 w 474308"/>
                  <a:gd name="connsiteY8" fmla="*/ 435293 h 511493"/>
                  <a:gd name="connsiteX9" fmla="*/ 321945 w 474308"/>
                  <a:gd name="connsiteY9" fmla="*/ 435293 h 511493"/>
                  <a:gd name="connsiteX10" fmla="*/ 321945 w 474308"/>
                  <a:gd name="connsiteY10" fmla="*/ 511493 h 511493"/>
                  <a:gd name="connsiteX11" fmla="*/ 360045 w 474308"/>
                  <a:gd name="connsiteY11" fmla="*/ 511493 h 511493"/>
                  <a:gd name="connsiteX12" fmla="*/ 360045 w 474308"/>
                  <a:gd name="connsiteY12" fmla="*/ 435293 h 511493"/>
                  <a:gd name="connsiteX13" fmla="*/ 379095 w 474308"/>
                  <a:gd name="connsiteY13" fmla="*/ 435293 h 511493"/>
                  <a:gd name="connsiteX14" fmla="*/ 379095 w 474308"/>
                  <a:gd name="connsiteY14" fmla="*/ 511493 h 511493"/>
                  <a:gd name="connsiteX15" fmla="*/ 417195 w 474308"/>
                  <a:gd name="connsiteY15" fmla="*/ 511493 h 511493"/>
                  <a:gd name="connsiteX16" fmla="*/ 417195 w 474308"/>
                  <a:gd name="connsiteY16" fmla="*/ 435293 h 511493"/>
                  <a:gd name="connsiteX17" fmla="*/ 436245 w 474308"/>
                  <a:gd name="connsiteY17" fmla="*/ 435293 h 511493"/>
                  <a:gd name="connsiteX18" fmla="*/ 417195 w 474308"/>
                  <a:gd name="connsiteY18" fmla="*/ 382906 h 511493"/>
                  <a:gd name="connsiteX19" fmla="*/ 417195 w 474308"/>
                  <a:gd name="connsiteY19" fmla="*/ 345758 h 511493"/>
                  <a:gd name="connsiteX20" fmla="*/ 438150 w 474308"/>
                  <a:gd name="connsiteY20" fmla="*/ 395288 h 511493"/>
                  <a:gd name="connsiteX21" fmla="*/ 455295 w 474308"/>
                  <a:gd name="connsiteY21" fmla="*/ 406718 h 511493"/>
                  <a:gd name="connsiteX22" fmla="*/ 462915 w 474308"/>
                  <a:gd name="connsiteY22" fmla="*/ 404813 h 511493"/>
                  <a:gd name="connsiteX23" fmla="*/ 472440 w 474308"/>
                  <a:gd name="connsiteY23" fmla="*/ 380048 h 511493"/>
                  <a:gd name="connsiteX24" fmla="*/ 439103 w 474308"/>
                  <a:gd name="connsiteY24" fmla="*/ 300038 h 511493"/>
                  <a:gd name="connsiteX25" fmla="*/ 389573 w 474308"/>
                  <a:gd name="connsiteY25" fmla="*/ 265748 h 511493"/>
                  <a:gd name="connsiteX26" fmla="*/ 369570 w 474308"/>
                  <a:gd name="connsiteY26" fmla="*/ 263843 h 511493"/>
                  <a:gd name="connsiteX27" fmla="*/ 321945 w 474308"/>
                  <a:gd name="connsiteY27" fmla="*/ 263843 h 511493"/>
                  <a:gd name="connsiteX28" fmla="*/ 281940 w 474308"/>
                  <a:gd name="connsiteY28"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36195 w 474308"/>
                  <a:gd name="connsiteY4" fmla="*/ 283846 h 511493"/>
                  <a:gd name="connsiteX5" fmla="*/ 249555 w 474308"/>
                  <a:gd name="connsiteY5" fmla="*/ 215266 h 511493"/>
                  <a:gd name="connsiteX6" fmla="*/ 321945 w 474308"/>
                  <a:gd name="connsiteY6" fmla="*/ 338138 h 511493"/>
                  <a:gd name="connsiteX7" fmla="*/ 321945 w 474308"/>
                  <a:gd name="connsiteY7" fmla="*/ 383858 h 511493"/>
                  <a:gd name="connsiteX8" fmla="*/ 302895 w 474308"/>
                  <a:gd name="connsiteY8" fmla="*/ 435293 h 511493"/>
                  <a:gd name="connsiteX9" fmla="*/ 321945 w 474308"/>
                  <a:gd name="connsiteY9" fmla="*/ 435293 h 511493"/>
                  <a:gd name="connsiteX10" fmla="*/ 321945 w 474308"/>
                  <a:gd name="connsiteY10" fmla="*/ 511493 h 511493"/>
                  <a:gd name="connsiteX11" fmla="*/ 360045 w 474308"/>
                  <a:gd name="connsiteY11" fmla="*/ 511493 h 511493"/>
                  <a:gd name="connsiteX12" fmla="*/ 360045 w 474308"/>
                  <a:gd name="connsiteY12" fmla="*/ 435293 h 511493"/>
                  <a:gd name="connsiteX13" fmla="*/ 379095 w 474308"/>
                  <a:gd name="connsiteY13" fmla="*/ 435293 h 511493"/>
                  <a:gd name="connsiteX14" fmla="*/ 379095 w 474308"/>
                  <a:gd name="connsiteY14" fmla="*/ 511493 h 511493"/>
                  <a:gd name="connsiteX15" fmla="*/ 417195 w 474308"/>
                  <a:gd name="connsiteY15" fmla="*/ 511493 h 511493"/>
                  <a:gd name="connsiteX16" fmla="*/ 417195 w 474308"/>
                  <a:gd name="connsiteY16" fmla="*/ 435293 h 511493"/>
                  <a:gd name="connsiteX17" fmla="*/ 436245 w 474308"/>
                  <a:gd name="connsiteY17" fmla="*/ 435293 h 511493"/>
                  <a:gd name="connsiteX18" fmla="*/ 417195 w 474308"/>
                  <a:gd name="connsiteY18" fmla="*/ 382906 h 511493"/>
                  <a:gd name="connsiteX19" fmla="*/ 417195 w 474308"/>
                  <a:gd name="connsiteY19" fmla="*/ 345758 h 511493"/>
                  <a:gd name="connsiteX20" fmla="*/ 438150 w 474308"/>
                  <a:gd name="connsiteY20" fmla="*/ 395288 h 511493"/>
                  <a:gd name="connsiteX21" fmla="*/ 455295 w 474308"/>
                  <a:gd name="connsiteY21" fmla="*/ 406718 h 511493"/>
                  <a:gd name="connsiteX22" fmla="*/ 462915 w 474308"/>
                  <a:gd name="connsiteY22" fmla="*/ 404813 h 511493"/>
                  <a:gd name="connsiteX23" fmla="*/ 472440 w 474308"/>
                  <a:gd name="connsiteY23" fmla="*/ 380048 h 511493"/>
                  <a:gd name="connsiteX24" fmla="*/ 439103 w 474308"/>
                  <a:gd name="connsiteY24" fmla="*/ 300038 h 511493"/>
                  <a:gd name="connsiteX25" fmla="*/ 389573 w 474308"/>
                  <a:gd name="connsiteY25" fmla="*/ 265748 h 511493"/>
                  <a:gd name="connsiteX26" fmla="*/ 369570 w 474308"/>
                  <a:gd name="connsiteY26" fmla="*/ 263843 h 511493"/>
                  <a:gd name="connsiteX27" fmla="*/ 321945 w 474308"/>
                  <a:gd name="connsiteY27" fmla="*/ 263843 h 511493"/>
                  <a:gd name="connsiteX28" fmla="*/ 281940 w 474308"/>
                  <a:gd name="connsiteY28" fmla="*/ 196216 h 511493"/>
                  <a:gd name="connsiteX0" fmla="*/ 281940 w 474308"/>
                  <a:gd name="connsiteY0" fmla="*/ 196216 h 511493"/>
                  <a:gd name="connsiteX1" fmla="*/ 36195 w 474308"/>
                  <a:gd name="connsiteY1" fmla="*/ 0 h 511493"/>
                  <a:gd name="connsiteX2" fmla="*/ 36195 w 474308"/>
                  <a:gd name="connsiteY2" fmla="*/ 103823 h 511493"/>
                  <a:gd name="connsiteX3" fmla="*/ 0 w 474308"/>
                  <a:gd name="connsiteY3" fmla="*/ 283846 h 511493"/>
                  <a:gd name="connsiteX4" fmla="*/ 249555 w 474308"/>
                  <a:gd name="connsiteY4" fmla="*/ 215266 h 511493"/>
                  <a:gd name="connsiteX5" fmla="*/ 321945 w 474308"/>
                  <a:gd name="connsiteY5" fmla="*/ 338138 h 511493"/>
                  <a:gd name="connsiteX6" fmla="*/ 321945 w 474308"/>
                  <a:gd name="connsiteY6" fmla="*/ 383858 h 511493"/>
                  <a:gd name="connsiteX7" fmla="*/ 302895 w 474308"/>
                  <a:gd name="connsiteY7" fmla="*/ 435293 h 511493"/>
                  <a:gd name="connsiteX8" fmla="*/ 321945 w 474308"/>
                  <a:gd name="connsiteY8" fmla="*/ 435293 h 511493"/>
                  <a:gd name="connsiteX9" fmla="*/ 321945 w 474308"/>
                  <a:gd name="connsiteY9" fmla="*/ 511493 h 511493"/>
                  <a:gd name="connsiteX10" fmla="*/ 360045 w 474308"/>
                  <a:gd name="connsiteY10" fmla="*/ 511493 h 511493"/>
                  <a:gd name="connsiteX11" fmla="*/ 360045 w 474308"/>
                  <a:gd name="connsiteY11" fmla="*/ 435293 h 511493"/>
                  <a:gd name="connsiteX12" fmla="*/ 379095 w 474308"/>
                  <a:gd name="connsiteY12" fmla="*/ 435293 h 511493"/>
                  <a:gd name="connsiteX13" fmla="*/ 379095 w 474308"/>
                  <a:gd name="connsiteY13" fmla="*/ 511493 h 511493"/>
                  <a:gd name="connsiteX14" fmla="*/ 417195 w 474308"/>
                  <a:gd name="connsiteY14" fmla="*/ 511493 h 511493"/>
                  <a:gd name="connsiteX15" fmla="*/ 417195 w 474308"/>
                  <a:gd name="connsiteY15" fmla="*/ 435293 h 511493"/>
                  <a:gd name="connsiteX16" fmla="*/ 436245 w 474308"/>
                  <a:gd name="connsiteY16" fmla="*/ 435293 h 511493"/>
                  <a:gd name="connsiteX17" fmla="*/ 417195 w 474308"/>
                  <a:gd name="connsiteY17" fmla="*/ 382906 h 511493"/>
                  <a:gd name="connsiteX18" fmla="*/ 417195 w 474308"/>
                  <a:gd name="connsiteY18" fmla="*/ 345758 h 511493"/>
                  <a:gd name="connsiteX19" fmla="*/ 438150 w 474308"/>
                  <a:gd name="connsiteY19" fmla="*/ 395288 h 511493"/>
                  <a:gd name="connsiteX20" fmla="*/ 455295 w 474308"/>
                  <a:gd name="connsiteY20" fmla="*/ 406718 h 511493"/>
                  <a:gd name="connsiteX21" fmla="*/ 462915 w 474308"/>
                  <a:gd name="connsiteY21" fmla="*/ 404813 h 511493"/>
                  <a:gd name="connsiteX22" fmla="*/ 472440 w 474308"/>
                  <a:gd name="connsiteY22" fmla="*/ 380048 h 511493"/>
                  <a:gd name="connsiteX23" fmla="*/ 439103 w 474308"/>
                  <a:gd name="connsiteY23" fmla="*/ 300038 h 511493"/>
                  <a:gd name="connsiteX24" fmla="*/ 389573 w 474308"/>
                  <a:gd name="connsiteY24" fmla="*/ 265748 h 511493"/>
                  <a:gd name="connsiteX25" fmla="*/ 369570 w 474308"/>
                  <a:gd name="connsiteY25" fmla="*/ 263843 h 511493"/>
                  <a:gd name="connsiteX26" fmla="*/ 321945 w 474308"/>
                  <a:gd name="connsiteY26" fmla="*/ 263843 h 511493"/>
                  <a:gd name="connsiteX27" fmla="*/ 281940 w 474308"/>
                  <a:gd name="connsiteY27" fmla="*/ 196216 h 511493"/>
                  <a:gd name="connsiteX0" fmla="*/ 245745 w 438113"/>
                  <a:gd name="connsiteY0" fmla="*/ 196216 h 511493"/>
                  <a:gd name="connsiteX1" fmla="*/ 0 w 438113"/>
                  <a:gd name="connsiteY1" fmla="*/ 0 h 511493"/>
                  <a:gd name="connsiteX2" fmla="*/ 0 w 438113"/>
                  <a:gd name="connsiteY2" fmla="*/ 103823 h 511493"/>
                  <a:gd name="connsiteX3" fmla="*/ 213360 w 438113"/>
                  <a:gd name="connsiteY3" fmla="*/ 215266 h 511493"/>
                  <a:gd name="connsiteX4" fmla="*/ 285750 w 438113"/>
                  <a:gd name="connsiteY4" fmla="*/ 338138 h 511493"/>
                  <a:gd name="connsiteX5" fmla="*/ 285750 w 438113"/>
                  <a:gd name="connsiteY5" fmla="*/ 383858 h 511493"/>
                  <a:gd name="connsiteX6" fmla="*/ 266700 w 438113"/>
                  <a:gd name="connsiteY6" fmla="*/ 435293 h 511493"/>
                  <a:gd name="connsiteX7" fmla="*/ 285750 w 438113"/>
                  <a:gd name="connsiteY7" fmla="*/ 435293 h 511493"/>
                  <a:gd name="connsiteX8" fmla="*/ 285750 w 438113"/>
                  <a:gd name="connsiteY8" fmla="*/ 511493 h 511493"/>
                  <a:gd name="connsiteX9" fmla="*/ 323850 w 438113"/>
                  <a:gd name="connsiteY9" fmla="*/ 511493 h 511493"/>
                  <a:gd name="connsiteX10" fmla="*/ 323850 w 438113"/>
                  <a:gd name="connsiteY10" fmla="*/ 435293 h 511493"/>
                  <a:gd name="connsiteX11" fmla="*/ 342900 w 438113"/>
                  <a:gd name="connsiteY11" fmla="*/ 435293 h 511493"/>
                  <a:gd name="connsiteX12" fmla="*/ 342900 w 438113"/>
                  <a:gd name="connsiteY12" fmla="*/ 511493 h 511493"/>
                  <a:gd name="connsiteX13" fmla="*/ 381000 w 438113"/>
                  <a:gd name="connsiteY13" fmla="*/ 511493 h 511493"/>
                  <a:gd name="connsiteX14" fmla="*/ 381000 w 438113"/>
                  <a:gd name="connsiteY14" fmla="*/ 435293 h 511493"/>
                  <a:gd name="connsiteX15" fmla="*/ 400050 w 438113"/>
                  <a:gd name="connsiteY15" fmla="*/ 435293 h 511493"/>
                  <a:gd name="connsiteX16" fmla="*/ 381000 w 438113"/>
                  <a:gd name="connsiteY16" fmla="*/ 382906 h 511493"/>
                  <a:gd name="connsiteX17" fmla="*/ 381000 w 438113"/>
                  <a:gd name="connsiteY17" fmla="*/ 345758 h 511493"/>
                  <a:gd name="connsiteX18" fmla="*/ 401955 w 438113"/>
                  <a:gd name="connsiteY18" fmla="*/ 395288 h 511493"/>
                  <a:gd name="connsiteX19" fmla="*/ 419100 w 438113"/>
                  <a:gd name="connsiteY19" fmla="*/ 406718 h 511493"/>
                  <a:gd name="connsiteX20" fmla="*/ 426720 w 438113"/>
                  <a:gd name="connsiteY20" fmla="*/ 404813 h 511493"/>
                  <a:gd name="connsiteX21" fmla="*/ 436245 w 438113"/>
                  <a:gd name="connsiteY21" fmla="*/ 380048 h 511493"/>
                  <a:gd name="connsiteX22" fmla="*/ 402908 w 438113"/>
                  <a:gd name="connsiteY22" fmla="*/ 300038 h 511493"/>
                  <a:gd name="connsiteX23" fmla="*/ 353378 w 438113"/>
                  <a:gd name="connsiteY23" fmla="*/ 265748 h 511493"/>
                  <a:gd name="connsiteX24" fmla="*/ 333375 w 438113"/>
                  <a:gd name="connsiteY24" fmla="*/ 263843 h 511493"/>
                  <a:gd name="connsiteX25" fmla="*/ 285750 w 438113"/>
                  <a:gd name="connsiteY25" fmla="*/ 263843 h 511493"/>
                  <a:gd name="connsiteX26" fmla="*/ 245745 w 438113"/>
                  <a:gd name="connsiteY26" fmla="*/ 196216 h 511493"/>
                  <a:gd name="connsiteX0" fmla="*/ 245745 w 438113"/>
                  <a:gd name="connsiteY0" fmla="*/ 196216 h 511493"/>
                  <a:gd name="connsiteX1" fmla="*/ 0 w 438113"/>
                  <a:gd name="connsiteY1" fmla="*/ 0 h 511493"/>
                  <a:gd name="connsiteX2" fmla="*/ 213360 w 438113"/>
                  <a:gd name="connsiteY2" fmla="*/ 215266 h 511493"/>
                  <a:gd name="connsiteX3" fmla="*/ 285750 w 438113"/>
                  <a:gd name="connsiteY3" fmla="*/ 338138 h 511493"/>
                  <a:gd name="connsiteX4" fmla="*/ 285750 w 438113"/>
                  <a:gd name="connsiteY4" fmla="*/ 383858 h 511493"/>
                  <a:gd name="connsiteX5" fmla="*/ 266700 w 438113"/>
                  <a:gd name="connsiteY5" fmla="*/ 435293 h 511493"/>
                  <a:gd name="connsiteX6" fmla="*/ 285750 w 438113"/>
                  <a:gd name="connsiteY6" fmla="*/ 435293 h 511493"/>
                  <a:gd name="connsiteX7" fmla="*/ 285750 w 438113"/>
                  <a:gd name="connsiteY7" fmla="*/ 511493 h 511493"/>
                  <a:gd name="connsiteX8" fmla="*/ 323850 w 438113"/>
                  <a:gd name="connsiteY8" fmla="*/ 511493 h 511493"/>
                  <a:gd name="connsiteX9" fmla="*/ 323850 w 438113"/>
                  <a:gd name="connsiteY9" fmla="*/ 435293 h 511493"/>
                  <a:gd name="connsiteX10" fmla="*/ 342900 w 438113"/>
                  <a:gd name="connsiteY10" fmla="*/ 435293 h 511493"/>
                  <a:gd name="connsiteX11" fmla="*/ 342900 w 438113"/>
                  <a:gd name="connsiteY11" fmla="*/ 511493 h 511493"/>
                  <a:gd name="connsiteX12" fmla="*/ 381000 w 438113"/>
                  <a:gd name="connsiteY12" fmla="*/ 511493 h 511493"/>
                  <a:gd name="connsiteX13" fmla="*/ 381000 w 438113"/>
                  <a:gd name="connsiteY13" fmla="*/ 435293 h 511493"/>
                  <a:gd name="connsiteX14" fmla="*/ 400050 w 438113"/>
                  <a:gd name="connsiteY14" fmla="*/ 435293 h 511493"/>
                  <a:gd name="connsiteX15" fmla="*/ 381000 w 438113"/>
                  <a:gd name="connsiteY15" fmla="*/ 382906 h 511493"/>
                  <a:gd name="connsiteX16" fmla="*/ 381000 w 438113"/>
                  <a:gd name="connsiteY16" fmla="*/ 345758 h 511493"/>
                  <a:gd name="connsiteX17" fmla="*/ 401955 w 438113"/>
                  <a:gd name="connsiteY17" fmla="*/ 395288 h 511493"/>
                  <a:gd name="connsiteX18" fmla="*/ 419100 w 438113"/>
                  <a:gd name="connsiteY18" fmla="*/ 406718 h 511493"/>
                  <a:gd name="connsiteX19" fmla="*/ 426720 w 438113"/>
                  <a:gd name="connsiteY19" fmla="*/ 404813 h 511493"/>
                  <a:gd name="connsiteX20" fmla="*/ 436245 w 438113"/>
                  <a:gd name="connsiteY20" fmla="*/ 380048 h 511493"/>
                  <a:gd name="connsiteX21" fmla="*/ 402908 w 438113"/>
                  <a:gd name="connsiteY21" fmla="*/ 300038 h 511493"/>
                  <a:gd name="connsiteX22" fmla="*/ 353378 w 438113"/>
                  <a:gd name="connsiteY22" fmla="*/ 265748 h 511493"/>
                  <a:gd name="connsiteX23" fmla="*/ 333375 w 438113"/>
                  <a:gd name="connsiteY23" fmla="*/ 263843 h 511493"/>
                  <a:gd name="connsiteX24" fmla="*/ 285750 w 438113"/>
                  <a:gd name="connsiteY24" fmla="*/ 263843 h 511493"/>
                  <a:gd name="connsiteX25" fmla="*/ 245745 w 438113"/>
                  <a:gd name="connsiteY25" fmla="*/ 196216 h 511493"/>
                  <a:gd name="connsiteX0" fmla="*/ 245745 w 438113"/>
                  <a:gd name="connsiteY0" fmla="*/ 196216 h 511493"/>
                  <a:gd name="connsiteX1" fmla="*/ 0 w 438113"/>
                  <a:gd name="connsiteY1" fmla="*/ 0 h 511493"/>
                  <a:gd name="connsiteX2" fmla="*/ 213360 w 438113"/>
                  <a:gd name="connsiteY2" fmla="*/ 215266 h 511493"/>
                  <a:gd name="connsiteX3" fmla="*/ 285750 w 438113"/>
                  <a:gd name="connsiteY3" fmla="*/ 338138 h 511493"/>
                  <a:gd name="connsiteX4" fmla="*/ 285750 w 438113"/>
                  <a:gd name="connsiteY4" fmla="*/ 383858 h 511493"/>
                  <a:gd name="connsiteX5" fmla="*/ 266700 w 438113"/>
                  <a:gd name="connsiteY5" fmla="*/ 435293 h 511493"/>
                  <a:gd name="connsiteX6" fmla="*/ 285750 w 438113"/>
                  <a:gd name="connsiteY6" fmla="*/ 435293 h 511493"/>
                  <a:gd name="connsiteX7" fmla="*/ 285750 w 438113"/>
                  <a:gd name="connsiteY7" fmla="*/ 511493 h 511493"/>
                  <a:gd name="connsiteX8" fmla="*/ 323850 w 438113"/>
                  <a:gd name="connsiteY8" fmla="*/ 511493 h 511493"/>
                  <a:gd name="connsiteX9" fmla="*/ 323850 w 438113"/>
                  <a:gd name="connsiteY9" fmla="*/ 435293 h 511493"/>
                  <a:gd name="connsiteX10" fmla="*/ 342900 w 438113"/>
                  <a:gd name="connsiteY10" fmla="*/ 435293 h 511493"/>
                  <a:gd name="connsiteX11" fmla="*/ 342900 w 438113"/>
                  <a:gd name="connsiteY11" fmla="*/ 511493 h 511493"/>
                  <a:gd name="connsiteX12" fmla="*/ 381000 w 438113"/>
                  <a:gd name="connsiteY12" fmla="*/ 511493 h 511493"/>
                  <a:gd name="connsiteX13" fmla="*/ 381000 w 438113"/>
                  <a:gd name="connsiteY13" fmla="*/ 435293 h 511493"/>
                  <a:gd name="connsiteX14" fmla="*/ 400050 w 438113"/>
                  <a:gd name="connsiteY14" fmla="*/ 435293 h 511493"/>
                  <a:gd name="connsiteX15" fmla="*/ 381000 w 438113"/>
                  <a:gd name="connsiteY15" fmla="*/ 382906 h 511493"/>
                  <a:gd name="connsiteX16" fmla="*/ 381000 w 438113"/>
                  <a:gd name="connsiteY16" fmla="*/ 345758 h 511493"/>
                  <a:gd name="connsiteX17" fmla="*/ 401955 w 438113"/>
                  <a:gd name="connsiteY17" fmla="*/ 395288 h 511493"/>
                  <a:gd name="connsiteX18" fmla="*/ 419100 w 438113"/>
                  <a:gd name="connsiteY18" fmla="*/ 406718 h 511493"/>
                  <a:gd name="connsiteX19" fmla="*/ 426720 w 438113"/>
                  <a:gd name="connsiteY19" fmla="*/ 404813 h 511493"/>
                  <a:gd name="connsiteX20" fmla="*/ 436245 w 438113"/>
                  <a:gd name="connsiteY20" fmla="*/ 380048 h 511493"/>
                  <a:gd name="connsiteX21" fmla="*/ 402908 w 438113"/>
                  <a:gd name="connsiteY21" fmla="*/ 300038 h 511493"/>
                  <a:gd name="connsiteX22" fmla="*/ 353378 w 438113"/>
                  <a:gd name="connsiteY22" fmla="*/ 265748 h 511493"/>
                  <a:gd name="connsiteX23" fmla="*/ 333375 w 438113"/>
                  <a:gd name="connsiteY23" fmla="*/ 263843 h 511493"/>
                  <a:gd name="connsiteX24" fmla="*/ 285750 w 438113"/>
                  <a:gd name="connsiteY24" fmla="*/ 263843 h 511493"/>
                  <a:gd name="connsiteX25" fmla="*/ 245745 w 438113"/>
                  <a:gd name="connsiteY25" fmla="*/ 196216 h 511493"/>
                  <a:gd name="connsiteX0" fmla="*/ 33429 w 225797"/>
                  <a:gd name="connsiteY0" fmla="*/ 3934 h 319211"/>
                  <a:gd name="connsiteX1" fmla="*/ 1044 w 225797"/>
                  <a:gd name="connsiteY1" fmla="*/ 22984 h 319211"/>
                  <a:gd name="connsiteX2" fmla="*/ 73434 w 225797"/>
                  <a:gd name="connsiteY2" fmla="*/ 145856 h 319211"/>
                  <a:gd name="connsiteX3" fmla="*/ 73434 w 225797"/>
                  <a:gd name="connsiteY3" fmla="*/ 191576 h 319211"/>
                  <a:gd name="connsiteX4" fmla="*/ 54384 w 225797"/>
                  <a:gd name="connsiteY4" fmla="*/ 243011 h 319211"/>
                  <a:gd name="connsiteX5" fmla="*/ 73434 w 225797"/>
                  <a:gd name="connsiteY5" fmla="*/ 243011 h 319211"/>
                  <a:gd name="connsiteX6" fmla="*/ 73434 w 225797"/>
                  <a:gd name="connsiteY6" fmla="*/ 319211 h 319211"/>
                  <a:gd name="connsiteX7" fmla="*/ 111534 w 225797"/>
                  <a:gd name="connsiteY7" fmla="*/ 319211 h 319211"/>
                  <a:gd name="connsiteX8" fmla="*/ 111534 w 225797"/>
                  <a:gd name="connsiteY8" fmla="*/ 243011 h 319211"/>
                  <a:gd name="connsiteX9" fmla="*/ 130584 w 225797"/>
                  <a:gd name="connsiteY9" fmla="*/ 243011 h 319211"/>
                  <a:gd name="connsiteX10" fmla="*/ 130584 w 225797"/>
                  <a:gd name="connsiteY10" fmla="*/ 319211 h 319211"/>
                  <a:gd name="connsiteX11" fmla="*/ 168684 w 225797"/>
                  <a:gd name="connsiteY11" fmla="*/ 319211 h 319211"/>
                  <a:gd name="connsiteX12" fmla="*/ 168684 w 225797"/>
                  <a:gd name="connsiteY12" fmla="*/ 243011 h 319211"/>
                  <a:gd name="connsiteX13" fmla="*/ 187734 w 225797"/>
                  <a:gd name="connsiteY13" fmla="*/ 243011 h 319211"/>
                  <a:gd name="connsiteX14" fmla="*/ 168684 w 225797"/>
                  <a:gd name="connsiteY14" fmla="*/ 190624 h 319211"/>
                  <a:gd name="connsiteX15" fmla="*/ 168684 w 225797"/>
                  <a:gd name="connsiteY15" fmla="*/ 153476 h 319211"/>
                  <a:gd name="connsiteX16" fmla="*/ 189639 w 225797"/>
                  <a:gd name="connsiteY16" fmla="*/ 203006 h 319211"/>
                  <a:gd name="connsiteX17" fmla="*/ 206784 w 225797"/>
                  <a:gd name="connsiteY17" fmla="*/ 214436 h 319211"/>
                  <a:gd name="connsiteX18" fmla="*/ 214404 w 225797"/>
                  <a:gd name="connsiteY18" fmla="*/ 212531 h 319211"/>
                  <a:gd name="connsiteX19" fmla="*/ 223929 w 225797"/>
                  <a:gd name="connsiteY19" fmla="*/ 187766 h 319211"/>
                  <a:gd name="connsiteX20" fmla="*/ 190592 w 225797"/>
                  <a:gd name="connsiteY20" fmla="*/ 107756 h 319211"/>
                  <a:gd name="connsiteX21" fmla="*/ 141062 w 225797"/>
                  <a:gd name="connsiteY21" fmla="*/ 73466 h 319211"/>
                  <a:gd name="connsiteX22" fmla="*/ 121059 w 225797"/>
                  <a:gd name="connsiteY22" fmla="*/ 71561 h 319211"/>
                  <a:gd name="connsiteX23" fmla="*/ 73434 w 225797"/>
                  <a:gd name="connsiteY23" fmla="*/ 71561 h 319211"/>
                  <a:gd name="connsiteX24" fmla="*/ 33429 w 225797"/>
                  <a:gd name="connsiteY24" fmla="*/ 3934 h 3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797" h="319211">
                    <a:moveTo>
                      <a:pt x="33429" y="3934"/>
                    </a:moveTo>
                    <a:cubicBezTo>
                      <a:pt x="21364" y="-4162"/>
                      <a:pt x="-5623" y="-670"/>
                      <a:pt x="1044" y="22984"/>
                    </a:cubicBezTo>
                    <a:lnTo>
                      <a:pt x="73434" y="145856"/>
                    </a:lnTo>
                    <a:lnTo>
                      <a:pt x="73434" y="191576"/>
                    </a:lnTo>
                    <a:lnTo>
                      <a:pt x="54384" y="243011"/>
                    </a:lnTo>
                    <a:lnTo>
                      <a:pt x="73434" y="243011"/>
                    </a:lnTo>
                    <a:lnTo>
                      <a:pt x="73434" y="319211"/>
                    </a:lnTo>
                    <a:lnTo>
                      <a:pt x="111534" y="319211"/>
                    </a:lnTo>
                    <a:lnTo>
                      <a:pt x="111534" y="243011"/>
                    </a:lnTo>
                    <a:lnTo>
                      <a:pt x="130584" y="243011"/>
                    </a:lnTo>
                    <a:lnTo>
                      <a:pt x="130584" y="319211"/>
                    </a:lnTo>
                    <a:lnTo>
                      <a:pt x="168684" y="319211"/>
                    </a:lnTo>
                    <a:lnTo>
                      <a:pt x="168684" y="243011"/>
                    </a:lnTo>
                    <a:lnTo>
                      <a:pt x="187734" y="243011"/>
                    </a:lnTo>
                    <a:lnTo>
                      <a:pt x="168684" y="190624"/>
                    </a:lnTo>
                    <a:lnTo>
                      <a:pt x="168684" y="153476"/>
                    </a:lnTo>
                    <a:lnTo>
                      <a:pt x="189639" y="203006"/>
                    </a:lnTo>
                    <a:cubicBezTo>
                      <a:pt x="192497" y="210626"/>
                      <a:pt x="200117" y="214436"/>
                      <a:pt x="206784" y="214436"/>
                    </a:cubicBezTo>
                    <a:cubicBezTo>
                      <a:pt x="209642" y="214436"/>
                      <a:pt x="211547" y="214436"/>
                      <a:pt x="214404" y="212531"/>
                    </a:cubicBezTo>
                    <a:cubicBezTo>
                      <a:pt x="223929" y="208721"/>
                      <a:pt x="228692" y="197291"/>
                      <a:pt x="223929" y="187766"/>
                    </a:cubicBezTo>
                    <a:lnTo>
                      <a:pt x="190592" y="107756"/>
                    </a:lnTo>
                    <a:cubicBezTo>
                      <a:pt x="179162" y="91564"/>
                      <a:pt x="161064" y="79181"/>
                      <a:pt x="141062" y="73466"/>
                    </a:cubicBezTo>
                    <a:cubicBezTo>
                      <a:pt x="135347" y="72514"/>
                      <a:pt x="127727" y="71561"/>
                      <a:pt x="121059" y="71561"/>
                    </a:cubicBezTo>
                    <a:lnTo>
                      <a:pt x="73434" y="71561"/>
                    </a:lnTo>
                    <a:lnTo>
                      <a:pt x="33429" y="3934"/>
                    </a:lnTo>
                    <a:close/>
                  </a:path>
                </a:pathLst>
              </a:custGeom>
              <a:grpFill/>
              <a:ln w="9525" cap="flat">
                <a:noFill/>
                <a:prstDash val="solid"/>
                <a:miter/>
              </a:ln>
            </p:spPr>
            <p:txBody>
              <a:bodyPr rtlCol="0" anchor="ctr"/>
              <a:lstStyle/>
              <a:p>
                <a:endParaRPr lang="en-US" sz="1600" b="1" dirty="0">
                  <a:latin typeface="+mj-lt"/>
                </a:endParaRPr>
              </a:p>
            </p:txBody>
          </p:sp>
        </p:grpSp>
        <p:grpSp>
          <p:nvGrpSpPr>
            <p:cNvPr id="36" name="Group 35">
              <a:extLst>
                <a:ext uri="{FF2B5EF4-FFF2-40B4-BE49-F238E27FC236}">
                  <a16:creationId xmlns:a16="http://schemas.microsoft.com/office/drawing/2014/main" id="{9223EC80-08B2-4C51-B86D-D6693B5E22B9}"/>
                </a:ext>
              </a:extLst>
            </p:cNvPr>
            <p:cNvGrpSpPr/>
            <p:nvPr/>
          </p:nvGrpSpPr>
          <p:grpSpPr>
            <a:xfrm>
              <a:off x="8296074" y="5702248"/>
              <a:ext cx="369643" cy="756089"/>
              <a:chOff x="10091863" y="5513010"/>
              <a:chExt cx="419100" cy="857250"/>
            </a:xfrm>
            <a:grpFill/>
          </p:grpSpPr>
          <p:sp>
            <p:nvSpPr>
              <p:cNvPr id="34" name="Freeform: Shape 33">
                <a:extLst>
                  <a:ext uri="{FF2B5EF4-FFF2-40B4-BE49-F238E27FC236}">
                    <a16:creationId xmlns:a16="http://schemas.microsoft.com/office/drawing/2014/main" id="{3EECFA1D-617D-4FA2-9DDD-1762605C3C87}"/>
                  </a:ext>
                </a:extLst>
              </p:cNvPr>
              <p:cNvSpPr/>
              <p:nvPr/>
            </p:nvSpPr>
            <p:spPr>
              <a:xfrm>
                <a:off x="10226680" y="55130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sz="1600" b="1" dirty="0">
                  <a:latin typeface="+mj-lt"/>
                </a:endParaRPr>
              </a:p>
            </p:txBody>
          </p:sp>
          <p:sp>
            <p:nvSpPr>
              <p:cNvPr id="35" name="Freeform: Shape 34">
                <a:extLst>
                  <a:ext uri="{FF2B5EF4-FFF2-40B4-BE49-F238E27FC236}">
                    <a16:creationId xmlns:a16="http://schemas.microsoft.com/office/drawing/2014/main" id="{72B22C70-0BBA-4F6A-9104-9BEC676FF9DE}"/>
                  </a:ext>
                </a:extLst>
              </p:cNvPr>
              <p:cNvSpPr/>
              <p:nvPr/>
            </p:nvSpPr>
            <p:spPr>
              <a:xfrm>
                <a:off x="10091863" y="5684460"/>
                <a:ext cx="419100" cy="685800"/>
              </a:xfrm>
              <a:custGeom>
                <a:avLst/>
                <a:gdLst>
                  <a:gd name="connsiteX0" fmla="*/ 418661 w 419100"/>
                  <a:gd name="connsiteY0" fmla="*/ 293370 h 685800"/>
                  <a:gd name="connsiteX1" fmla="*/ 350081 w 419100"/>
                  <a:gd name="connsiteY1" fmla="*/ 57150 h 685800"/>
                  <a:gd name="connsiteX2" fmla="*/ 334841 w 419100"/>
                  <a:gd name="connsiteY2" fmla="*/ 36195 h 685800"/>
                  <a:gd name="connsiteX3" fmla="*/ 254831 w 419100"/>
                  <a:gd name="connsiteY3" fmla="*/ 3810 h 685800"/>
                  <a:gd name="connsiteX4" fmla="*/ 211016 w 419100"/>
                  <a:gd name="connsiteY4" fmla="*/ 0 h 685800"/>
                  <a:gd name="connsiteX5" fmla="*/ 167201 w 419100"/>
                  <a:gd name="connsiteY5" fmla="*/ 3810 h 685800"/>
                  <a:gd name="connsiteX6" fmla="*/ 87191 w 419100"/>
                  <a:gd name="connsiteY6" fmla="*/ 36195 h 685800"/>
                  <a:gd name="connsiteX7" fmla="*/ 71951 w 419100"/>
                  <a:gd name="connsiteY7" fmla="*/ 57150 h 685800"/>
                  <a:gd name="connsiteX8" fmla="*/ 1466 w 419100"/>
                  <a:gd name="connsiteY8" fmla="*/ 293370 h 685800"/>
                  <a:gd name="connsiteX9" fmla="*/ 28136 w 419100"/>
                  <a:gd name="connsiteY9" fmla="*/ 340995 h 685800"/>
                  <a:gd name="connsiteX10" fmla="*/ 39566 w 419100"/>
                  <a:gd name="connsiteY10" fmla="*/ 342900 h 685800"/>
                  <a:gd name="connsiteX11" fmla="*/ 75761 w 419100"/>
                  <a:gd name="connsiteY11" fmla="*/ 316230 h 685800"/>
                  <a:gd name="connsiteX12" fmla="*/ 134816 w 419100"/>
                  <a:gd name="connsiteY12" fmla="*/ 116205 h 685800"/>
                  <a:gd name="connsiteX13" fmla="*/ 134816 w 419100"/>
                  <a:gd name="connsiteY13" fmla="*/ 182880 h 685800"/>
                  <a:gd name="connsiteX14" fmla="*/ 64331 w 419100"/>
                  <a:gd name="connsiteY14" fmla="*/ 419100 h 685800"/>
                  <a:gd name="connsiteX15" fmla="*/ 115766 w 419100"/>
                  <a:gd name="connsiteY15" fmla="*/ 419100 h 685800"/>
                  <a:gd name="connsiteX16" fmla="*/ 115766 w 419100"/>
                  <a:gd name="connsiteY16" fmla="*/ 685800 h 685800"/>
                  <a:gd name="connsiteX17" fmla="*/ 191966 w 419100"/>
                  <a:gd name="connsiteY17" fmla="*/ 685800 h 685800"/>
                  <a:gd name="connsiteX18" fmla="*/ 191966 w 419100"/>
                  <a:gd name="connsiteY18" fmla="*/ 419100 h 685800"/>
                  <a:gd name="connsiteX19" fmla="*/ 230066 w 419100"/>
                  <a:gd name="connsiteY19" fmla="*/ 419100 h 685800"/>
                  <a:gd name="connsiteX20" fmla="*/ 230066 w 419100"/>
                  <a:gd name="connsiteY20" fmla="*/ 685800 h 685800"/>
                  <a:gd name="connsiteX21" fmla="*/ 306266 w 419100"/>
                  <a:gd name="connsiteY21" fmla="*/ 685800 h 685800"/>
                  <a:gd name="connsiteX22" fmla="*/ 306266 w 419100"/>
                  <a:gd name="connsiteY22" fmla="*/ 419100 h 685800"/>
                  <a:gd name="connsiteX23" fmla="*/ 357701 w 419100"/>
                  <a:gd name="connsiteY23" fmla="*/ 419100 h 685800"/>
                  <a:gd name="connsiteX24" fmla="*/ 287216 w 419100"/>
                  <a:gd name="connsiteY24" fmla="*/ 182880 h 685800"/>
                  <a:gd name="connsiteX25" fmla="*/ 287216 w 419100"/>
                  <a:gd name="connsiteY25" fmla="*/ 116205 h 685800"/>
                  <a:gd name="connsiteX26" fmla="*/ 346271 w 419100"/>
                  <a:gd name="connsiteY26" fmla="*/ 316230 h 685800"/>
                  <a:gd name="connsiteX27" fmla="*/ 382466 w 419100"/>
                  <a:gd name="connsiteY27" fmla="*/ 342900 h 685800"/>
                  <a:gd name="connsiteX28" fmla="*/ 393896 w 419100"/>
                  <a:gd name="connsiteY28" fmla="*/ 340995 h 685800"/>
                  <a:gd name="connsiteX29" fmla="*/ 418661 w 419100"/>
                  <a:gd name="connsiteY29" fmla="*/ 29337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100" h="685800">
                    <a:moveTo>
                      <a:pt x="418661" y="293370"/>
                    </a:moveTo>
                    <a:lnTo>
                      <a:pt x="350081" y="57150"/>
                    </a:lnTo>
                    <a:cubicBezTo>
                      <a:pt x="348176" y="47625"/>
                      <a:pt x="342461" y="40005"/>
                      <a:pt x="334841" y="36195"/>
                    </a:cubicBezTo>
                    <a:cubicBezTo>
                      <a:pt x="311981" y="20955"/>
                      <a:pt x="285311" y="11430"/>
                      <a:pt x="254831" y="3810"/>
                    </a:cubicBezTo>
                    <a:cubicBezTo>
                      <a:pt x="239591" y="1905"/>
                      <a:pt x="226256" y="0"/>
                      <a:pt x="211016" y="0"/>
                    </a:cubicBezTo>
                    <a:cubicBezTo>
                      <a:pt x="195776" y="0"/>
                      <a:pt x="182441" y="1905"/>
                      <a:pt x="167201" y="3810"/>
                    </a:cubicBezTo>
                    <a:cubicBezTo>
                      <a:pt x="136721" y="9525"/>
                      <a:pt x="110051" y="20955"/>
                      <a:pt x="87191" y="36195"/>
                    </a:cubicBezTo>
                    <a:cubicBezTo>
                      <a:pt x="79571" y="41910"/>
                      <a:pt x="73856" y="47625"/>
                      <a:pt x="71951" y="57150"/>
                    </a:cubicBezTo>
                    <a:lnTo>
                      <a:pt x="1466" y="293370"/>
                    </a:lnTo>
                    <a:cubicBezTo>
                      <a:pt x="-4249" y="314325"/>
                      <a:pt x="7181" y="335280"/>
                      <a:pt x="28136" y="340995"/>
                    </a:cubicBezTo>
                    <a:cubicBezTo>
                      <a:pt x="31946" y="342900"/>
                      <a:pt x="35756" y="342900"/>
                      <a:pt x="39566" y="342900"/>
                    </a:cubicBezTo>
                    <a:cubicBezTo>
                      <a:pt x="56711" y="342900"/>
                      <a:pt x="71951" y="331470"/>
                      <a:pt x="75761" y="316230"/>
                    </a:cubicBezTo>
                    <a:lnTo>
                      <a:pt x="134816" y="116205"/>
                    </a:lnTo>
                    <a:lnTo>
                      <a:pt x="134816" y="182880"/>
                    </a:lnTo>
                    <a:lnTo>
                      <a:pt x="64331" y="419100"/>
                    </a:lnTo>
                    <a:lnTo>
                      <a:pt x="115766" y="419100"/>
                    </a:lnTo>
                    <a:lnTo>
                      <a:pt x="115766" y="685800"/>
                    </a:lnTo>
                    <a:lnTo>
                      <a:pt x="191966" y="685800"/>
                    </a:lnTo>
                    <a:lnTo>
                      <a:pt x="191966" y="419100"/>
                    </a:lnTo>
                    <a:lnTo>
                      <a:pt x="230066" y="419100"/>
                    </a:lnTo>
                    <a:lnTo>
                      <a:pt x="230066" y="685800"/>
                    </a:lnTo>
                    <a:lnTo>
                      <a:pt x="306266" y="685800"/>
                    </a:lnTo>
                    <a:lnTo>
                      <a:pt x="306266" y="419100"/>
                    </a:lnTo>
                    <a:lnTo>
                      <a:pt x="357701" y="419100"/>
                    </a:lnTo>
                    <a:lnTo>
                      <a:pt x="287216" y="182880"/>
                    </a:lnTo>
                    <a:lnTo>
                      <a:pt x="287216" y="116205"/>
                    </a:lnTo>
                    <a:lnTo>
                      <a:pt x="346271" y="316230"/>
                    </a:lnTo>
                    <a:cubicBezTo>
                      <a:pt x="351986" y="333375"/>
                      <a:pt x="367226" y="342900"/>
                      <a:pt x="382466" y="342900"/>
                    </a:cubicBezTo>
                    <a:cubicBezTo>
                      <a:pt x="386276" y="342900"/>
                      <a:pt x="390086" y="342900"/>
                      <a:pt x="393896" y="340995"/>
                    </a:cubicBezTo>
                    <a:cubicBezTo>
                      <a:pt x="412946" y="335280"/>
                      <a:pt x="424376" y="314325"/>
                      <a:pt x="418661" y="293370"/>
                    </a:cubicBezTo>
                    <a:close/>
                  </a:path>
                </a:pathLst>
              </a:custGeom>
              <a:grpFill/>
              <a:ln w="9525" cap="flat">
                <a:noFill/>
                <a:prstDash val="solid"/>
                <a:miter/>
              </a:ln>
            </p:spPr>
            <p:txBody>
              <a:bodyPr rtlCol="0" anchor="ctr"/>
              <a:lstStyle/>
              <a:p>
                <a:endParaRPr lang="en-US" sz="1600" b="1" dirty="0">
                  <a:latin typeface="+mj-lt"/>
                </a:endParaRPr>
              </a:p>
            </p:txBody>
          </p:sp>
        </p:grpSp>
        <p:grpSp>
          <p:nvGrpSpPr>
            <p:cNvPr id="40" name="Group 39">
              <a:extLst>
                <a:ext uri="{FF2B5EF4-FFF2-40B4-BE49-F238E27FC236}">
                  <a16:creationId xmlns:a16="http://schemas.microsoft.com/office/drawing/2014/main" id="{629B1A93-58BA-417B-87EE-24976C40AC32}"/>
                </a:ext>
              </a:extLst>
            </p:cNvPr>
            <p:cNvGrpSpPr/>
            <p:nvPr/>
          </p:nvGrpSpPr>
          <p:grpSpPr>
            <a:xfrm>
              <a:off x="8599387" y="5598068"/>
              <a:ext cx="423966" cy="867203"/>
              <a:chOff x="4653285" y="5513010"/>
              <a:chExt cx="419100" cy="857250"/>
            </a:xfrm>
            <a:grpFill/>
          </p:grpSpPr>
          <p:sp>
            <p:nvSpPr>
              <p:cNvPr id="38" name="Freeform: Shape 37">
                <a:extLst>
                  <a:ext uri="{FF2B5EF4-FFF2-40B4-BE49-F238E27FC236}">
                    <a16:creationId xmlns:a16="http://schemas.microsoft.com/office/drawing/2014/main" id="{AF425171-D898-4E6A-81C9-56C39812DF3A}"/>
                  </a:ext>
                </a:extLst>
              </p:cNvPr>
              <p:cNvSpPr/>
              <p:nvPr/>
            </p:nvSpPr>
            <p:spPr>
              <a:xfrm>
                <a:off x="4786635" y="55130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sz="1600" b="1" dirty="0">
                  <a:latin typeface="+mj-lt"/>
                </a:endParaRPr>
              </a:p>
            </p:txBody>
          </p:sp>
          <p:sp>
            <p:nvSpPr>
              <p:cNvPr id="39" name="Freeform: Shape 38">
                <a:extLst>
                  <a:ext uri="{FF2B5EF4-FFF2-40B4-BE49-F238E27FC236}">
                    <a16:creationId xmlns:a16="http://schemas.microsoft.com/office/drawing/2014/main" id="{ADDD62E7-9413-4A92-9D80-802FB68454B1}"/>
                  </a:ext>
                </a:extLst>
              </p:cNvPr>
              <p:cNvSpPr/>
              <p:nvPr/>
            </p:nvSpPr>
            <p:spPr>
              <a:xfrm>
                <a:off x="4653285" y="5684460"/>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pFill/>
              <a:ln w="9525" cap="flat">
                <a:noFill/>
                <a:prstDash val="solid"/>
                <a:miter/>
              </a:ln>
            </p:spPr>
            <p:txBody>
              <a:bodyPr rtlCol="0" anchor="ctr"/>
              <a:lstStyle/>
              <a:p>
                <a:endParaRPr lang="en-US" sz="1600" b="1" dirty="0">
                  <a:latin typeface="+mj-lt"/>
                </a:endParaRPr>
              </a:p>
            </p:txBody>
          </p:sp>
        </p:grpSp>
      </p:grpSp>
      <p:grpSp>
        <p:nvGrpSpPr>
          <p:cNvPr id="51" name="Group 50">
            <a:extLst>
              <a:ext uri="{FF2B5EF4-FFF2-40B4-BE49-F238E27FC236}">
                <a16:creationId xmlns:a16="http://schemas.microsoft.com/office/drawing/2014/main" id="{48914F02-ECA2-469E-AD48-B148B7892F1B}"/>
              </a:ext>
            </a:extLst>
          </p:cNvPr>
          <p:cNvGrpSpPr>
            <a:grpSpLocks noChangeAspect="1"/>
          </p:cNvGrpSpPr>
          <p:nvPr/>
        </p:nvGrpSpPr>
        <p:grpSpPr>
          <a:xfrm>
            <a:off x="1613747" y="5048319"/>
            <a:ext cx="197224" cy="403412"/>
            <a:chOff x="4653285" y="5513010"/>
            <a:chExt cx="419100" cy="857250"/>
          </a:xfrm>
          <a:solidFill>
            <a:schemeClr val="accent1"/>
          </a:solidFill>
        </p:grpSpPr>
        <p:sp>
          <p:nvSpPr>
            <p:cNvPr id="52" name="Freeform: Shape 51">
              <a:extLst>
                <a:ext uri="{FF2B5EF4-FFF2-40B4-BE49-F238E27FC236}">
                  <a16:creationId xmlns:a16="http://schemas.microsoft.com/office/drawing/2014/main" id="{7DB91724-B919-4BC0-A1F2-2FEBA9C09CA6}"/>
                </a:ext>
              </a:extLst>
            </p:cNvPr>
            <p:cNvSpPr/>
            <p:nvPr/>
          </p:nvSpPr>
          <p:spPr>
            <a:xfrm>
              <a:off x="4786635" y="55130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sz="1800" b="1" dirty="0">
                <a:latin typeface="+mj-lt"/>
              </a:endParaRPr>
            </a:p>
          </p:txBody>
        </p:sp>
        <p:sp>
          <p:nvSpPr>
            <p:cNvPr id="53" name="Freeform: Shape 52">
              <a:extLst>
                <a:ext uri="{FF2B5EF4-FFF2-40B4-BE49-F238E27FC236}">
                  <a16:creationId xmlns:a16="http://schemas.microsoft.com/office/drawing/2014/main" id="{874CCEB6-3305-4C1E-BEBE-7311D0E9D575}"/>
                </a:ext>
              </a:extLst>
            </p:cNvPr>
            <p:cNvSpPr/>
            <p:nvPr/>
          </p:nvSpPr>
          <p:spPr>
            <a:xfrm>
              <a:off x="4653285" y="5684460"/>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pFill/>
            <a:ln w="9525" cap="flat">
              <a:noFill/>
              <a:prstDash val="solid"/>
              <a:miter/>
            </a:ln>
          </p:spPr>
          <p:txBody>
            <a:bodyPr rtlCol="0" anchor="ctr"/>
            <a:lstStyle/>
            <a:p>
              <a:endParaRPr lang="en-US" sz="1800" b="1" dirty="0">
                <a:latin typeface="+mj-lt"/>
              </a:endParaRPr>
            </a:p>
          </p:txBody>
        </p:sp>
      </p:grpSp>
      <p:grpSp>
        <p:nvGrpSpPr>
          <p:cNvPr id="59" name="Group 58">
            <a:extLst>
              <a:ext uri="{FF2B5EF4-FFF2-40B4-BE49-F238E27FC236}">
                <a16:creationId xmlns:a16="http://schemas.microsoft.com/office/drawing/2014/main" id="{4D015571-E890-4679-B611-B6D31A20C064}"/>
              </a:ext>
            </a:extLst>
          </p:cNvPr>
          <p:cNvGrpSpPr>
            <a:grpSpLocks noChangeAspect="1"/>
          </p:cNvGrpSpPr>
          <p:nvPr/>
        </p:nvGrpSpPr>
        <p:grpSpPr>
          <a:xfrm>
            <a:off x="1500294" y="4123314"/>
            <a:ext cx="367616" cy="484094"/>
            <a:chOff x="6562150" y="5989925"/>
            <a:chExt cx="656252" cy="864184"/>
          </a:xfrm>
          <a:solidFill>
            <a:schemeClr val="accent1"/>
          </a:solidFill>
        </p:grpSpPr>
        <p:grpSp>
          <p:nvGrpSpPr>
            <p:cNvPr id="47" name="Group 46">
              <a:extLst>
                <a:ext uri="{FF2B5EF4-FFF2-40B4-BE49-F238E27FC236}">
                  <a16:creationId xmlns:a16="http://schemas.microsoft.com/office/drawing/2014/main" id="{2E14840A-D3CB-47F8-9201-CA0919EAB38A}"/>
                </a:ext>
              </a:extLst>
            </p:cNvPr>
            <p:cNvGrpSpPr/>
            <p:nvPr/>
          </p:nvGrpSpPr>
          <p:grpSpPr>
            <a:xfrm>
              <a:off x="6903969" y="6388847"/>
              <a:ext cx="314433" cy="465262"/>
              <a:chOff x="7216808" y="6504036"/>
              <a:chExt cx="238125" cy="352350"/>
            </a:xfrm>
            <a:grpFill/>
          </p:grpSpPr>
          <p:sp>
            <p:nvSpPr>
              <p:cNvPr id="44" name="Freeform: Shape 43">
                <a:extLst>
                  <a:ext uri="{FF2B5EF4-FFF2-40B4-BE49-F238E27FC236}">
                    <a16:creationId xmlns:a16="http://schemas.microsoft.com/office/drawing/2014/main" id="{CF3919A2-96F5-47CD-BECE-75A2A840831A}"/>
                  </a:ext>
                </a:extLst>
              </p:cNvPr>
              <p:cNvSpPr/>
              <p:nvPr/>
            </p:nvSpPr>
            <p:spPr>
              <a:xfrm>
                <a:off x="7302608" y="6504036"/>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sz="1800" b="1" dirty="0">
                  <a:latin typeface="+mj-lt"/>
                </a:endParaRPr>
              </a:p>
            </p:txBody>
          </p:sp>
          <p:sp>
            <p:nvSpPr>
              <p:cNvPr id="45" name="Freeform: Shape 44">
                <a:extLst>
                  <a:ext uri="{FF2B5EF4-FFF2-40B4-BE49-F238E27FC236}">
                    <a16:creationId xmlns:a16="http://schemas.microsoft.com/office/drawing/2014/main" id="{CDBBFC2E-900B-4AC2-A8E3-D175613324FF}"/>
                  </a:ext>
                </a:extLst>
              </p:cNvPr>
              <p:cNvSpPr/>
              <p:nvPr/>
            </p:nvSpPr>
            <p:spPr>
              <a:xfrm>
                <a:off x="7216808" y="6513486"/>
                <a:ext cx="238125" cy="342900"/>
              </a:xfrm>
              <a:custGeom>
                <a:avLst/>
                <a:gdLst>
                  <a:gd name="connsiteX0" fmla="*/ 236295 w 238125"/>
                  <a:gd name="connsiteY0" fmla="*/ 211530 h 342900"/>
                  <a:gd name="connsiteX1" fmla="*/ 202957 w 238125"/>
                  <a:gd name="connsiteY1" fmla="*/ 131520 h 342900"/>
                  <a:gd name="connsiteX2" fmla="*/ 153427 w 238125"/>
                  <a:gd name="connsiteY2" fmla="*/ 97230 h 342900"/>
                  <a:gd name="connsiteX3" fmla="*/ 133425 w 238125"/>
                  <a:gd name="connsiteY3" fmla="*/ 95325 h 342900"/>
                  <a:gd name="connsiteX4" fmla="*/ 85800 w 238125"/>
                  <a:gd name="connsiteY4" fmla="*/ 95325 h 342900"/>
                  <a:gd name="connsiteX5" fmla="*/ 35317 w 238125"/>
                  <a:gd name="connsiteY5" fmla="*/ 9600 h 342900"/>
                  <a:gd name="connsiteX6" fmla="*/ 9600 w 238125"/>
                  <a:gd name="connsiteY6" fmla="*/ 2932 h 342900"/>
                  <a:gd name="connsiteX7" fmla="*/ 2932 w 238125"/>
                  <a:gd name="connsiteY7" fmla="*/ 28650 h 342900"/>
                  <a:gd name="connsiteX8" fmla="*/ 85800 w 238125"/>
                  <a:gd name="connsiteY8" fmla="*/ 169620 h 342900"/>
                  <a:gd name="connsiteX9" fmla="*/ 85800 w 238125"/>
                  <a:gd name="connsiteY9" fmla="*/ 342975 h 342900"/>
                  <a:gd name="connsiteX10" fmla="*/ 123900 w 238125"/>
                  <a:gd name="connsiteY10" fmla="*/ 342975 h 342900"/>
                  <a:gd name="connsiteX11" fmla="*/ 123900 w 238125"/>
                  <a:gd name="connsiteY11" fmla="*/ 228675 h 342900"/>
                  <a:gd name="connsiteX12" fmla="*/ 142950 w 238125"/>
                  <a:gd name="connsiteY12" fmla="*/ 228675 h 342900"/>
                  <a:gd name="connsiteX13" fmla="*/ 142950 w 238125"/>
                  <a:gd name="connsiteY13" fmla="*/ 342975 h 342900"/>
                  <a:gd name="connsiteX14" fmla="*/ 181050 w 238125"/>
                  <a:gd name="connsiteY14" fmla="*/ 342975 h 342900"/>
                  <a:gd name="connsiteX15" fmla="*/ 181050 w 238125"/>
                  <a:gd name="connsiteY15" fmla="*/ 177240 h 342900"/>
                  <a:gd name="connsiteX16" fmla="*/ 202005 w 238125"/>
                  <a:gd name="connsiteY16" fmla="*/ 226770 h 342900"/>
                  <a:gd name="connsiteX17" fmla="*/ 219150 w 238125"/>
                  <a:gd name="connsiteY17" fmla="*/ 238200 h 342900"/>
                  <a:gd name="connsiteX18" fmla="*/ 226770 w 238125"/>
                  <a:gd name="connsiteY18" fmla="*/ 236295 h 342900"/>
                  <a:gd name="connsiteX19" fmla="*/ 236295 w 238125"/>
                  <a:gd name="connsiteY19" fmla="*/ 21153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342900">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grpFill/>
              <a:ln w="9525" cap="flat">
                <a:noFill/>
                <a:prstDash val="solid"/>
                <a:miter/>
              </a:ln>
            </p:spPr>
            <p:txBody>
              <a:bodyPr rtlCol="0" anchor="ctr"/>
              <a:lstStyle/>
              <a:p>
                <a:endParaRPr lang="en-US" sz="1800" b="1" dirty="0">
                  <a:latin typeface="+mj-lt"/>
                </a:endParaRPr>
              </a:p>
            </p:txBody>
          </p:sp>
        </p:grpSp>
        <p:grpSp>
          <p:nvGrpSpPr>
            <p:cNvPr id="58" name="Group 57">
              <a:extLst>
                <a:ext uri="{FF2B5EF4-FFF2-40B4-BE49-F238E27FC236}">
                  <a16:creationId xmlns:a16="http://schemas.microsoft.com/office/drawing/2014/main" id="{58D7F02D-D370-415D-8BD0-A686753F9D19}"/>
                </a:ext>
              </a:extLst>
            </p:cNvPr>
            <p:cNvGrpSpPr/>
            <p:nvPr/>
          </p:nvGrpSpPr>
          <p:grpSpPr>
            <a:xfrm>
              <a:off x="6562150" y="5989925"/>
              <a:ext cx="419100" cy="857250"/>
              <a:chOff x="6562150" y="5989925"/>
              <a:chExt cx="419100" cy="857250"/>
            </a:xfrm>
            <a:grpFill/>
          </p:grpSpPr>
          <p:sp>
            <p:nvSpPr>
              <p:cNvPr id="56" name="Freeform: Shape 55">
                <a:extLst>
                  <a:ext uri="{FF2B5EF4-FFF2-40B4-BE49-F238E27FC236}">
                    <a16:creationId xmlns:a16="http://schemas.microsoft.com/office/drawing/2014/main" id="{BAEF3D62-CE16-47D8-A543-DA697601E8F0}"/>
                  </a:ext>
                </a:extLst>
              </p:cNvPr>
              <p:cNvSpPr/>
              <p:nvPr/>
            </p:nvSpPr>
            <p:spPr>
              <a:xfrm>
                <a:off x="6696967" y="598992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sz="1800" b="1" dirty="0">
                  <a:latin typeface="+mj-lt"/>
                </a:endParaRPr>
              </a:p>
            </p:txBody>
          </p:sp>
          <p:sp>
            <p:nvSpPr>
              <p:cNvPr id="57" name="Freeform: Shape 56">
                <a:extLst>
                  <a:ext uri="{FF2B5EF4-FFF2-40B4-BE49-F238E27FC236}">
                    <a16:creationId xmlns:a16="http://schemas.microsoft.com/office/drawing/2014/main" id="{B4C7CBA9-2F5F-4672-B6A5-E10C32680AF1}"/>
                  </a:ext>
                </a:extLst>
              </p:cNvPr>
              <p:cNvSpPr/>
              <p:nvPr/>
            </p:nvSpPr>
            <p:spPr>
              <a:xfrm>
                <a:off x="6562150" y="6161375"/>
                <a:ext cx="419100" cy="685800"/>
              </a:xfrm>
              <a:custGeom>
                <a:avLst/>
                <a:gdLst>
                  <a:gd name="connsiteX0" fmla="*/ 418661 w 419100"/>
                  <a:gd name="connsiteY0" fmla="*/ 293370 h 685800"/>
                  <a:gd name="connsiteX1" fmla="*/ 350081 w 419100"/>
                  <a:gd name="connsiteY1" fmla="*/ 57150 h 685800"/>
                  <a:gd name="connsiteX2" fmla="*/ 334841 w 419100"/>
                  <a:gd name="connsiteY2" fmla="*/ 36195 h 685800"/>
                  <a:gd name="connsiteX3" fmla="*/ 254831 w 419100"/>
                  <a:gd name="connsiteY3" fmla="*/ 3810 h 685800"/>
                  <a:gd name="connsiteX4" fmla="*/ 211016 w 419100"/>
                  <a:gd name="connsiteY4" fmla="*/ 0 h 685800"/>
                  <a:gd name="connsiteX5" fmla="*/ 167201 w 419100"/>
                  <a:gd name="connsiteY5" fmla="*/ 3810 h 685800"/>
                  <a:gd name="connsiteX6" fmla="*/ 87191 w 419100"/>
                  <a:gd name="connsiteY6" fmla="*/ 36195 h 685800"/>
                  <a:gd name="connsiteX7" fmla="*/ 71951 w 419100"/>
                  <a:gd name="connsiteY7" fmla="*/ 57150 h 685800"/>
                  <a:gd name="connsiteX8" fmla="*/ 1466 w 419100"/>
                  <a:gd name="connsiteY8" fmla="*/ 293370 h 685800"/>
                  <a:gd name="connsiteX9" fmla="*/ 28136 w 419100"/>
                  <a:gd name="connsiteY9" fmla="*/ 340995 h 685800"/>
                  <a:gd name="connsiteX10" fmla="*/ 39566 w 419100"/>
                  <a:gd name="connsiteY10" fmla="*/ 342900 h 685800"/>
                  <a:gd name="connsiteX11" fmla="*/ 75761 w 419100"/>
                  <a:gd name="connsiteY11" fmla="*/ 316230 h 685800"/>
                  <a:gd name="connsiteX12" fmla="*/ 134816 w 419100"/>
                  <a:gd name="connsiteY12" fmla="*/ 116205 h 685800"/>
                  <a:gd name="connsiteX13" fmla="*/ 134816 w 419100"/>
                  <a:gd name="connsiteY13" fmla="*/ 182880 h 685800"/>
                  <a:gd name="connsiteX14" fmla="*/ 64331 w 419100"/>
                  <a:gd name="connsiteY14" fmla="*/ 419100 h 685800"/>
                  <a:gd name="connsiteX15" fmla="*/ 115766 w 419100"/>
                  <a:gd name="connsiteY15" fmla="*/ 419100 h 685800"/>
                  <a:gd name="connsiteX16" fmla="*/ 115766 w 419100"/>
                  <a:gd name="connsiteY16" fmla="*/ 685800 h 685800"/>
                  <a:gd name="connsiteX17" fmla="*/ 191966 w 419100"/>
                  <a:gd name="connsiteY17" fmla="*/ 685800 h 685800"/>
                  <a:gd name="connsiteX18" fmla="*/ 191966 w 419100"/>
                  <a:gd name="connsiteY18" fmla="*/ 419100 h 685800"/>
                  <a:gd name="connsiteX19" fmla="*/ 230066 w 419100"/>
                  <a:gd name="connsiteY19" fmla="*/ 419100 h 685800"/>
                  <a:gd name="connsiteX20" fmla="*/ 230066 w 419100"/>
                  <a:gd name="connsiteY20" fmla="*/ 685800 h 685800"/>
                  <a:gd name="connsiteX21" fmla="*/ 306266 w 419100"/>
                  <a:gd name="connsiteY21" fmla="*/ 685800 h 685800"/>
                  <a:gd name="connsiteX22" fmla="*/ 306266 w 419100"/>
                  <a:gd name="connsiteY22" fmla="*/ 419100 h 685800"/>
                  <a:gd name="connsiteX23" fmla="*/ 357701 w 419100"/>
                  <a:gd name="connsiteY23" fmla="*/ 419100 h 685800"/>
                  <a:gd name="connsiteX24" fmla="*/ 287216 w 419100"/>
                  <a:gd name="connsiteY24" fmla="*/ 182880 h 685800"/>
                  <a:gd name="connsiteX25" fmla="*/ 287216 w 419100"/>
                  <a:gd name="connsiteY25" fmla="*/ 116205 h 685800"/>
                  <a:gd name="connsiteX26" fmla="*/ 346271 w 419100"/>
                  <a:gd name="connsiteY26" fmla="*/ 316230 h 685800"/>
                  <a:gd name="connsiteX27" fmla="*/ 382466 w 419100"/>
                  <a:gd name="connsiteY27" fmla="*/ 342900 h 685800"/>
                  <a:gd name="connsiteX28" fmla="*/ 393896 w 419100"/>
                  <a:gd name="connsiteY28" fmla="*/ 340995 h 685800"/>
                  <a:gd name="connsiteX29" fmla="*/ 418661 w 419100"/>
                  <a:gd name="connsiteY29" fmla="*/ 29337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100" h="685800">
                    <a:moveTo>
                      <a:pt x="418661" y="293370"/>
                    </a:moveTo>
                    <a:lnTo>
                      <a:pt x="350081" y="57150"/>
                    </a:lnTo>
                    <a:cubicBezTo>
                      <a:pt x="348176" y="47625"/>
                      <a:pt x="342461" y="40005"/>
                      <a:pt x="334841" y="36195"/>
                    </a:cubicBezTo>
                    <a:cubicBezTo>
                      <a:pt x="311981" y="20955"/>
                      <a:pt x="285311" y="11430"/>
                      <a:pt x="254831" y="3810"/>
                    </a:cubicBezTo>
                    <a:cubicBezTo>
                      <a:pt x="239591" y="1905"/>
                      <a:pt x="226256" y="0"/>
                      <a:pt x="211016" y="0"/>
                    </a:cubicBezTo>
                    <a:cubicBezTo>
                      <a:pt x="195776" y="0"/>
                      <a:pt x="182441" y="1905"/>
                      <a:pt x="167201" y="3810"/>
                    </a:cubicBezTo>
                    <a:cubicBezTo>
                      <a:pt x="136721" y="9525"/>
                      <a:pt x="110051" y="20955"/>
                      <a:pt x="87191" y="36195"/>
                    </a:cubicBezTo>
                    <a:cubicBezTo>
                      <a:pt x="79571" y="41910"/>
                      <a:pt x="73856" y="47625"/>
                      <a:pt x="71951" y="57150"/>
                    </a:cubicBezTo>
                    <a:lnTo>
                      <a:pt x="1466" y="293370"/>
                    </a:lnTo>
                    <a:cubicBezTo>
                      <a:pt x="-4249" y="314325"/>
                      <a:pt x="7181" y="335280"/>
                      <a:pt x="28136" y="340995"/>
                    </a:cubicBezTo>
                    <a:cubicBezTo>
                      <a:pt x="31946" y="342900"/>
                      <a:pt x="35756" y="342900"/>
                      <a:pt x="39566" y="342900"/>
                    </a:cubicBezTo>
                    <a:cubicBezTo>
                      <a:pt x="56711" y="342900"/>
                      <a:pt x="71951" y="331470"/>
                      <a:pt x="75761" y="316230"/>
                    </a:cubicBezTo>
                    <a:lnTo>
                      <a:pt x="134816" y="116205"/>
                    </a:lnTo>
                    <a:lnTo>
                      <a:pt x="134816" y="182880"/>
                    </a:lnTo>
                    <a:lnTo>
                      <a:pt x="64331" y="419100"/>
                    </a:lnTo>
                    <a:lnTo>
                      <a:pt x="115766" y="419100"/>
                    </a:lnTo>
                    <a:lnTo>
                      <a:pt x="115766" y="685800"/>
                    </a:lnTo>
                    <a:lnTo>
                      <a:pt x="191966" y="685800"/>
                    </a:lnTo>
                    <a:lnTo>
                      <a:pt x="191966" y="419100"/>
                    </a:lnTo>
                    <a:lnTo>
                      <a:pt x="230066" y="419100"/>
                    </a:lnTo>
                    <a:lnTo>
                      <a:pt x="230066" y="685800"/>
                    </a:lnTo>
                    <a:lnTo>
                      <a:pt x="306266" y="685800"/>
                    </a:lnTo>
                    <a:lnTo>
                      <a:pt x="306266" y="419100"/>
                    </a:lnTo>
                    <a:lnTo>
                      <a:pt x="357701" y="419100"/>
                    </a:lnTo>
                    <a:lnTo>
                      <a:pt x="287216" y="182880"/>
                    </a:lnTo>
                    <a:lnTo>
                      <a:pt x="287216" y="116205"/>
                    </a:lnTo>
                    <a:lnTo>
                      <a:pt x="346271" y="316230"/>
                    </a:lnTo>
                    <a:cubicBezTo>
                      <a:pt x="351986" y="333375"/>
                      <a:pt x="367226" y="342900"/>
                      <a:pt x="382466" y="342900"/>
                    </a:cubicBezTo>
                    <a:cubicBezTo>
                      <a:pt x="386276" y="342900"/>
                      <a:pt x="390086" y="342900"/>
                      <a:pt x="393896" y="340995"/>
                    </a:cubicBezTo>
                    <a:cubicBezTo>
                      <a:pt x="412946" y="335280"/>
                      <a:pt x="424376" y="314325"/>
                      <a:pt x="418661" y="293370"/>
                    </a:cubicBezTo>
                    <a:close/>
                  </a:path>
                </a:pathLst>
              </a:custGeom>
              <a:grpFill/>
              <a:ln w="9525" cap="flat">
                <a:noFill/>
                <a:prstDash val="solid"/>
                <a:miter/>
              </a:ln>
            </p:spPr>
            <p:txBody>
              <a:bodyPr rtlCol="0" anchor="ctr"/>
              <a:lstStyle/>
              <a:p>
                <a:endParaRPr lang="en-US" sz="1800" b="1" dirty="0">
                  <a:latin typeface="+mj-lt"/>
                </a:endParaRPr>
              </a:p>
            </p:txBody>
          </p:sp>
        </p:grpSp>
      </p:grpSp>
      <p:sp>
        <p:nvSpPr>
          <p:cNvPr id="69" name="Arrow: Right 68">
            <a:extLst>
              <a:ext uri="{FF2B5EF4-FFF2-40B4-BE49-F238E27FC236}">
                <a16:creationId xmlns:a16="http://schemas.microsoft.com/office/drawing/2014/main" id="{5460FE11-7023-4698-AFF5-0214177BFD19}"/>
              </a:ext>
            </a:extLst>
          </p:cNvPr>
          <p:cNvSpPr/>
          <p:nvPr/>
        </p:nvSpPr>
        <p:spPr bwMode="auto">
          <a:xfrm rot="5400000">
            <a:off x="1529231" y="4582534"/>
            <a:ext cx="378076" cy="484094"/>
          </a:xfrm>
          <a:prstGeom prst="rightArrow">
            <a:avLst>
              <a:gd name="adj1" fmla="val 50000"/>
              <a:gd name="adj2" fmla="val 63635"/>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vert270" wrap="none" lIns="320040" tIns="0" rIns="0" bIns="0" numCol="1" rtlCol="0" anchor="b" anchorCtr="1" compatLnSpc="1">
            <a:prstTxWarp prst="textNoShape">
              <a:avLst/>
            </a:prstTxWarp>
          </a:bodyPr>
          <a:lstStyle/>
          <a:p>
            <a:pPr algn="l" defTabSz="899320"/>
            <a:r>
              <a:rPr lang="en-US" sz="1200" b="1" dirty="0">
                <a:solidFill>
                  <a:srgbClr val="FFFFFF"/>
                </a:solidFill>
                <a:latin typeface="+mj-lt"/>
                <a:ea typeface="ＭＳ Ｐゴシック" charset="0"/>
                <a:cs typeface="ＭＳ Ｐゴシック" charset="0"/>
              </a:rPr>
              <a:t>3%</a:t>
            </a:r>
          </a:p>
        </p:txBody>
      </p:sp>
      <p:sp>
        <p:nvSpPr>
          <p:cNvPr id="71" name="TextBox 70">
            <a:extLst>
              <a:ext uri="{FF2B5EF4-FFF2-40B4-BE49-F238E27FC236}">
                <a16:creationId xmlns:a16="http://schemas.microsoft.com/office/drawing/2014/main" id="{BDD69EF4-B178-4F71-AF7D-9A3EA39022DA}"/>
              </a:ext>
            </a:extLst>
          </p:cNvPr>
          <p:cNvSpPr txBox="1"/>
          <p:nvPr/>
        </p:nvSpPr>
        <p:spPr>
          <a:xfrm>
            <a:off x="1854177" y="4335841"/>
            <a:ext cx="878767" cy="369332"/>
          </a:xfrm>
          <a:prstGeom prst="rect">
            <a:avLst/>
          </a:prstGeom>
          <a:noFill/>
        </p:spPr>
        <p:txBody>
          <a:bodyPr wrap="none" rtlCol="0">
            <a:spAutoFit/>
          </a:bodyPr>
          <a:lstStyle/>
          <a:p>
            <a:pPr algn="l"/>
            <a:r>
              <a:rPr lang="en-US" sz="1800" b="1" dirty="0">
                <a:solidFill>
                  <a:schemeClr val="accent1"/>
                </a:solidFill>
                <a:latin typeface="+mj-lt"/>
              </a:rPr>
              <a:t>3</a:t>
            </a:r>
            <a:r>
              <a:rPr lang="en-US" sz="1800" b="1" baseline="30000" dirty="0">
                <a:solidFill>
                  <a:schemeClr val="accent1"/>
                </a:solidFill>
                <a:latin typeface="+mj-lt"/>
              </a:rPr>
              <a:t>rd</a:t>
            </a:r>
            <a:r>
              <a:rPr lang="en-US" sz="1800" b="1" dirty="0">
                <a:solidFill>
                  <a:schemeClr val="accent1"/>
                </a:solidFill>
                <a:latin typeface="+mj-lt"/>
              </a:rPr>
              <a:t> gen</a:t>
            </a:r>
          </a:p>
        </p:txBody>
      </p:sp>
      <p:sp>
        <p:nvSpPr>
          <p:cNvPr id="72" name="TextBox 71">
            <a:extLst>
              <a:ext uri="{FF2B5EF4-FFF2-40B4-BE49-F238E27FC236}">
                <a16:creationId xmlns:a16="http://schemas.microsoft.com/office/drawing/2014/main" id="{B75EFE7D-EB20-4E14-A52E-022C08888962}"/>
              </a:ext>
            </a:extLst>
          </p:cNvPr>
          <p:cNvSpPr txBox="1"/>
          <p:nvPr/>
        </p:nvSpPr>
        <p:spPr>
          <a:xfrm>
            <a:off x="1810971" y="5180164"/>
            <a:ext cx="877163" cy="369332"/>
          </a:xfrm>
          <a:prstGeom prst="rect">
            <a:avLst/>
          </a:prstGeom>
          <a:noFill/>
        </p:spPr>
        <p:txBody>
          <a:bodyPr wrap="none" rtlCol="0">
            <a:spAutoFit/>
          </a:bodyPr>
          <a:lstStyle/>
          <a:p>
            <a:pPr algn="l"/>
            <a:r>
              <a:rPr lang="en-US" sz="1800" b="1" dirty="0">
                <a:solidFill>
                  <a:schemeClr val="accent1"/>
                </a:solidFill>
                <a:latin typeface="+mj-lt"/>
              </a:rPr>
              <a:t>4</a:t>
            </a:r>
            <a:r>
              <a:rPr lang="en-US" sz="1800" b="1" baseline="30000" dirty="0">
                <a:solidFill>
                  <a:schemeClr val="accent1"/>
                </a:solidFill>
                <a:latin typeface="+mj-lt"/>
              </a:rPr>
              <a:t>th</a:t>
            </a:r>
            <a:r>
              <a:rPr lang="en-US" sz="1800" b="1" dirty="0">
                <a:solidFill>
                  <a:schemeClr val="accent1"/>
                </a:solidFill>
                <a:latin typeface="+mj-lt"/>
              </a:rPr>
              <a:t> gen</a:t>
            </a:r>
          </a:p>
        </p:txBody>
      </p:sp>
      <p:sp>
        <p:nvSpPr>
          <p:cNvPr id="63" name="Graphic 7" descr="Store">
            <a:extLst>
              <a:ext uri="{FF2B5EF4-FFF2-40B4-BE49-F238E27FC236}">
                <a16:creationId xmlns:a16="http://schemas.microsoft.com/office/drawing/2014/main" id="{6FB79937-DD7A-48C0-9F60-D26C93DABD79}"/>
              </a:ext>
            </a:extLst>
          </p:cNvPr>
          <p:cNvSpPr/>
          <p:nvPr/>
        </p:nvSpPr>
        <p:spPr>
          <a:xfrm>
            <a:off x="934290" y="1917140"/>
            <a:ext cx="1567958" cy="838122"/>
          </a:xfrm>
          <a:custGeom>
            <a:avLst/>
            <a:gdLst>
              <a:gd name="connsiteX0" fmla="*/ 609600 w 685800"/>
              <a:gd name="connsiteY0" fmla="*/ 285750 h 647700"/>
              <a:gd name="connsiteX1" fmla="*/ 571500 w 685800"/>
              <a:gd name="connsiteY1" fmla="*/ 323850 h 647700"/>
              <a:gd name="connsiteX2" fmla="*/ 533400 w 685800"/>
              <a:gd name="connsiteY2" fmla="*/ 285750 h 647700"/>
              <a:gd name="connsiteX3" fmla="*/ 533400 w 685800"/>
              <a:gd name="connsiteY3" fmla="*/ 247650 h 647700"/>
              <a:gd name="connsiteX4" fmla="*/ 514350 w 685800"/>
              <a:gd name="connsiteY4" fmla="*/ 57150 h 647700"/>
              <a:gd name="connsiteX5" fmla="*/ 590550 w 685800"/>
              <a:gd name="connsiteY5" fmla="*/ 57150 h 647700"/>
              <a:gd name="connsiteX6" fmla="*/ 609600 w 685800"/>
              <a:gd name="connsiteY6" fmla="*/ 247650 h 647700"/>
              <a:gd name="connsiteX7" fmla="*/ 609600 w 685800"/>
              <a:gd name="connsiteY7" fmla="*/ 285750 h 647700"/>
              <a:gd name="connsiteX8" fmla="*/ 457200 w 685800"/>
              <a:gd name="connsiteY8" fmla="*/ 285750 h 647700"/>
              <a:gd name="connsiteX9" fmla="*/ 419100 w 685800"/>
              <a:gd name="connsiteY9" fmla="*/ 323850 h 647700"/>
              <a:gd name="connsiteX10" fmla="*/ 381000 w 685800"/>
              <a:gd name="connsiteY10" fmla="*/ 285750 h 647700"/>
              <a:gd name="connsiteX11" fmla="*/ 381000 w 685800"/>
              <a:gd name="connsiteY11" fmla="*/ 247650 h 647700"/>
              <a:gd name="connsiteX12" fmla="*/ 371475 w 685800"/>
              <a:gd name="connsiteY12" fmla="*/ 57150 h 647700"/>
              <a:gd name="connsiteX13" fmla="*/ 447675 w 685800"/>
              <a:gd name="connsiteY13" fmla="*/ 57150 h 647700"/>
              <a:gd name="connsiteX14" fmla="*/ 457200 w 685800"/>
              <a:gd name="connsiteY14" fmla="*/ 247650 h 647700"/>
              <a:gd name="connsiteX15" fmla="*/ 457200 w 685800"/>
              <a:gd name="connsiteY15" fmla="*/ 285750 h 647700"/>
              <a:gd name="connsiteX16" fmla="*/ 304800 w 685800"/>
              <a:gd name="connsiteY16" fmla="*/ 247650 h 647700"/>
              <a:gd name="connsiteX17" fmla="*/ 304800 w 685800"/>
              <a:gd name="connsiteY17" fmla="*/ 285750 h 647700"/>
              <a:gd name="connsiteX18" fmla="*/ 266700 w 685800"/>
              <a:gd name="connsiteY18" fmla="*/ 323850 h 647700"/>
              <a:gd name="connsiteX19" fmla="*/ 228600 w 685800"/>
              <a:gd name="connsiteY19" fmla="*/ 285750 h 647700"/>
              <a:gd name="connsiteX20" fmla="*/ 228600 w 685800"/>
              <a:gd name="connsiteY20" fmla="*/ 247650 h 647700"/>
              <a:gd name="connsiteX21" fmla="*/ 238125 w 685800"/>
              <a:gd name="connsiteY21" fmla="*/ 57150 h 647700"/>
              <a:gd name="connsiteX22" fmla="*/ 314325 w 685800"/>
              <a:gd name="connsiteY22" fmla="*/ 57150 h 647700"/>
              <a:gd name="connsiteX23" fmla="*/ 304800 w 685800"/>
              <a:gd name="connsiteY23" fmla="*/ 247650 h 647700"/>
              <a:gd name="connsiteX24" fmla="*/ 266700 w 685800"/>
              <a:gd name="connsiteY24" fmla="*/ 552450 h 647700"/>
              <a:gd name="connsiteX25" fmla="*/ 114300 w 685800"/>
              <a:gd name="connsiteY25" fmla="*/ 552450 h 647700"/>
              <a:gd name="connsiteX26" fmla="*/ 114300 w 685800"/>
              <a:gd name="connsiteY26" fmla="*/ 400050 h 647700"/>
              <a:gd name="connsiteX27" fmla="*/ 266700 w 685800"/>
              <a:gd name="connsiteY27" fmla="*/ 400050 h 647700"/>
              <a:gd name="connsiteX28" fmla="*/ 266700 w 685800"/>
              <a:gd name="connsiteY28" fmla="*/ 552450 h 647700"/>
              <a:gd name="connsiteX29" fmla="*/ 76200 w 685800"/>
              <a:gd name="connsiteY29" fmla="*/ 285750 h 647700"/>
              <a:gd name="connsiteX30" fmla="*/ 76200 w 685800"/>
              <a:gd name="connsiteY30" fmla="*/ 247650 h 647700"/>
              <a:gd name="connsiteX31" fmla="*/ 95250 w 685800"/>
              <a:gd name="connsiteY31" fmla="*/ 57150 h 647700"/>
              <a:gd name="connsiteX32" fmla="*/ 171450 w 685800"/>
              <a:gd name="connsiteY32" fmla="*/ 57150 h 647700"/>
              <a:gd name="connsiteX33" fmla="*/ 152400 w 685800"/>
              <a:gd name="connsiteY33" fmla="*/ 247650 h 647700"/>
              <a:gd name="connsiteX34" fmla="*/ 152400 w 685800"/>
              <a:gd name="connsiteY34" fmla="*/ 285750 h 647700"/>
              <a:gd name="connsiteX35" fmla="*/ 114300 w 685800"/>
              <a:gd name="connsiteY35" fmla="*/ 323850 h 647700"/>
              <a:gd name="connsiteX36" fmla="*/ 76200 w 685800"/>
              <a:gd name="connsiteY36" fmla="*/ 285750 h 647700"/>
              <a:gd name="connsiteX37" fmla="*/ 647700 w 685800"/>
              <a:gd name="connsiteY37" fmla="*/ 0 h 647700"/>
              <a:gd name="connsiteX38" fmla="*/ 38100 w 685800"/>
              <a:gd name="connsiteY38" fmla="*/ 0 h 647700"/>
              <a:gd name="connsiteX39" fmla="*/ 0 w 685800"/>
              <a:gd name="connsiteY39" fmla="*/ 247650 h 647700"/>
              <a:gd name="connsiteX40" fmla="*/ 0 w 685800"/>
              <a:gd name="connsiteY40" fmla="*/ 285750 h 647700"/>
              <a:gd name="connsiteX41" fmla="*/ 38100 w 685800"/>
              <a:gd name="connsiteY41" fmla="*/ 323850 h 647700"/>
              <a:gd name="connsiteX42" fmla="*/ 38100 w 685800"/>
              <a:gd name="connsiteY42" fmla="*/ 647700 h 647700"/>
              <a:gd name="connsiteX43" fmla="*/ 361950 w 685800"/>
              <a:gd name="connsiteY43" fmla="*/ 647700 h 647700"/>
              <a:gd name="connsiteX44" fmla="*/ 361950 w 685800"/>
              <a:gd name="connsiteY44" fmla="*/ 400050 h 647700"/>
              <a:gd name="connsiteX45" fmla="*/ 571500 w 685800"/>
              <a:gd name="connsiteY45" fmla="*/ 400050 h 647700"/>
              <a:gd name="connsiteX46" fmla="*/ 571500 w 685800"/>
              <a:gd name="connsiteY46" fmla="*/ 647700 h 647700"/>
              <a:gd name="connsiteX47" fmla="*/ 647700 w 685800"/>
              <a:gd name="connsiteY47" fmla="*/ 647700 h 647700"/>
              <a:gd name="connsiteX48" fmla="*/ 647700 w 685800"/>
              <a:gd name="connsiteY48" fmla="*/ 323850 h 647700"/>
              <a:gd name="connsiteX49" fmla="*/ 685800 w 685800"/>
              <a:gd name="connsiteY49" fmla="*/ 285750 h 647700"/>
              <a:gd name="connsiteX50" fmla="*/ 685800 w 685800"/>
              <a:gd name="connsiteY50" fmla="*/ 247650 h 647700"/>
              <a:gd name="connsiteX51" fmla="*/ 647700 w 685800"/>
              <a:gd name="connsiteY51"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 h="647700">
                <a:moveTo>
                  <a:pt x="609600" y="285750"/>
                </a:moveTo>
                <a:cubicBezTo>
                  <a:pt x="609600" y="306705"/>
                  <a:pt x="592455" y="323850"/>
                  <a:pt x="571500" y="323850"/>
                </a:cubicBezTo>
                <a:cubicBezTo>
                  <a:pt x="550545" y="323850"/>
                  <a:pt x="533400" y="306705"/>
                  <a:pt x="533400" y="285750"/>
                </a:cubicBezTo>
                <a:lnTo>
                  <a:pt x="533400" y="247650"/>
                </a:lnTo>
                <a:lnTo>
                  <a:pt x="514350" y="57150"/>
                </a:lnTo>
                <a:lnTo>
                  <a:pt x="590550" y="57150"/>
                </a:lnTo>
                <a:lnTo>
                  <a:pt x="609600" y="247650"/>
                </a:lnTo>
                <a:lnTo>
                  <a:pt x="609600" y="285750"/>
                </a:lnTo>
                <a:close/>
                <a:moveTo>
                  <a:pt x="457200" y="285750"/>
                </a:moveTo>
                <a:cubicBezTo>
                  <a:pt x="457200" y="306705"/>
                  <a:pt x="440055" y="323850"/>
                  <a:pt x="419100" y="323850"/>
                </a:cubicBezTo>
                <a:cubicBezTo>
                  <a:pt x="398145" y="323850"/>
                  <a:pt x="381000" y="306705"/>
                  <a:pt x="381000" y="285750"/>
                </a:cubicBezTo>
                <a:lnTo>
                  <a:pt x="381000" y="247650"/>
                </a:lnTo>
                <a:lnTo>
                  <a:pt x="371475" y="57150"/>
                </a:lnTo>
                <a:lnTo>
                  <a:pt x="447675" y="57150"/>
                </a:lnTo>
                <a:lnTo>
                  <a:pt x="457200" y="247650"/>
                </a:lnTo>
                <a:lnTo>
                  <a:pt x="457200" y="285750"/>
                </a:lnTo>
                <a:close/>
                <a:moveTo>
                  <a:pt x="304800" y="247650"/>
                </a:moveTo>
                <a:lnTo>
                  <a:pt x="304800" y="285750"/>
                </a:lnTo>
                <a:cubicBezTo>
                  <a:pt x="304800" y="306705"/>
                  <a:pt x="287655" y="323850"/>
                  <a:pt x="266700" y="323850"/>
                </a:cubicBezTo>
                <a:cubicBezTo>
                  <a:pt x="245745" y="323850"/>
                  <a:pt x="228600" y="306705"/>
                  <a:pt x="228600" y="285750"/>
                </a:cubicBezTo>
                <a:lnTo>
                  <a:pt x="228600" y="247650"/>
                </a:lnTo>
                <a:lnTo>
                  <a:pt x="238125" y="57150"/>
                </a:lnTo>
                <a:lnTo>
                  <a:pt x="314325" y="57150"/>
                </a:lnTo>
                <a:lnTo>
                  <a:pt x="304800" y="247650"/>
                </a:lnTo>
                <a:close/>
                <a:moveTo>
                  <a:pt x="266700" y="552450"/>
                </a:moveTo>
                <a:lnTo>
                  <a:pt x="114300" y="552450"/>
                </a:lnTo>
                <a:lnTo>
                  <a:pt x="114300" y="400050"/>
                </a:lnTo>
                <a:lnTo>
                  <a:pt x="266700" y="400050"/>
                </a:lnTo>
                <a:lnTo>
                  <a:pt x="266700" y="552450"/>
                </a:lnTo>
                <a:close/>
                <a:moveTo>
                  <a:pt x="76200" y="285750"/>
                </a:moveTo>
                <a:lnTo>
                  <a:pt x="76200" y="247650"/>
                </a:lnTo>
                <a:lnTo>
                  <a:pt x="95250" y="57150"/>
                </a:lnTo>
                <a:lnTo>
                  <a:pt x="171450" y="57150"/>
                </a:lnTo>
                <a:lnTo>
                  <a:pt x="152400" y="247650"/>
                </a:lnTo>
                <a:lnTo>
                  <a:pt x="152400" y="285750"/>
                </a:lnTo>
                <a:cubicBezTo>
                  <a:pt x="152400" y="306705"/>
                  <a:pt x="135255" y="323850"/>
                  <a:pt x="114300" y="323850"/>
                </a:cubicBezTo>
                <a:cubicBezTo>
                  <a:pt x="93345" y="323850"/>
                  <a:pt x="76200" y="306705"/>
                  <a:pt x="76200" y="285750"/>
                </a:cubicBezTo>
                <a:close/>
                <a:moveTo>
                  <a:pt x="647700" y="0"/>
                </a:moveTo>
                <a:lnTo>
                  <a:pt x="38100" y="0"/>
                </a:lnTo>
                <a:lnTo>
                  <a:pt x="0" y="247650"/>
                </a:lnTo>
                <a:lnTo>
                  <a:pt x="0" y="285750"/>
                </a:lnTo>
                <a:cubicBezTo>
                  <a:pt x="0" y="306705"/>
                  <a:pt x="17145" y="323850"/>
                  <a:pt x="38100" y="323850"/>
                </a:cubicBezTo>
                <a:lnTo>
                  <a:pt x="38100" y="647700"/>
                </a:lnTo>
                <a:lnTo>
                  <a:pt x="361950" y="647700"/>
                </a:lnTo>
                <a:lnTo>
                  <a:pt x="361950" y="400050"/>
                </a:lnTo>
                <a:lnTo>
                  <a:pt x="571500" y="400050"/>
                </a:lnTo>
                <a:lnTo>
                  <a:pt x="571500" y="647700"/>
                </a:lnTo>
                <a:lnTo>
                  <a:pt x="647700" y="647700"/>
                </a:lnTo>
                <a:lnTo>
                  <a:pt x="647700" y="323850"/>
                </a:lnTo>
                <a:cubicBezTo>
                  <a:pt x="668655" y="323850"/>
                  <a:pt x="685800" y="306705"/>
                  <a:pt x="685800" y="285750"/>
                </a:cubicBezTo>
                <a:lnTo>
                  <a:pt x="685800" y="247650"/>
                </a:lnTo>
                <a:lnTo>
                  <a:pt x="647700" y="0"/>
                </a:lnTo>
                <a:close/>
              </a:path>
            </a:pathLst>
          </a:custGeom>
          <a:solidFill>
            <a:schemeClr val="tx1">
              <a:lumMod val="50000"/>
              <a:lumOff val="50000"/>
            </a:schemeClr>
          </a:solidFill>
          <a:ln w="9525" cap="flat">
            <a:noFill/>
            <a:prstDash val="solid"/>
            <a:miter/>
          </a:ln>
        </p:spPr>
        <p:txBody>
          <a:bodyPr rtlCol="0" anchor="ctr"/>
          <a:lstStyle/>
          <a:p>
            <a:endParaRPr lang="en-US" sz="1557" dirty="0">
              <a:latin typeface="+mn-lt"/>
            </a:endParaRPr>
          </a:p>
        </p:txBody>
      </p:sp>
      <p:sp>
        <p:nvSpPr>
          <p:cNvPr id="37" name="Arrow: Right 36">
            <a:extLst>
              <a:ext uri="{FF2B5EF4-FFF2-40B4-BE49-F238E27FC236}">
                <a16:creationId xmlns:a16="http://schemas.microsoft.com/office/drawing/2014/main" id="{EF8723DA-6664-40BB-AC1A-9E2E14AC8703}"/>
              </a:ext>
            </a:extLst>
          </p:cNvPr>
          <p:cNvSpPr/>
          <p:nvPr/>
        </p:nvSpPr>
        <p:spPr bwMode="auto">
          <a:xfrm rot="5400000">
            <a:off x="1529231" y="3513126"/>
            <a:ext cx="378076" cy="806824"/>
          </a:xfrm>
          <a:prstGeom prst="rightArrow">
            <a:avLst>
              <a:gd name="adj1" fmla="val 50000"/>
              <a:gd name="adj2" fmla="val 63635"/>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vert270" wrap="none" lIns="320040" tIns="0" rIns="0" bIns="0" numCol="1" rtlCol="0" anchor="b" anchorCtr="1" compatLnSpc="1">
            <a:prstTxWarp prst="textNoShape">
              <a:avLst/>
            </a:prstTxWarp>
          </a:bodyPr>
          <a:lstStyle/>
          <a:p>
            <a:pPr algn="l" defTabSz="899320"/>
            <a:r>
              <a:rPr lang="en-US" sz="1200" b="1" dirty="0">
                <a:solidFill>
                  <a:srgbClr val="FFFFFF"/>
                </a:solidFill>
                <a:latin typeface="+mj-lt"/>
                <a:ea typeface="ＭＳ Ｐゴシック" charset="0"/>
                <a:cs typeface="ＭＳ Ｐゴシック" charset="0"/>
              </a:rPr>
              <a:t>12%</a:t>
            </a:r>
          </a:p>
        </p:txBody>
      </p:sp>
      <p:sp>
        <p:nvSpPr>
          <p:cNvPr id="41" name="Arrow: Right 40">
            <a:extLst>
              <a:ext uri="{FF2B5EF4-FFF2-40B4-BE49-F238E27FC236}">
                <a16:creationId xmlns:a16="http://schemas.microsoft.com/office/drawing/2014/main" id="{94179F54-FA59-4E1E-8761-12F1ECB3CFF3}"/>
              </a:ext>
            </a:extLst>
          </p:cNvPr>
          <p:cNvSpPr/>
          <p:nvPr/>
        </p:nvSpPr>
        <p:spPr bwMode="auto">
          <a:xfrm rot="5400000">
            <a:off x="1529231" y="2281421"/>
            <a:ext cx="378076" cy="1210235"/>
          </a:xfrm>
          <a:prstGeom prst="rightArrow">
            <a:avLst>
              <a:gd name="adj1" fmla="val 50000"/>
              <a:gd name="adj2" fmla="val 63635"/>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vert270" wrap="none" lIns="320040" tIns="0" rIns="0" bIns="0" numCol="1" rtlCol="0" anchor="b" anchorCtr="1" compatLnSpc="1">
            <a:prstTxWarp prst="textNoShape">
              <a:avLst/>
            </a:prstTxWarp>
          </a:bodyPr>
          <a:lstStyle/>
          <a:p>
            <a:pPr algn="l" defTabSz="899320"/>
            <a:r>
              <a:rPr lang="en-US" sz="1200" b="1" dirty="0">
                <a:solidFill>
                  <a:srgbClr val="FFFFFF"/>
                </a:solidFill>
                <a:latin typeface="+mj-lt"/>
                <a:ea typeface="ＭＳ Ｐゴシック" charset="0"/>
                <a:cs typeface="ＭＳ Ｐゴシック" charset="0"/>
              </a:rPr>
              <a:t>30%</a:t>
            </a:r>
          </a:p>
        </p:txBody>
      </p:sp>
      <p:sp>
        <p:nvSpPr>
          <p:cNvPr id="42" name="TextBox 41">
            <a:extLst>
              <a:ext uri="{FF2B5EF4-FFF2-40B4-BE49-F238E27FC236}">
                <a16:creationId xmlns:a16="http://schemas.microsoft.com/office/drawing/2014/main" id="{B83F3246-470D-4DB0-AC41-0614D5B9F029}"/>
              </a:ext>
            </a:extLst>
          </p:cNvPr>
          <p:cNvSpPr txBox="1"/>
          <p:nvPr/>
        </p:nvSpPr>
        <p:spPr>
          <a:xfrm>
            <a:off x="2038903" y="3425676"/>
            <a:ext cx="906017" cy="369332"/>
          </a:xfrm>
          <a:prstGeom prst="rect">
            <a:avLst/>
          </a:prstGeom>
          <a:noFill/>
        </p:spPr>
        <p:txBody>
          <a:bodyPr wrap="none" rtlCol="0">
            <a:spAutoFit/>
          </a:bodyPr>
          <a:lstStyle/>
          <a:p>
            <a:pPr algn="l"/>
            <a:r>
              <a:rPr lang="en-US" sz="1800" b="1" dirty="0">
                <a:solidFill>
                  <a:schemeClr val="accent1"/>
                </a:solidFill>
                <a:latin typeface="+mj-lt"/>
              </a:rPr>
              <a:t>2</a:t>
            </a:r>
            <a:r>
              <a:rPr lang="en-US" sz="1800" b="1" baseline="30000" dirty="0">
                <a:solidFill>
                  <a:schemeClr val="accent1"/>
                </a:solidFill>
                <a:latin typeface="+mj-lt"/>
              </a:rPr>
              <a:t>nd</a:t>
            </a:r>
            <a:r>
              <a:rPr lang="en-US" sz="1800" b="1" dirty="0">
                <a:solidFill>
                  <a:schemeClr val="accent1"/>
                </a:solidFill>
                <a:latin typeface="+mj-lt"/>
              </a:rPr>
              <a:t> gen</a:t>
            </a:r>
          </a:p>
        </p:txBody>
      </p:sp>
      <p:sp>
        <p:nvSpPr>
          <p:cNvPr id="43" name="Content Placeholder 2">
            <a:extLst>
              <a:ext uri="{FF2B5EF4-FFF2-40B4-BE49-F238E27FC236}">
                <a16:creationId xmlns:a16="http://schemas.microsoft.com/office/drawing/2014/main" id="{DCF5F924-6EA3-466A-A660-3B8F9B428A6A}"/>
              </a:ext>
            </a:extLst>
          </p:cNvPr>
          <p:cNvSpPr txBox="1">
            <a:spLocks/>
          </p:cNvSpPr>
          <p:nvPr/>
        </p:nvSpPr>
        <p:spPr bwMode="auto">
          <a:xfrm>
            <a:off x="3312718" y="2194976"/>
            <a:ext cx="4622739" cy="379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marL="200316" indent="-200316" algn="l" defTabSz="899320" rtl="0" eaLnBrk="1" fontAlgn="base" hangingPunct="1">
              <a:lnSpc>
                <a:spcPct val="110000"/>
              </a:lnSpc>
              <a:spcBef>
                <a:spcPct val="80000"/>
              </a:spcBef>
              <a:spcAft>
                <a:spcPct val="0"/>
              </a:spcAft>
              <a:buClr>
                <a:srgbClr val="0072BC"/>
              </a:buClr>
              <a:buChar char="•"/>
              <a:defRPr sz="2000">
                <a:solidFill>
                  <a:schemeClr val="accent4"/>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1800">
                <a:solidFill>
                  <a:schemeClr val="accent4"/>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600">
                <a:solidFill>
                  <a:schemeClr val="accent4"/>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200">
                <a:solidFill>
                  <a:schemeClr val="accent4"/>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200">
                <a:solidFill>
                  <a:schemeClr val="accent4"/>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r>
              <a:rPr lang="en-US" kern="0" dirty="0"/>
              <a:t>Only 30% have a formal succession plan in place</a:t>
            </a:r>
          </a:p>
          <a:p>
            <a:r>
              <a:rPr lang="en-US" kern="0" dirty="0"/>
              <a:t>30% of family businesses survive next generation, 12% third, 3% fourth </a:t>
            </a:r>
          </a:p>
          <a:p>
            <a:r>
              <a:rPr lang="en-US" kern="0" dirty="0"/>
              <a:t>Why no plan? </a:t>
            </a:r>
          </a:p>
          <a:p>
            <a:pPr lvl="1"/>
            <a:r>
              <a:rPr lang="en-US" kern="0" dirty="0"/>
              <a:t>Too busy or succession too far off in future</a:t>
            </a:r>
          </a:p>
          <a:p>
            <a:endParaRPr lang="en-US" kern="0" dirty="0"/>
          </a:p>
        </p:txBody>
      </p:sp>
    </p:spTree>
    <p:extLst>
      <p:ext uri="{BB962C8B-B14F-4D97-AF65-F5344CB8AC3E}">
        <p14:creationId xmlns:p14="http://schemas.microsoft.com/office/powerpoint/2010/main" val="50406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FADD-B283-044C-B115-68D3105E1164}"/>
              </a:ext>
            </a:extLst>
          </p:cNvPr>
          <p:cNvSpPr>
            <a:spLocks noGrp="1"/>
          </p:cNvSpPr>
          <p:nvPr>
            <p:ph type="title"/>
          </p:nvPr>
        </p:nvSpPr>
        <p:spPr/>
        <p:txBody>
          <a:bodyPr/>
          <a:lstStyle/>
          <a:p>
            <a:r>
              <a:rPr lang="en-US" dirty="0"/>
              <a:t>Benefits of having a succession plan</a:t>
            </a:r>
          </a:p>
        </p:txBody>
      </p:sp>
      <p:sp>
        <p:nvSpPr>
          <p:cNvPr id="3" name="Content Placeholder 2">
            <a:extLst>
              <a:ext uri="{FF2B5EF4-FFF2-40B4-BE49-F238E27FC236}">
                <a16:creationId xmlns:a16="http://schemas.microsoft.com/office/drawing/2014/main" id="{B2607509-BFC1-F848-808B-CEB9865FA007}"/>
              </a:ext>
            </a:extLst>
          </p:cNvPr>
          <p:cNvSpPr>
            <a:spLocks noGrp="1"/>
          </p:cNvSpPr>
          <p:nvPr>
            <p:ph idx="1"/>
          </p:nvPr>
        </p:nvSpPr>
        <p:spPr/>
        <p:txBody>
          <a:bodyPr/>
          <a:lstStyle/>
          <a:p>
            <a:pPr>
              <a:spcBef>
                <a:spcPts val="1600"/>
              </a:spcBef>
            </a:pPr>
            <a:r>
              <a:rPr lang="en-US" sz="1800" dirty="0"/>
              <a:t>Maximize value of the business</a:t>
            </a:r>
          </a:p>
          <a:p>
            <a:pPr>
              <a:spcBef>
                <a:spcPts val="1600"/>
              </a:spcBef>
            </a:pPr>
            <a:r>
              <a:rPr lang="en-US" sz="1800" dirty="0"/>
              <a:t>Business continuation</a:t>
            </a:r>
          </a:p>
          <a:p>
            <a:pPr>
              <a:spcBef>
                <a:spcPts val="1600"/>
              </a:spcBef>
            </a:pPr>
            <a:r>
              <a:rPr lang="en-US" sz="1800" dirty="0"/>
              <a:t>Retirement security for the owner</a:t>
            </a:r>
          </a:p>
          <a:p>
            <a:pPr>
              <a:spcBef>
                <a:spcPts val="1600"/>
              </a:spcBef>
            </a:pPr>
            <a:r>
              <a:rPr lang="en-US" sz="1800" dirty="0"/>
              <a:t>Provide for family members</a:t>
            </a:r>
          </a:p>
          <a:p>
            <a:pPr>
              <a:spcBef>
                <a:spcPts val="1600"/>
              </a:spcBef>
            </a:pPr>
            <a:r>
              <a:rPr lang="en-US" sz="1800" dirty="0"/>
              <a:t>Minimize income and transfer taxes, preserve family wealth</a:t>
            </a:r>
          </a:p>
          <a:p>
            <a:pPr>
              <a:spcBef>
                <a:spcPts val="1600"/>
              </a:spcBef>
            </a:pPr>
            <a:r>
              <a:rPr lang="en-US" sz="1800" dirty="0"/>
              <a:t>Eliminates confusion — sets clear path for next steps, reduces discord among family members, provides clear communication around process and expectations</a:t>
            </a:r>
          </a:p>
          <a:p>
            <a:pPr>
              <a:spcBef>
                <a:spcPts val="1600"/>
              </a:spcBef>
            </a:pPr>
            <a:r>
              <a:rPr lang="en-US" sz="1800" dirty="0"/>
              <a:t>Establishes a plan to deal with contingencies (disability, early death, etc.)</a:t>
            </a:r>
          </a:p>
        </p:txBody>
      </p:sp>
      <p:sp>
        <p:nvSpPr>
          <p:cNvPr id="6" name="Text Placeholder 5">
            <a:extLst>
              <a:ext uri="{FF2B5EF4-FFF2-40B4-BE49-F238E27FC236}">
                <a16:creationId xmlns:a16="http://schemas.microsoft.com/office/drawing/2014/main" id="{CABF52B3-9A7C-4332-B0AB-245613928A9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6882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BD6E-BB7E-8343-AF53-2D979A792F12}"/>
              </a:ext>
            </a:extLst>
          </p:cNvPr>
          <p:cNvSpPr>
            <a:spLocks noGrp="1"/>
          </p:cNvSpPr>
          <p:nvPr>
            <p:ph type="title"/>
          </p:nvPr>
        </p:nvSpPr>
        <p:spPr>
          <a:xfrm>
            <a:off x="472128" y="1020934"/>
            <a:ext cx="7882966" cy="278746"/>
          </a:xfrm>
        </p:spPr>
        <p:txBody>
          <a:bodyPr/>
          <a:lstStyle/>
          <a:p>
            <a:r>
              <a:rPr lang="en-US" dirty="0"/>
              <a:t>Critical steps for business succession</a:t>
            </a:r>
          </a:p>
        </p:txBody>
      </p:sp>
      <p:sp>
        <p:nvSpPr>
          <p:cNvPr id="44" name="Text Placeholder 43">
            <a:extLst>
              <a:ext uri="{FF2B5EF4-FFF2-40B4-BE49-F238E27FC236}">
                <a16:creationId xmlns:a16="http://schemas.microsoft.com/office/drawing/2014/main" id="{44449155-F227-46EB-B6A8-5E551ECAE189}"/>
              </a:ext>
            </a:extLst>
          </p:cNvPr>
          <p:cNvSpPr>
            <a:spLocks noGrp="1"/>
          </p:cNvSpPr>
          <p:nvPr>
            <p:ph type="body" sz="quarter" idx="10"/>
          </p:nvPr>
        </p:nvSpPr>
        <p:spPr>
          <a:xfrm>
            <a:off x="841902" y="5910737"/>
            <a:ext cx="7380657" cy="198904"/>
          </a:xfrm>
        </p:spPr>
        <p:txBody>
          <a:bodyPr/>
          <a:lstStyle/>
          <a:p>
            <a:endParaRPr lang="en-US" dirty="0"/>
          </a:p>
        </p:txBody>
      </p:sp>
      <p:sp>
        <p:nvSpPr>
          <p:cNvPr id="45" name="Content Placeholder 2">
            <a:extLst>
              <a:ext uri="{FF2B5EF4-FFF2-40B4-BE49-F238E27FC236}">
                <a16:creationId xmlns:a16="http://schemas.microsoft.com/office/drawing/2014/main" id="{4CAD6761-0C4F-4515-8B40-6B8710F59786}"/>
              </a:ext>
            </a:extLst>
          </p:cNvPr>
          <p:cNvSpPr txBox="1">
            <a:spLocks/>
          </p:cNvSpPr>
          <p:nvPr/>
        </p:nvSpPr>
        <p:spPr bwMode="auto">
          <a:xfrm>
            <a:off x="1407952" y="1524000"/>
            <a:ext cx="6803158" cy="87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spAutoFit/>
          </a:bodyPr>
          <a:lstStyle>
            <a:lvl1pPr marL="173038" indent="-173038"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74663" indent="-1873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Clr>
                <a:srgbClr val="87CAE0"/>
              </a:buClr>
              <a:buNone/>
            </a:pPr>
            <a:r>
              <a:rPr lang="en-US" sz="1588" kern="0" dirty="0">
                <a:latin typeface="+mj-lt"/>
              </a:rPr>
              <a:t>Getting started — </a:t>
            </a:r>
            <a:r>
              <a:rPr lang="en-US" sz="1588" b="1" kern="0" dirty="0">
                <a:solidFill>
                  <a:schemeClr val="bg1"/>
                </a:solidFill>
                <a:latin typeface="+mj-lt"/>
              </a:rPr>
              <a:t>define goals and expectations</a:t>
            </a:r>
            <a:r>
              <a:rPr lang="en-US" sz="1588" kern="0" dirty="0">
                <a:latin typeface="+mj-lt"/>
              </a:rPr>
              <a:t>, evaluate risks, identify key stakeholders, assemble a team of advisors, make sure records and manuals are updated, replace equipment if necessary, organize inventory</a:t>
            </a:r>
          </a:p>
        </p:txBody>
      </p:sp>
      <p:sp>
        <p:nvSpPr>
          <p:cNvPr id="46" name="Content Placeholder 2">
            <a:extLst>
              <a:ext uri="{FF2B5EF4-FFF2-40B4-BE49-F238E27FC236}">
                <a16:creationId xmlns:a16="http://schemas.microsoft.com/office/drawing/2014/main" id="{9AFAF7EA-C184-40C0-91E6-202EA9C0C448}"/>
              </a:ext>
            </a:extLst>
          </p:cNvPr>
          <p:cNvSpPr txBox="1">
            <a:spLocks/>
          </p:cNvSpPr>
          <p:nvPr/>
        </p:nvSpPr>
        <p:spPr bwMode="auto">
          <a:xfrm>
            <a:off x="1857990" y="2517314"/>
            <a:ext cx="6346200" cy="345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spAutoFit/>
          </a:bodyPr>
          <a:lstStyle>
            <a:lvl1pPr marL="173038" indent="-173038"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74663" indent="-1873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Clr>
                <a:srgbClr val="87CAE0"/>
              </a:buClr>
              <a:buNone/>
            </a:pPr>
            <a:r>
              <a:rPr lang="en-US" sz="1588" kern="0" dirty="0">
                <a:latin typeface="+mj-lt"/>
              </a:rPr>
              <a:t>Conduct </a:t>
            </a:r>
            <a:r>
              <a:rPr lang="en-US" sz="1588" b="1" kern="0" dirty="0">
                <a:solidFill>
                  <a:schemeClr val="bg1"/>
                </a:solidFill>
                <a:latin typeface="+mj-lt"/>
              </a:rPr>
              <a:t>financial analysis </a:t>
            </a:r>
            <a:r>
              <a:rPr lang="en-US" sz="1588" kern="0" dirty="0">
                <a:latin typeface="+mj-lt"/>
              </a:rPr>
              <a:t>including business valuation</a:t>
            </a:r>
          </a:p>
        </p:txBody>
      </p:sp>
      <p:sp>
        <p:nvSpPr>
          <p:cNvPr id="47" name="Content Placeholder 2">
            <a:extLst>
              <a:ext uri="{FF2B5EF4-FFF2-40B4-BE49-F238E27FC236}">
                <a16:creationId xmlns:a16="http://schemas.microsoft.com/office/drawing/2014/main" id="{19F57E67-342C-4694-9C72-E833161166E0}"/>
              </a:ext>
            </a:extLst>
          </p:cNvPr>
          <p:cNvSpPr txBox="1">
            <a:spLocks/>
          </p:cNvSpPr>
          <p:nvPr/>
        </p:nvSpPr>
        <p:spPr bwMode="auto">
          <a:xfrm>
            <a:off x="1503045" y="2966153"/>
            <a:ext cx="6273948" cy="614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spAutoFit/>
          </a:bodyPr>
          <a:lstStyle>
            <a:lvl1pPr marL="173038" indent="-173038"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74663" indent="-1873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Clr>
                <a:srgbClr val="87CAE0"/>
              </a:buClr>
              <a:buNone/>
            </a:pPr>
            <a:r>
              <a:rPr lang="en-US" sz="1588" b="1" kern="0" dirty="0">
                <a:solidFill>
                  <a:schemeClr val="bg1"/>
                </a:solidFill>
                <a:latin typeface="+mj-lt"/>
              </a:rPr>
              <a:t>Outline options </a:t>
            </a:r>
            <a:r>
              <a:rPr lang="en-US" sz="1588" kern="0" dirty="0">
                <a:latin typeface="+mj-lt"/>
              </a:rPr>
              <a:t>for succession — outside sale, transition to other family members or key employees, buyout from partners, liquidation</a:t>
            </a:r>
          </a:p>
        </p:txBody>
      </p:sp>
      <p:sp>
        <p:nvSpPr>
          <p:cNvPr id="48" name="Content Placeholder 2">
            <a:extLst>
              <a:ext uri="{FF2B5EF4-FFF2-40B4-BE49-F238E27FC236}">
                <a16:creationId xmlns:a16="http://schemas.microsoft.com/office/drawing/2014/main" id="{DFEAF4ED-DE62-4D7B-BD24-29159DDF19F1}"/>
              </a:ext>
            </a:extLst>
          </p:cNvPr>
          <p:cNvSpPr txBox="1">
            <a:spLocks/>
          </p:cNvSpPr>
          <p:nvPr/>
        </p:nvSpPr>
        <p:spPr bwMode="auto">
          <a:xfrm>
            <a:off x="1917206" y="3701204"/>
            <a:ext cx="4594069" cy="614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spAutoFit/>
          </a:bodyPr>
          <a:lstStyle>
            <a:lvl1pPr marL="173038" indent="-173038"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74663" indent="-1873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Clr>
                <a:srgbClr val="87CAE0"/>
              </a:buClr>
              <a:buNone/>
            </a:pPr>
            <a:r>
              <a:rPr lang="en-US" sz="1588" b="1" kern="0" dirty="0">
                <a:solidFill>
                  <a:schemeClr val="bg1"/>
                </a:solidFill>
                <a:latin typeface="+mj-lt"/>
              </a:rPr>
              <a:t>Examine options </a:t>
            </a:r>
            <a:r>
              <a:rPr lang="en-US" sz="1588" kern="0" dirty="0">
                <a:latin typeface="+mj-lt"/>
              </a:rPr>
              <a:t>to structure the sale (installment, financing, earn-out agreement, etc.)</a:t>
            </a:r>
          </a:p>
        </p:txBody>
      </p:sp>
      <p:sp>
        <p:nvSpPr>
          <p:cNvPr id="49" name="Content Placeholder 2">
            <a:extLst>
              <a:ext uri="{FF2B5EF4-FFF2-40B4-BE49-F238E27FC236}">
                <a16:creationId xmlns:a16="http://schemas.microsoft.com/office/drawing/2014/main" id="{58AFB95A-3233-4A94-95A4-A30D6B3A2365}"/>
              </a:ext>
            </a:extLst>
          </p:cNvPr>
          <p:cNvSpPr txBox="1">
            <a:spLocks/>
          </p:cNvSpPr>
          <p:nvPr/>
        </p:nvSpPr>
        <p:spPr bwMode="auto">
          <a:xfrm>
            <a:off x="1514470" y="4428956"/>
            <a:ext cx="5798283" cy="345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spAutoFit/>
          </a:bodyPr>
          <a:lstStyle>
            <a:lvl1pPr marL="173038" indent="-173038"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74663" indent="-1873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Clr>
                <a:srgbClr val="87CAE0"/>
              </a:buClr>
              <a:buNone/>
            </a:pPr>
            <a:r>
              <a:rPr lang="en-US" sz="1588" kern="0" dirty="0">
                <a:latin typeface="+mj-lt"/>
              </a:rPr>
              <a:t>Utilize </a:t>
            </a:r>
            <a:r>
              <a:rPr lang="en-US" sz="1588" b="1" kern="0" dirty="0">
                <a:solidFill>
                  <a:schemeClr val="bg1"/>
                </a:solidFill>
                <a:latin typeface="+mj-lt"/>
              </a:rPr>
              <a:t>tax-advantaged strategies </a:t>
            </a:r>
            <a:r>
              <a:rPr lang="en-US" sz="1588" kern="0" dirty="0">
                <a:latin typeface="+mj-lt"/>
              </a:rPr>
              <a:t>for effective wealth transfer</a:t>
            </a:r>
          </a:p>
        </p:txBody>
      </p:sp>
      <p:sp>
        <p:nvSpPr>
          <p:cNvPr id="50" name="Content Placeholder 2">
            <a:extLst>
              <a:ext uri="{FF2B5EF4-FFF2-40B4-BE49-F238E27FC236}">
                <a16:creationId xmlns:a16="http://schemas.microsoft.com/office/drawing/2014/main" id="{6882D81B-3D8A-479E-B4A9-DAE1DC49FDA7}"/>
              </a:ext>
            </a:extLst>
          </p:cNvPr>
          <p:cNvSpPr txBox="1">
            <a:spLocks/>
          </p:cNvSpPr>
          <p:nvPr/>
        </p:nvSpPr>
        <p:spPr bwMode="auto">
          <a:xfrm>
            <a:off x="2159861" y="4887855"/>
            <a:ext cx="5455082" cy="87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spAutoFit/>
          </a:bodyPr>
          <a:lstStyle>
            <a:lvl1pPr marL="173038" indent="-173038"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74663" indent="-1873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Clr>
                <a:srgbClr val="87CAE0"/>
              </a:buClr>
              <a:buNone/>
            </a:pPr>
            <a:r>
              <a:rPr lang="en-US" sz="1588" b="1" kern="0" dirty="0">
                <a:solidFill>
                  <a:schemeClr val="bg1"/>
                </a:solidFill>
                <a:latin typeface="+mj-lt"/>
              </a:rPr>
              <a:t>Develop a communication plan </a:t>
            </a:r>
            <a:r>
              <a:rPr lang="en-US" sz="1588" kern="0" dirty="0">
                <a:latin typeface="+mj-lt"/>
              </a:rPr>
              <a:t>— customers, suppliers, management, employees, other relationships and partners (banking, legal, accounting relationships, for example)</a:t>
            </a:r>
          </a:p>
        </p:txBody>
      </p:sp>
      <p:sp>
        <p:nvSpPr>
          <p:cNvPr id="64" name="Freeform: Shape 63">
            <a:extLst>
              <a:ext uri="{FF2B5EF4-FFF2-40B4-BE49-F238E27FC236}">
                <a16:creationId xmlns:a16="http://schemas.microsoft.com/office/drawing/2014/main" id="{9AE5A750-421A-495E-B023-3301D1B70D41}"/>
              </a:ext>
            </a:extLst>
          </p:cNvPr>
          <p:cNvSpPr/>
          <p:nvPr/>
        </p:nvSpPr>
        <p:spPr bwMode="auto">
          <a:xfrm>
            <a:off x="995082" y="1836485"/>
            <a:ext cx="783772" cy="3211925"/>
          </a:xfrm>
          <a:custGeom>
            <a:avLst/>
            <a:gdLst>
              <a:gd name="connsiteX0" fmla="*/ 0 w 975360"/>
              <a:gd name="connsiteY0" fmla="*/ 0 h 3944982"/>
              <a:gd name="connsiteX1" fmla="*/ 531223 w 975360"/>
              <a:gd name="connsiteY1" fmla="*/ 914400 h 3944982"/>
              <a:gd name="connsiteX2" fmla="*/ 87086 w 975360"/>
              <a:gd name="connsiteY2" fmla="*/ 1741714 h 3944982"/>
              <a:gd name="connsiteX3" fmla="*/ 592183 w 975360"/>
              <a:gd name="connsiteY3" fmla="*/ 2490651 h 3944982"/>
              <a:gd name="connsiteX4" fmla="*/ 148046 w 975360"/>
              <a:gd name="connsiteY4" fmla="*/ 3265714 h 3944982"/>
              <a:gd name="connsiteX5" fmla="*/ 975360 w 975360"/>
              <a:gd name="connsiteY5" fmla="*/ 3944982 h 3944982"/>
              <a:gd name="connsiteX0" fmla="*/ 0 w 888275"/>
              <a:gd name="connsiteY0" fmla="*/ 0 h 3640182"/>
              <a:gd name="connsiteX1" fmla="*/ 531223 w 888275"/>
              <a:gd name="connsiteY1" fmla="*/ 914400 h 3640182"/>
              <a:gd name="connsiteX2" fmla="*/ 87086 w 888275"/>
              <a:gd name="connsiteY2" fmla="*/ 1741714 h 3640182"/>
              <a:gd name="connsiteX3" fmla="*/ 592183 w 888275"/>
              <a:gd name="connsiteY3" fmla="*/ 2490651 h 3640182"/>
              <a:gd name="connsiteX4" fmla="*/ 148046 w 888275"/>
              <a:gd name="connsiteY4" fmla="*/ 3265714 h 3640182"/>
              <a:gd name="connsiteX5" fmla="*/ 888275 w 888275"/>
              <a:gd name="connsiteY5" fmla="*/ 3640182 h 364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275" h="3640182">
                <a:moveTo>
                  <a:pt x="0" y="0"/>
                </a:moveTo>
                <a:cubicBezTo>
                  <a:pt x="258354" y="312057"/>
                  <a:pt x="516709" y="624114"/>
                  <a:pt x="531223" y="914400"/>
                </a:cubicBezTo>
                <a:cubicBezTo>
                  <a:pt x="545737" y="1204686"/>
                  <a:pt x="76926" y="1479006"/>
                  <a:pt x="87086" y="1741714"/>
                </a:cubicBezTo>
                <a:cubicBezTo>
                  <a:pt x="97246" y="2004423"/>
                  <a:pt x="582023" y="2236651"/>
                  <a:pt x="592183" y="2490651"/>
                </a:cubicBezTo>
                <a:cubicBezTo>
                  <a:pt x="602343" y="2744651"/>
                  <a:pt x="98697" y="3074126"/>
                  <a:pt x="148046" y="3265714"/>
                </a:cubicBezTo>
                <a:cubicBezTo>
                  <a:pt x="197395" y="3457302"/>
                  <a:pt x="506549" y="3421742"/>
                  <a:pt x="888275" y="3640182"/>
                </a:cubicBezTo>
              </a:path>
            </a:pathLst>
          </a:custGeom>
          <a:noFill/>
          <a:ln w="22225" cap="rnd" cmpd="sng" algn="ctr">
            <a:solidFill>
              <a:schemeClr val="bg1"/>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nvGrpSpPr>
          <p:cNvPr id="37" name="Group 36">
            <a:extLst>
              <a:ext uri="{FF2B5EF4-FFF2-40B4-BE49-F238E27FC236}">
                <a16:creationId xmlns:a16="http://schemas.microsoft.com/office/drawing/2014/main" id="{964ADFBE-096E-47F0-BCAD-04E4D8582C9C}"/>
              </a:ext>
            </a:extLst>
          </p:cNvPr>
          <p:cNvGrpSpPr/>
          <p:nvPr/>
        </p:nvGrpSpPr>
        <p:grpSpPr>
          <a:xfrm rot="2016685">
            <a:off x="1241979" y="2433436"/>
            <a:ext cx="386366" cy="455879"/>
            <a:chOff x="2070558" y="-1132316"/>
            <a:chExt cx="437882" cy="516663"/>
          </a:xfrm>
          <a:solidFill>
            <a:srgbClr val="B0DFFF"/>
          </a:solidFill>
        </p:grpSpPr>
        <p:sp>
          <p:nvSpPr>
            <p:cNvPr id="33" name="Freeform: Shape 32">
              <a:extLst>
                <a:ext uri="{FF2B5EF4-FFF2-40B4-BE49-F238E27FC236}">
                  <a16:creationId xmlns:a16="http://schemas.microsoft.com/office/drawing/2014/main" id="{E4601481-0941-4270-8A00-AA369E876B8B}"/>
                </a:ext>
              </a:extLst>
            </p:cNvPr>
            <p:cNvSpPr/>
            <p:nvPr/>
          </p:nvSpPr>
          <p:spPr>
            <a:xfrm rot="8100000">
              <a:off x="2070558" y="-1132316"/>
              <a:ext cx="161925" cy="171450"/>
            </a:xfrm>
            <a:custGeom>
              <a:avLst/>
              <a:gdLst>
                <a:gd name="connsiteX0" fmla="*/ 1693 w 161925"/>
                <a:gd name="connsiteY0" fmla="*/ 14288 h 171450"/>
                <a:gd name="connsiteX1" fmla="*/ 1693 w 161925"/>
                <a:gd name="connsiteY1" fmla="*/ 100013 h 171450"/>
                <a:gd name="connsiteX2" fmla="*/ 3598 w 161925"/>
                <a:gd name="connsiteY2" fmla="*/ 119063 h 171450"/>
                <a:gd name="connsiteX3" fmla="*/ 88371 w 161925"/>
                <a:gd name="connsiteY3" fmla="*/ 177165 h 171450"/>
                <a:gd name="connsiteX4" fmla="*/ 107421 w 161925"/>
                <a:gd name="connsiteY4" fmla="*/ 175260 h 171450"/>
                <a:gd name="connsiteX5" fmla="*/ 168381 w 161925"/>
                <a:gd name="connsiteY5" fmla="*/ 103823 h 171450"/>
                <a:gd name="connsiteX6" fmla="*/ 166476 w 161925"/>
                <a:gd name="connsiteY6" fmla="*/ 84773 h 171450"/>
                <a:gd name="connsiteX7" fmla="*/ 150283 w 161925"/>
                <a:gd name="connsiteY7" fmla="*/ 0 h 171450"/>
                <a:gd name="connsiteX8" fmla="*/ 1693 w 161925"/>
                <a:gd name="connsiteY8"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1693" y="14288"/>
                  </a:moveTo>
                  <a:cubicBezTo>
                    <a:pt x="1693" y="14288"/>
                    <a:pt x="-2117" y="53340"/>
                    <a:pt x="1693" y="100013"/>
                  </a:cubicBezTo>
                  <a:lnTo>
                    <a:pt x="3598" y="119063"/>
                  </a:lnTo>
                  <a:cubicBezTo>
                    <a:pt x="6456" y="161925"/>
                    <a:pt x="52176" y="180975"/>
                    <a:pt x="88371" y="177165"/>
                  </a:cubicBezTo>
                  <a:lnTo>
                    <a:pt x="107421" y="175260"/>
                  </a:lnTo>
                  <a:cubicBezTo>
                    <a:pt x="143616" y="172403"/>
                    <a:pt x="171238" y="140018"/>
                    <a:pt x="168381" y="103823"/>
                  </a:cubicBezTo>
                  <a:lnTo>
                    <a:pt x="166476" y="84773"/>
                  </a:lnTo>
                  <a:cubicBezTo>
                    <a:pt x="162666" y="38100"/>
                    <a:pt x="150283" y="0"/>
                    <a:pt x="150283" y="0"/>
                  </a:cubicBezTo>
                  <a:lnTo>
                    <a:pt x="1693" y="14288"/>
                  </a:lnTo>
                  <a:close/>
                </a:path>
              </a:pathLst>
            </a:custGeom>
            <a:grpFill/>
            <a:ln w="9525" cap="flat">
              <a:noFill/>
              <a:prstDash val="solid"/>
              <a:miter/>
            </a:ln>
          </p:spPr>
          <p:txBody>
            <a:bodyPr rtlCol="0" anchor="ctr"/>
            <a:lstStyle/>
            <a:p>
              <a:endParaRPr lang="en-US" sz="1557" dirty="0"/>
            </a:p>
          </p:txBody>
        </p:sp>
        <p:sp>
          <p:nvSpPr>
            <p:cNvPr id="34" name="Freeform: Shape 33">
              <a:extLst>
                <a:ext uri="{FF2B5EF4-FFF2-40B4-BE49-F238E27FC236}">
                  <a16:creationId xmlns:a16="http://schemas.microsoft.com/office/drawing/2014/main" id="{EDF0BB89-E226-4CFA-BBDC-86B11092C3D6}"/>
                </a:ext>
              </a:extLst>
            </p:cNvPr>
            <p:cNvSpPr/>
            <p:nvPr/>
          </p:nvSpPr>
          <p:spPr>
            <a:xfrm rot="8100000">
              <a:off x="2270315" y="-1015703"/>
              <a:ext cx="238125" cy="400050"/>
            </a:xfrm>
            <a:custGeom>
              <a:avLst/>
              <a:gdLst>
                <a:gd name="connsiteX0" fmla="*/ 33273 w 238125"/>
                <a:gd name="connsiteY0" fmla="*/ 404813 h 400050"/>
                <a:gd name="connsiteX1" fmla="*/ 186625 w 238125"/>
                <a:gd name="connsiteY1" fmla="*/ 391478 h 400050"/>
                <a:gd name="connsiteX2" fmla="*/ 216153 w 238125"/>
                <a:gd name="connsiteY2" fmla="*/ 53340 h 400050"/>
                <a:gd name="connsiteX3" fmla="*/ 216153 w 238125"/>
                <a:gd name="connsiteY3" fmla="*/ 53340 h 400050"/>
                <a:gd name="connsiteX4" fmla="*/ 126618 w 238125"/>
                <a:gd name="connsiteY4" fmla="*/ 0 h 400050"/>
                <a:gd name="connsiteX5" fmla="*/ 24700 w 238125"/>
                <a:gd name="connsiteY5" fmla="*/ 71438 h 400050"/>
                <a:gd name="connsiteX6" fmla="*/ 33273 w 238125"/>
                <a:gd name="connsiteY6" fmla="*/ 40481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00050">
                  <a:moveTo>
                    <a:pt x="33273" y="404813"/>
                  </a:moveTo>
                  <a:lnTo>
                    <a:pt x="186625" y="391478"/>
                  </a:lnTo>
                  <a:cubicBezTo>
                    <a:pt x="176148" y="264795"/>
                    <a:pt x="299973" y="204788"/>
                    <a:pt x="216153" y="53340"/>
                  </a:cubicBezTo>
                  <a:cubicBezTo>
                    <a:pt x="216153" y="53340"/>
                    <a:pt x="216153" y="53340"/>
                    <a:pt x="216153" y="53340"/>
                  </a:cubicBezTo>
                  <a:cubicBezTo>
                    <a:pt x="194245" y="14288"/>
                    <a:pt x="164718" y="0"/>
                    <a:pt x="126618" y="0"/>
                  </a:cubicBezTo>
                  <a:cubicBezTo>
                    <a:pt x="85660" y="0"/>
                    <a:pt x="45655" y="22860"/>
                    <a:pt x="24700" y="71438"/>
                  </a:cubicBezTo>
                  <a:cubicBezTo>
                    <a:pt x="-8637" y="162878"/>
                    <a:pt x="-10542" y="283845"/>
                    <a:pt x="33273" y="404813"/>
                  </a:cubicBezTo>
                  <a:close/>
                </a:path>
              </a:pathLst>
            </a:custGeom>
            <a:grpFill/>
            <a:ln w="9525" cap="flat">
              <a:noFill/>
              <a:prstDash val="solid"/>
              <a:miter/>
            </a:ln>
          </p:spPr>
          <p:txBody>
            <a:bodyPr rtlCol="0" anchor="ctr"/>
            <a:lstStyle/>
            <a:p>
              <a:endParaRPr lang="en-US" sz="1557" dirty="0"/>
            </a:p>
          </p:txBody>
        </p:sp>
      </p:grpSp>
      <p:grpSp>
        <p:nvGrpSpPr>
          <p:cNvPr id="38" name="Group 37">
            <a:extLst>
              <a:ext uri="{FF2B5EF4-FFF2-40B4-BE49-F238E27FC236}">
                <a16:creationId xmlns:a16="http://schemas.microsoft.com/office/drawing/2014/main" id="{8F6C249D-F710-4B7A-85A7-B10EC78F28C8}"/>
              </a:ext>
            </a:extLst>
          </p:cNvPr>
          <p:cNvGrpSpPr/>
          <p:nvPr/>
        </p:nvGrpSpPr>
        <p:grpSpPr>
          <a:xfrm rot="2016685">
            <a:off x="816165" y="1618548"/>
            <a:ext cx="380648" cy="461598"/>
            <a:chOff x="1688293" y="-1053135"/>
            <a:chExt cx="431401" cy="523144"/>
          </a:xfrm>
          <a:solidFill>
            <a:srgbClr val="B0DFFF"/>
          </a:solidFill>
        </p:grpSpPr>
        <p:sp>
          <p:nvSpPr>
            <p:cNvPr id="35" name="Freeform: Shape 34">
              <a:extLst>
                <a:ext uri="{FF2B5EF4-FFF2-40B4-BE49-F238E27FC236}">
                  <a16:creationId xmlns:a16="http://schemas.microsoft.com/office/drawing/2014/main" id="{292045C9-A7DD-4F85-A00E-705A86FFAD35}"/>
                </a:ext>
              </a:extLst>
            </p:cNvPr>
            <p:cNvSpPr/>
            <p:nvPr/>
          </p:nvSpPr>
          <p:spPr>
            <a:xfrm rot="8100000">
              <a:off x="1688293" y="-1053135"/>
              <a:ext cx="161925" cy="171450"/>
            </a:xfrm>
            <a:custGeom>
              <a:avLst/>
              <a:gdLst>
                <a:gd name="connsiteX0" fmla="*/ 166891 w 161925"/>
                <a:gd name="connsiteY0" fmla="*/ 14288 h 171450"/>
                <a:gd name="connsiteX1" fmla="*/ 166891 w 161925"/>
                <a:gd name="connsiteY1" fmla="*/ 100013 h 171450"/>
                <a:gd name="connsiteX2" fmla="*/ 164986 w 161925"/>
                <a:gd name="connsiteY2" fmla="*/ 119063 h 171450"/>
                <a:gd name="connsiteX3" fmla="*/ 80213 w 161925"/>
                <a:gd name="connsiteY3" fmla="*/ 177165 h 171450"/>
                <a:gd name="connsiteX4" fmla="*/ 61163 w 161925"/>
                <a:gd name="connsiteY4" fmla="*/ 175260 h 171450"/>
                <a:gd name="connsiteX5" fmla="*/ 203 w 161925"/>
                <a:gd name="connsiteY5" fmla="*/ 103822 h 171450"/>
                <a:gd name="connsiteX6" fmla="*/ 2108 w 161925"/>
                <a:gd name="connsiteY6" fmla="*/ 84772 h 171450"/>
                <a:gd name="connsiteX7" fmla="*/ 18301 w 161925"/>
                <a:gd name="connsiteY7" fmla="*/ 0 h 171450"/>
                <a:gd name="connsiteX8" fmla="*/ 166891 w 161925"/>
                <a:gd name="connsiteY8"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166891" y="14288"/>
                  </a:moveTo>
                  <a:cubicBezTo>
                    <a:pt x="166891" y="14288"/>
                    <a:pt x="170701" y="53340"/>
                    <a:pt x="166891" y="100013"/>
                  </a:cubicBezTo>
                  <a:lnTo>
                    <a:pt x="164986" y="119063"/>
                  </a:lnTo>
                  <a:cubicBezTo>
                    <a:pt x="162128" y="161925"/>
                    <a:pt x="116408" y="180975"/>
                    <a:pt x="80213" y="177165"/>
                  </a:cubicBezTo>
                  <a:lnTo>
                    <a:pt x="61163" y="175260"/>
                  </a:lnTo>
                  <a:cubicBezTo>
                    <a:pt x="24968" y="172402"/>
                    <a:pt x="-2654" y="140017"/>
                    <a:pt x="203" y="103822"/>
                  </a:cubicBezTo>
                  <a:lnTo>
                    <a:pt x="2108" y="84772"/>
                  </a:lnTo>
                  <a:cubicBezTo>
                    <a:pt x="5918" y="38100"/>
                    <a:pt x="18301" y="0"/>
                    <a:pt x="18301" y="0"/>
                  </a:cubicBezTo>
                  <a:lnTo>
                    <a:pt x="166891" y="14288"/>
                  </a:lnTo>
                  <a:close/>
                </a:path>
              </a:pathLst>
            </a:custGeom>
            <a:grpFill/>
            <a:ln w="9525" cap="flat">
              <a:noFill/>
              <a:prstDash val="solid"/>
              <a:miter/>
            </a:ln>
          </p:spPr>
          <p:txBody>
            <a:bodyPr rtlCol="0" anchor="ctr"/>
            <a:lstStyle/>
            <a:p>
              <a:endParaRPr lang="en-US" sz="1557" dirty="0"/>
            </a:p>
          </p:txBody>
        </p:sp>
        <p:sp>
          <p:nvSpPr>
            <p:cNvPr id="36" name="Freeform: Shape 35">
              <a:extLst>
                <a:ext uri="{FF2B5EF4-FFF2-40B4-BE49-F238E27FC236}">
                  <a16:creationId xmlns:a16="http://schemas.microsoft.com/office/drawing/2014/main" id="{5488E587-660B-4A4B-AFFA-8CCB423D4B86}"/>
                </a:ext>
              </a:extLst>
            </p:cNvPr>
            <p:cNvSpPr/>
            <p:nvPr/>
          </p:nvSpPr>
          <p:spPr>
            <a:xfrm rot="8100000">
              <a:off x="1881569" y="-930041"/>
              <a:ext cx="238125" cy="400050"/>
            </a:xfrm>
            <a:custGeom>
              <a:avLst/>
              <a:gdLst>
                <a:gd name="connsiteX0" fmla="*/ 212166 w 238125"/>
                <a:gd name="connsiteY0" fmla="*/ 404813 h 400050"/>
                <a:gd name="connsiteX1" fmla="*/ 58814 w 238125"/>
                <a:gd name="connsiteY1" fmla="*/ 391478 h 400050"/>
                <a:gd name="connsiteX2" fmla="*/ 29286 w 238125"/>
                <a:gd name="connsiteY2" fmla="*/ 53340 h 400050"/>
                <a:gd name="connsiteX3" fmla="*/ 29286 w 238125"/>
                <a:gd name="connsiteY3" fmla="*/ 53340 h 400050"/>
                <a:gd name="connsiteX4" fmla="*/ 118821 w 238125"/>
                <a:gd name="connsiteY4" fmla="*/ 0 h 400050"/>
                <a:gd name="connsiteX5" fmla="*/ 220739 w 238125"/>
                <a:gd name="connsiteY5" fmla="*/ 71438 h 400050"/>
                <a:gd name="connsiteX6" fmla="*/ 212166 w 238125"/>
                <a:gd name="connsiteY6" fmla="*/ 40481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00050">
                  <a:moveTo>
                    <a:pt x="212166" y="404813"/>
                  </a:moveTo>
                  <a:lnTo>
                    <a:pt x="58814" y="391478"/>
                  </a:lnTo>
                  <a:cubicBezTo>
                    <a:pt x="69291" y="265748"/>
                    <a:pt x="-54534" y="204788"/>
                    <a:pt x="29286" y="53340"/>
                  </a:cubicBezTo>
                  <a:cubicBezTo>
                    <a:pt x="29286" y="53340"/>
                    <a:pt x="29286" y="53340"/>
                    <a:pt x="29286" y="53340"/>
                  </a:cubicBezTo>
                  <a:cubicBezTo>
                    <a:pt x="51194" y="14288"/>
                    <a:pt x="80721" y="0"/>
                    <a:pt x="118821" y="0"/>
                  </a:cubicBezTo>
                  <a:cubicBezTo>
                    <a:pt x="159779" y="0"/>
                    <a:pt x="199784" y="22860"/>
                    <a:pt x="220739" y="71438"/>
                  </a:cubicBezTo>
                  <a:cubicBezTo>
                    <a:pt x="254076" y="162877"/>
                    <a:pt x="255981" y="283845"/>
                    <a:pt x="212166" y="404813"/>
                  </a:cubicBezTo>
                  <a:close/>
                </a:path>
              </a:pathLst>
            </a:custGeom>
            <a:grpFill/>
            <a:ln w="9525" cap="flat">
              <a:noFill/>
              <a:prstDash val="solid"/>
              <a:miter/>
            </a:ln>
          </p:spPr>
          <p:txBody>
            <a:bodyPr rtlCol="0" anchor="ctr"/>
            <a:lstStyle/>
            <a:p>
              <a:endParaRPr lang="en-US" sz="1557" dirty="0"/>
            </a:p>
          </p:txBody>
        </p:sp>
      </p:grpSp>
      <p:grpSp>
        <p:nvGrpSpPr>
          <p:cNvPr id="52" name="Group 51">
            <a:extLst>
              <a:ext uri="{FF2B5EF4-FFF2-40B4-BE49-F238E27FC236}">
                <a16:creationId xmlns:a16="http://schemas.microsoft.com/office/drawing/2014/main" id="{3855AE9C-1F4A-4C91-8F96-02E44403C777}"/>
              </a:ext>
            </a:extLst>
          </p:cNvPr>
          <p:cNvGrpSpPr/>
          <p:nvPr/>
        </p:nvGrpSpPr>
        <p:grpSpPr>
          <a:xfrm rot="2016685">
            <a:off x="890419" y="3086365"/>
            <a:ext cx="380648" cy="461598"/>
            <a:chOff x="1688293" y="-1053135"/>
            <a:chExt cx="431401" cy="523144"/>
          </a:xfrm>
          <a:solidFill>
            <a:srgbClr val="B0DFFF"/>
          </a:solidFill>
        </p:grpSpPr>
        <p:sp>
          <p:nvSpPr>
            <p:cNvPr id="53" name="Freeform: Shape 52">
              <a:extLst>
                <a:ext uri="{FF2B5EF4-FFF2-40B4-BE49-F238E27FC236}">
                  <a16:creationId xmlns:a16="http://schemas.microsoft.com/office/drawing/2014/main" id="{226D4E61-0D86-4CE4-8C06-7200CF609A3E}"/>
                </a:ext>
              </a:extLst>
            </p:cNvPr>
            <p:cNvSpPr/>
            <p:nvPr/>
          </p:nvSpPr>
          <p:spPr>
            <a:xfrm rot="8100000">
              <a:off x="1688293" y="-1053135"/>
              <a:ext cx="161925" cy="171450"/>
            </a:xfrm>
            <a:custGeom>
              <a:avLst/>
              <a:gdLst>
                <a:gd name="connsiteX0" fmla="*/ 166891 w 161925"/>
                <a:gd name="connsiteY0" fmla="*/ 14288 h 171450"/>
                <a:gd name="connsiteX1" fmla="*/ 166891 w 161925"/>
                <a:gd name="connsiteY1" fmla="*/ 100013 h 171450"/>
                <a:gd name="connsiteX2" fmla="*/ 164986 w 161925"/>
                <a:gd name="connsiteY2" fmla="*/ 119063 h 171450"/>
                <a:gd name="connsiteX3" fmla="*/ 80213 w 161925"/>
                <a:gd name="connsiteY3" fmla="*/ 177165 h 171450"/>
                <a:gd name="connsiteX4" fmla="*/ 61163 w 161925"/>
                <a:gd name="connsiteY4" fmla="*/ 175260 h 171450"/>
                <a:gd name="connsiteX5" fmla="*/ 203 w 161925"/>
                <a:gd name="connsiteY5" fmla="*/ 103822 h 171450"/>
                <a:gd name="connsiteX6" fmla="*/ 2108 w 161925"/>
                <a:gd name="connsiteY6" fmla="*/ 84772 h 171450"/>
                <a:gd name="connsiteX7" fmla="*/ 18301 w 161925"/>
                <a:gd name="connsiteY7" fmla="*/ 0 h 171450"/>
                <a:gd name="connsiteX8" fmla="*/ 166891 w 161925"/>
                <a:gd name="connsiteY8"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166891" y="14288"/>
                  </a:moveTo>
                  <a:cubicBezTo>
                    <a:pt x="166891" y="14288"/>
                    <a:pt x="170701" y="53340"/>
                    <a:pt x="166891" y="100013"/>
                  </a:cubicBezTo>
                  <a:lnTo>
                    <a:pt x="164986" y="119063"/>
                  </a:lnTo>
                  <a:cubicBezTo>
                    <a:pt x="162128" y="161925"/>
                    <a:pt x="116408" y="180975"/>
                    <a:pt x="80213" y="177165"/>
                  </a:cubicBezTo>
                  <a:lnTo>
                    <a:pt x="61163" y="175260"/>
                  </a:lnTo>
                  <a:cubicBezTo>
                    <a:pt x="24968" y="172402"/>
                    <a:pt x="-2654" y="140017"/>
                    <a:pt x="203" y="103822"/>
                  </a:cubicBezTo>
                  <a:lnTo>
                    <a:pt x="2108" y="84772"/>
                  </a:lnTo>
                  <a:cubicBezTo>
                    <a:pt x="5918" y="38100"/>
                    <a:pt x="18301" y="0"/>
                    <a:pt x="18301" y="0"/>
                  </a:cubicBezTo>
                  <a:lnTo>
                    <a:pt x="166891" y="14288"/>
                  </a:lnTo>
                  <a:close/>
                </a:path>
              </a:pathLst>
            </a:custGeom>
            <a:grpFill/>
            <a:ln w="9525" cap="flat">
              <a:noFill/>
              <a:prstDash val="solid"/>
              <a:miter/>
            </a:ln>
          </p:spPr>
          <p:txBody>
            <a:bodyPr rtlCol="0" anchor="ctr"/>
            <a:lstStyle/>
            <a:p>
              <a:endParaRPr lang="en-US" sz="1557" dirty="0"/>
            </a:p>
          </p:txBody>
        </p:sp>
        <p:sp>
          <p:nvSpPr>
            <p:cNvPr id="54" name="Freeform: Shape 53">
              <a:extLst>
                <a:ext uri="{FF2B5EF4-FFF2-40B4-BE49-F238E27FC236}">
                  <a16:creationId xmlns:a16="http://schemas.microsoft.com/office/drawing/2014/main" id="{575A1DD1-9980-4698-8CBA-30B2EB82B371}"/>
                </a:ext>
              </a:extLst>
            </p:cNvPr>
            <p:cNvSpPr/>
            <p:nvPr/>
          </p:nvSpPr>
          <p:spPr>
            <a:xfrm rot="8100000">
              <a:off x="1881569" y="-930041"/>
              <a:ext cx="238125" cy="400050"/>
            </a:xfrm>
            <a:custGeom>
              <a:avLst/>
              <a:gdLst>
                <a:gd name="connsiteX0" fmla="*/ 212166 w 238125"/>
                <a:gd name="connsiteY0" fmla="*/ 404813 h 400050"/>
                <a:gd name="connsiteX1" fmla="*/ 58814 w 238125"/>
                <a:gd name="connsiteY1" fmla="*/ 391478 h 400050"/>
                <a:gd name="connsiteX2" fmla="*/ 29286 w 238125"/>
                <a:gd name="connsiteY2" fmla="*/ 53340 h 400050"/>
                <a:gd name="connsiteX3" fmla="*/ 29286 w 238125"/>
                <a:gd name="connsiteY3" fmla="*/ 53340 h 400050"/>
                <a:gd name="connsiteX4" fmla="*/ 118821 w 238125"/>
                <a:gd name="connsiteY4" fmla="*/ 0 h 400050"/>
                <a:gd name="connsiteX5" fmla="*/ 220739 w 238125"/>
                <a:gd name="connsiteY5" fmla="*/ 71438 h 400050"/>
                <a:gd name="connsiteX6" fmla="*/ 212166 w 238125"/>
                <a:gd name="connsiteY6" fmla="*/ 40481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00050">
                  <a:moveTo>
                    <a:pt x="212166" y="404813"/>
                  </a:moveTo>
                  <a:lnTo>
                    <a:pt x="58814" y="391478"/>
                  </a:lnTo>
                  <a:cubicBezTo>
                    <a:pt x="69291" y="265748"/>
                    <a:pt x="-54534" y="204788"/>
                    <a:pt x="29286" y="53340"/>
                  </a:cubicBezTo>
                  <a:cubicBezTo>
                    <a:pt x="29286" y="53340"/>
                    <a:pt x="29286" y="53340"/>
                    <a:pt x="29286" y="53340"/>
                  </a:cubicBezTo>
                  <a:cubicBezTo>
                    <a:pt x="51194" y="14288"/>
                    <a:pt x="80721" y="0"/>
                    <a:pt x="118821" y="0"/>
                  </a:cubicBezTo>
                  <a:cubicBezTo>
                    <a:pt x="159779" y="0"/>
                    <a:pt x="199784" y="22860"/>
                    <a:pt x="220739" y="71438"/>
                  </a:cubicBezTo>
                  <a:cubicBezTo>
                    <a:pt x="254076" y="162877"/>
                    <a:pt x="255981" y="283845"/>
                    <a:pt x="212166" y="404813"/>
                  </a:cubicBezTo>
                  <a:close/>
                </a:path>
              </a:pathLst>
            </a:custGeom>
            <a:grpFill/>
            <a:ln w="9525" cap="flat">
              <a:noFill/>
              <a:prstDash val="solid"/>
              <a:miter/>
            </a:ln>
          </p:spPr>
          <p:txBody>
            <a:bodyPr rtlCol="0" anchor="ctr"/>
            <a:lstStyle/>
            <a:p>
              <a:endParaRPr lang="en-US" sz="1557" dirty="0"/>
            </a:p>
          </p:txBody>
        </p:sp>
      </p:grpSp>
      <p:grpSp>
        <p:nvGrpSpPr>
          <p:cNvPr id="55" name="Group 54">
            <a:extLst>
              <a:ext uri="{FF2B5EF4-FFF2-40B4-BE49-F238E27FC236}">
                <a16:creationId xmlns:a16="http://schemas.microsoft.com/office/drawing/2014/main" id="{F9A531E1-E2A9-449B-8D57-3CDED1EED9E2}"/>
              </a:ext>
            </a:extLst>
          </p:cNvPr>
          <p:cNvGrpSpPr/>
          <p:nvPr/>
        </p:nvGrpSpPr>
        <p:grpSpPr>
          <a:xfrm rot="2016685">
            <a:off x="1262177" y="3804673"/>
            <a:ext cx="386366" cy="455879"/>
            <a:chOff x="2070558" y="-1132316"/>
            <a:chExt cx="437882" cy="516663"/>
          </a:xfrm>
          <a:solidFill>
            <a:srgbClr val="B0DFFF"/>
          </a:solidFill>
        </p:grpSpPr>
        <p:sp>
          <p:nvSpPr>
            <p:cNvPr id="56" name="Freeform: Shape 55">
              <a:extLst>
                <a:ext uri="{FF2B5EF4-FFF2-40B4-BE49-F238E27FC236}">
                  <a16:creationId xmlns:a16="http://schemas.microsoft.com/office/drawing/2014/main" id="{91E27D71-7D94-48E2-91D1-56D27FB7319F}"/>
                </a:ext>
              </a:extLst>
            </p:cNvPr>
            <p:cNvSpPr/>
            <p:nvPr/>
          </p:nvSpPr>
          <p:spPr>
            <a:xfrm rot="8100000">
              <a:off x="2070558" y="-1132316"/>
              <a:ext cx="161925" cy="171450"/>
            </a:xfrm>
            <a:custGeom>
              <a:avLst/>
              <a:gdLst>
                <a:gd name="connsiteX0" fmla="*/ 1693 w 161925"/>
                <a:gd name="connsiteY0" fmla="*/ 14288 h 171450"/>
                <a:gd name="connsiteX1" fmla="*/ 1693 w 161925"/>
                <a:gd name="connsiteY1" fmla="*/ 100013 h 171450"/>
                <a:gd name="connsiteX2" fmla="*/ 3598 w 161925"/>
                <a:gd name="connsiteY2" fmla="*/ 119063 h 171450"/>
                <a:gd name="connsiteX3" fmla="*/ 88371 w 161925"/>
                <a:gd name="connsiteY3" fmla="*/ 177165 h 171450"/>
                <a:gd name="connsiteX4" fmla="*/ 107421 w 161925"/>
                <a:gd name="connsiteY4" fmla="*/ 175260 h 171450"/>
                <a:gd name="connsiteX5" fmla="*/ 168381 w 161925"/>
                <a:gd name="connsiteY5" fmla="*/ 103823 h 171450"/>
                <a:gd name="connsiteX6" fmla="*/ 166476 w 161925"/>
                <a:gd name="connsiteY6" fmla="*/ 84773 h 171450"/>
                <a:gd name="connsiteX7" fmla="*/ 150283 w 161925"/>
                <a:gd name="connsiteY7" fmla="*/ 0 h 171450"/>
                <a:gd name="connsiteX8" fmla="*/ 1693 w 161925"/>
                <a:gd name="connsiteY8"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1693" y="14288"/>
                  </a:moveTo>
                  <a:cubicBezTo>
                    <a:pt x="1693" y="14288"/>
                    <a:pt x="-2117" y="53340"/>
                    <a:pt x="1693" y="100013"/>
                  </a:cubicBezTo>
                  <a:lnTo>
                    <a:pt x="3598" y="119063"/>
                  </a:lnTo>
                  <a:cubicBezTo>
                    <a:pt x="6456" y="161925"/>
                    <a:pt x="52176" y="180975"/>
                    <a:pt x="88371" y="177165"/>
                  </a:cubicBezTo>
                  <a:lnTo>
                    <a:pt x="107421" y="175260"/>
                  </a:lnTo>
                  <a:cubicBezTo>
                    <a:pt x="143616" y="172403"/>
                    <a:pt x="171238" y="140018"/>
                    <a:pt x="168381" y="103823"/>
                  </a:cubicBezTo>
                  <a:lnTo>
                    <a:pt x="166476" y="84773"/>
                  </a:lnTo>
                  <a:cubicBezTo>
                    <a:pt x="162666" y="38100"/>
                    <a:pt x="150283" y="0"/>
                    <a:pt x="150283" y="0"/>
                  </a:cubicBezTo>
                  <a:lnTo>
                    <a:pt x="1693" y="14288"/>
                  </a:lnTo>
                  <a:close/>
                </a:path>
              </a:pathLst>
            </a:custGeom>
            <a:grpFill/>
            <a:ln w="9525" cap="flat">
              <a:noFill/>
              <a:prstDash val="solid"/>
              <a:miter/>
            </a:ln>
          </p:spPr>
          <p:txBody>
            <a:bodyPr rtlCol="0" anchor="ctr"/>
            <a:lstStyle/>
            <a:p>
              <a:endParaRPr lang="en-US" sz="1557" dirty="0"/>
            </a:p>
          </p:txBody>
        </p:sp>
        <p:sp>
          <p:nvSpPr>
            <p:cNvPr id="57" name="Freeform: Shape 56">
              <a:extLst>
                <a:ext uri="{FF2B5EF4-FFF2-40B4-BE49-F238E27FC236}">
                  <a16:creationId xmlns:a16="http://schemas.microsoft.com/office/drawing/2014/main" id="{A80CE5A8-3518-4025-8B31-418165926E26}"/>
                </a:ext>
              </a:extLst>
            </p:cNvPr>
            <p:cNvSpPr/>
            <p:nvPr/>
          </p:nvSpPr>
          <p:spPr>
            <a:xfrm rot="8100000">
              <a:off x="2270315" y="-1015703"/>
              <a:ext cx="238125" cy="400050"/>
            </a:xfrm>
            <a:custGeom>
              <a:avLst/>
              <a:gdLst>
                <a:gd name="connsiteX0" fmla="*/ 33273 w 238125"/>
                <a:gd name="connsiteY0" fmla="*/ 404813 h 400050"/>
                <a:gd name="connsiteX1" fmla="*/ 186625 w 238125"/>
                <a:gd name="connsiteY1" fmla="*/ 391478 h 400050"/>
                <a:gd name="connsiteX2" fmla="*/ 216153 w 238125"/>
                <a:gd name="connsiteY2" fmla="*/ 53340 h 400050"/>
                <a:gd name="connsiteX3" fmla="*/ 216153 w 238125"/>
                <a:gd name="connsiteY3" fmla="*/ 53340 h 400050"/>
                <a:gd name="connsiteX4" fmla="*/ 126618 w 238125"/>
                <a:gd name="connsiteY4" fmla="*/ 0 h 400050"/>
                <a:gd name="connsiteX5" fmla="*/ 24700 w 238125"/>
                <a:gd name="connsiteY5" fmla="*/ 71438 h 400050"/>
                <a:gd name="connsiteX6" fmla="*/ 33273 w 238125"/>
                <a:gd name="connsiteY6" fmla="*/ 40481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00050">
                  <a:moveTo>
                    <a:pt x="33273" y="404813"/>
                  </a:moveTo>
                  <a:lnTo>
                    <a:pt x="186625" y="391478"/>
                  </a:lnTo>
                  <a:cubicBezTo>
                    <a:pt x="176148" y="264795"/>
                    <a:pt x="299973" y="204788"/>
                    <a:pt x="216153" y="53340"/>
                  </a:cubicBezTo>
                  <a:cubicBezTo>
                    <a:pt x="216153" y="53340"/>
                    <a:pt x="216153" y="53340"/>
                    <a:pt x="216153" y="53340"/>
                  </a:cubicBezTo>
                  <a:cubicBezTo>
                    <a:pt x="194245" y="14288"/>
                    <a:pt x="164718" y="0"/>
                    <a:pt x="126618" y="0"/>
                  </a:cubicBezTo>
                  <a:cubicBezTo>
                    <a:pt x="85660" y="0"/>
                    <a:pt x="45655" y="22860"/>
                    <a:pt x="24700" y="71438"/>
                  </a:cubicBezTo>
                  <a:cubicBezTo>
                    <a:pt x="-8637" y="162878"/>
                    <a:pt x="-10542" y="283845"/>
                    <a:pt x="33273" y="404813"/>
                  </a:cubicBezTo>
                  <a:close/>
                </a:path>
              </a:pathLst>
            </a:custGeom>
            <a:grpFill/>
            <a:ln w="9525" cap="flat">
              <a:noFill/>
              <a:prstDash val="solid"/>
              <a:miter/>
            </a:ln>
          </p:spPr>
          <p:txBody>
            <a:bodyPr rtlCol="0" anchor="ctr"/>
            <a:lstStyle/>
            <a:p>
              <a:endParaRPr lang="en-US" sz="1557" dirty="0"/>
            </a:p>
          </p:txBody>
        </p:sp>
      </p:grpSp>
      <p:grpSp>
        <p:nvGrpSpPr>
          <p:cNvPr id="58" name="Group 57">
            <a:extLst>
              <a:ext uri="{FF2B5EF4-FFF2-40B4-BE49-F238E27FC236}">
                <a16:creationId xmlns:a16="http://schemas.microsoft.com/office/drawing/2014/main" id="{E467697E-88F7-4713-ADAB-D162A7BBAECE}"/>
              </a:ext>
            </a:extLst>
          </p:cNvPr>
          <p:cNvGrpSpPr/>
          <p:nvPr/>
        </p:nvGrpSpPr>
        <p:grpSpPr>
          <a:xfrm rot="2016685">
            <a:off x="953892" y="4486280"/>
            <a:ext cx="380648" cy="461598"/>
            <a:chOff x="1688293" y="-1053135"/>
            <a:chExt cx="431401" cy="523144"/>
          </a:xfrm>
          <a:solidFill>
            <a:srgbClr val="B0DFFF"/>
          </a:solidFill>
        </p:grpSpPr>
        <p:sp>
          <p:nvSpPr>
            <p:cNvPr id="59" name="Freeform: Shape 58">
              <a:extLst>
                <a:ext uri="{FF2B5EF4-FFF2-40B4-BE49-F238E27FC236}">
                  <a16:creationId xmlns:a16="http://schemas.microsoft.com/office/drawing/2014/main" id="{88A79220-FAF1-41D0-BFCF-9ACD6F313164}"/>
                </a:ext>
              </a:extLst>
            </p:cNvPr>
            <p:cNvSpPr/>
            <p:nvPr/>
          </p:nvSpPr>
          <p:spPr>
            <a:xfrm rot="8100000">
              <a:off x="1688293" y="-1053135"/>
              <a:ext cx="161925" cy="171450"/>
            </a:xfrm>
            <a:custGeom>
              <a:avLst/>
              <a:gdLst>
                <a:gd name="connsiteX0" fmla="*/ 166891 w 161925"/>
                <a:gd name="connsiteY0" fmla="*/ 14288 h 171450"/>
                <a:gd name="connsiteX1" fmla="*/ 166891 w 161925"/>
                <a:gd name="connsiteY1" fmla="*/ 100013 h 171450"/>
                <a:gd name="connsiteX2" fmla="*/ 164986 w 161925"/>
                <a:gd name="connsiteY2" fmla="*/ 119063 h 171450"/>
                <a:gd name="connsiteX3" fmla="*/ 80213 w 161925"/>
                <a:gd name="connsiteY3" fmla="*/ 177165 h 171450"/>
                <a:gd name="connsiteX4" fmla="*/ 61163 w 161925"/>
                <a:gd name="connsiteY4" fmla="*/ 175260 h 171450"/>
                <a:gd name="connsiteX5" fmla="*/ 203 w 161925"/>
                <a:gd name="connsiteY5" fmla="*/ 103822 h 171450"/>
                <a:gd name="connsiteX6" fmla="*/ 2108 w 161925"/>
                <a:gd name="connsiteY6" fmla="*/ 84772 h 171450"/>
                <a:gd name="connsiteX7" fmla="*/ 18301 w 161925"/>
                <a:gd name="connsiteY7" fmla="*/ 0 h 171450"/>
                <a:gd name="connsiteX8" fmla="*/ 166891 w 161925"/>
                <a:gd name="connsiteY8"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166891" y="14288"/>
                  </a:moveTo>
                  <a:cubicBezTo>
                    <a:pt x="166891" y="14288"/>
                    <a:pt x="170701" y="53340"/>
                    <a:pt x="166891" y="100013"/>
                  </a:cubicBezTo>
                  <a:lnTo>
                    <a:pt x="164986" y="119063"/>
                  </a:lnTo>
                  <a:cubicBezTo>
                    <a:pt x="162128" y="161925"/>
                    <a:pt x="116408" y="180975"/>
                    <a:pt x="80213" y="177165"/>
                  </a:cubicBezTo>
                  <a:lnTo>
                    <a:pt x="61163" y="175260"/>
                  </a:lnTo>
                  <a:cubicBezTo>
                    <a:pt x="24968" y="172402"/>
                    <a:pt x="-2654" y="140017"/>
                    <a:pt x="203" y="103822"/>
                  </a:cubicBezTo>
                  <a:lnTo>
                    <a:pt x="2108" y="84772"/>
                  </a:lnTo>
                  <a:cubicBezTo>
                    <a:pt x="5918" y="38100"/>
                    <a:pt x="18301" y="0"/>
                    <a:pt x="18301" y="0"/>
                  </a:cubicBezTo>
                  <a:lnTo>
                    <a:pt x="166891" y="14288"/>
                  </a:lnTo>
                  <a:close/>
                </a:path>
              </a:pathLst>
            </a:custGeom>
            <a:grpFill/>
            <a:ln w="9525" cap="flat">
              <a:noFill/>
              <a:prstDash val="solid"/>
              <a:miter/>
            </a:ln>
          </p:spPr>
          <p:txBody>
            <a:bodyPr rtlCol="0" anchor="ctr"/>
            <a:lstStyle/>
            <a:p>
              <a:endParaRPr lang="en-US" sz="1557" dirty="0"/>
            </a:p>
          </p:txBody>
        </p:sp>
        <p:sp>
          <p:nvSpPr>
            <p:cNvPr id="60" name="Freeform: Shape 59">
              <a:extLst>
                <a:ext uri="{FF2B5EF4-FFF2-40B4-BE49-F238E27FC236}">
                  <a16:creationId xmlns:a16="http://schemas.microsoft.com/office/drawing/2014/main" id="{1DC0DC86-2539-4677-BEA2-BE25CFA3A66C}"/>
                </a:ext>
              </a:extLst>
            </p:cNvPr>
            <p:cNvSpPr/>
            <p:nvPr/>
          </p:nvSpPr>
          <p:spPr>
            <a:xfrm rot="8100000">
              <a:off x="1881569" y="-930041"/>
              <a:ext cx="238125" cy="400050"/>
            </a:xfrm>
            <a:custGeom>
              <a:avLst/>
              <a:gdLst>
                <a:gd name="connsiteX0" fmla="*/ 212166 w 238125"/>
                <a:gd name="connsiteY0" fmla="*/ 404813 h 400050"/>
                <a:gd name="connsiteX1" fmla="*/ 58814 w 238125"/>
                <a:gd name="connsiteY1" fmla="*/ 391478 h 400050"/>
                <a:gd name="connsiteX2" fmla="*/ 29286 w 238125"/>
                <a:gd name="connsiteY2" fmla="*/ 53340 h 400050"/>
                <a:gd name="connsiteX3" fmla="*/ 29286 w 238125"/>
                <a:gd name="connsiteY3" fmla="*/ 53340 h 400050"/>
                <a:gd name="connsiteX4" fmla="*/ 118821 w 238125"/>
                <a:gd name="connsiteY4" fmla="*/ 0 h 400050"/>
                <a:gd name="connsiteX5" fmla="*/ 220739 w 238125"/>
                <a:gd name="connsiteY5" fmla="*/ 71438 h 400050"/>
                <a:gd name="connsiteX6" fmla="*/ 212166 w 238125"/>
                <a:gd name="connsiteY6" fmla="*/ 40481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00050">
                  <a:moveTo>
                    <a:pt x="212166" y="404813"/>
                  </a:moveTo>
                  <a:lnTo>
                    <a:pt x="58814" y="391478"/>
                  </a:lnTo>
                  <a:cubicBezTo>
                    <a:pt x="69291" y="265748"/>
                    <a:pt x="-54534" y="204788"/>
                    <a:pt x="29286" y="53340"/>
                  </a:cubicBezTo>
                  <a:cubicBezTo>
                    <a:pt x="29286" y="53340"/>
                    <a:pt x="29286" y="53340"/>
                    <a:pt x="29286" y="53340"/>
                  </a:cubicBezTo>
                  <a:cubicBezTo>
                    <a:pt x="51194" y="14288"/>
                    <a:pt x="80721" y="0"/>
                    <a:pt x="118821" y="0"/>
                  </a:cubicBezTo>
                  <a:cubicBezTo>
                    <a:pt x="159779" y="0"/>
                    <a:pt x="199784" y="22860"/>
                    <a:pt x="220739" y="71438"/>
                  </a:cubicBezTo>
                  <a:cubicBezTo>
                    <a:pt x="254076" y="162877"/>
                    <a:pt x="255981" y="283845"/>
                    <a:pt x="212166" y="404813"/>
                  </a:cubicBezTo>
                  <a:close/>
                </a:path>
              </a:pathLst>
            </a:custGeom>
            <a:grpFill/>
            <a:ln w="9525" cap="flat">
              <a:noFill/>
              <a:prstDash val="solid"/>
              <a:miter/>
            </a:ln>
          </p:spPr>
          <p:txBody>
            <a:bodyPr rtlCol="0" anchor="ctr"/>
            <a:lstStyle/>
            <a:p>
              <a:endParaRPr lang="en-US" sz="1557" dirty="0"/>
            </a:p>
          </p:txBody>
        </p:sp>
      </p:grpSp>
      <p:grpSp>
        <p:nvGrpSpPr>
          <p:cNvPr id="61" name="Group 60">
            <a:extLst>
              <a:ext uri="{FF2B5EF4-FFF2-40B4-BE49-F238E27FC236}">
                <a16:creationId xmlns:a16="http://schemas.microsoft.com/office/drawing/2014/main" id="{649D664D-EB24-4F0D-A9D6-761A1386ED9D}"/>
              </a:ext>
            </a:extLst>
          </p:cNvPr>
          <p:cNvGrpSpPr/>
          <p:nvPr/>
        </p:nvGrpSpPr>
        <p:grpSpPr>
          <a:xfrm rot="2016685">
            <a:off x="1596924" y="4995379"/>
            <a:ext cx="386366" cy="455879"/>
            <a:chOff x="2070558" y="-1132316"/>
            <a:chExt cx="437882" cy="516663"/>
          </a:xfrm>
          <a:solidFill>
            <a:srgbClr val="B0DFFF"/>
          </a:solidFill>
        </p:grpSpPr>
        <p:sp>
          <p:nvSpPr>
            <p:cNvPr id="62" name="Freeform: Shape 61">
              <a:extLst>
                <a:ext uri="{FF2B5EF4-FFF2-40B4-BE49-F238E27FC236}">
                  <a16:creationId xmlns:a16="http://schemas.microsoft.com/office/drawing/2014/main" id="{A13B63E9-C92C-454D-81DB-172781768627}"/>
                </a:ext>
              </a:extLst>
            </p:cNvPr>
            <p:cNvSpPr/>
            <p:nvPr/>
          </p:nvSpPr>
          <p:spPr>
            <a:xfrm rot="8100000">
              <a:off x="2070558" y="-1132316"/>
              <a:ext cx="161925" cy="171450"/>
            </a:xfrm>
            <a:custGeom>
              <a:avLst/>
              <a:gdLst>
                <a:gd name="connsiteX0" fmla="*/ 1693 w 161925"/>
                <a:gd name="connsiteY0" fmla="*/ 14288 h 171450"/>
                <a:gd name="connsiteX1" fmla="*/ 1693 w 161925"/>
                <a:gd name="connsiteY1" fmla="*/ 100013 h 171450"/>
                <a:gd name="connsiteX2" fmla="*/ 3598 w 161925"/>
                <a:gd name="connsiteY2" fmla="*/ 119063 h 171450"/>
                <a:gd name="connsiteX3" fmla="*/ 88371 w 161925"/>
                <a:gd name="connsiteY3" fmla="*/ 177165 h 171450"/>
                <a:gd name="connsiteX4" fmla="*/ 107421 w 161925"/>
                <a:gd name="connsiteY4" fmla="*/ 175260 h 171450"/>
                <a:gd name="connsiteX5" fmla="*/ 168381 w 161925"/>
                <a:gd name="connsiteY5" fmla="*/ 103823 h 171450"/>
                <a:gd name="connsiteX6" fmla="*/ 166476 w 161925"/>
                <a:gd name="connsiteY6" fmla="*/ 84773 h 171450"/>
                <a:gd name="connsiteX7" fmla="*/ 150283 w 161925"/>
                <a:gd name="connsiteY7" fmla="*/ 0 h 171450"/>
                <a:gd name="connsiteX8" fmla="*/ 1693 w 161925"/>
                <a:gd name="connsiteY8"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1693" y="14288"/>
                  </a:moveTo>
                  <a:cubicBezTo>
                    <a:pt x="1693" y="14288"/>
                    <a:pt x="-2117" y="53340"/>
                    <a:pt x="1693" y="100013"/>
                  </a:cubicBezTo>
                  <a:lnTo>
                    <a:pt x="3598" y="119063"/>
                  </a:lnTo>
                  <a:cubicBezTo>
                    <a:pt x="6456" y="161925"/>
                    <a:pt x="52176" y="180975"/>
                    <a:pt x="88371" y="177165"/>
                  </a:cubicBezTo>
                  <a:lnTo>
                    <a:pt x="107421" y="175260"/>
                  </a:lnTo>
                  <a:cubicBezTo>
                    <a:pt x="143616" y="172403"/>
                    <a:pt x="171238" y="140018"/>
                    <a:pt x="168381" y="103823"/>
                  </a:cubicBezTo>
                  <a:lnTo>
                    <a:pt x="166476" y="84773"/>
                  </a:lnTo>
                  <a:cubicBezTo>
                    <a:pt x="162666" y="38100"/>
                    <a:pt x="150283" y="0"/>
                    <a:pt x="150283" y="0"/>
                  </a:cubicBezTo>
                  <a:lnTo>
                    <a:pt x="1693" y="14288"/>
                  </a:lnTo>
                  <a:close/>
                </a:path>
              </a:pathLst>
            </a:custGeom>
            <a:grpFill/>
            <a:ln w="9525" cap="flat">
              <a:noFill/>
              <a:prstDash val="solid"/>
              <a:miter/>
            </a:ln>
          </p:spPr>
          <p:txBody>
            <a:bodyPr rtlCol="0" anchor="ctr"/>
            <a:lstStyle/>
            <a:p>
              <a:endParaRPr lang="en-US" sz="1557" dirty="0"/>
            </a:p>
          </p:txBody>
        </p:sp>
        <p:sp>
          <p:nvSpPr>
            <p:cNvPr id="63" name="Freeform: Shape 62">
              <a:extLst>
                <a:ext uri="{FF2B5EF4-FFF2-40B4-BE49-F238E27FC236}">
                  <a16:creationId xmlns:a16="http://schemas.microsoft.com/office/drawing/2014/main" id="{6F652DF6-77E5-46ED-AEF5-6652210E3D23}"/>
                </a:ext>
              </a:extLst>
            </p:cNvPr>
            <p:cNvSpPr/>
            <p:nvPr/>
          </p:nvSpPr>
          <p:spPr>
            <a:xfrm rot="8100000">
              <a:off x="2270315" y="-1015703"/>
              <a:ext cx="238125" cy="400050"/>
            </a:xfrm>
            <a:custGeom>
              <a:avLst/>
              <a:gdLst>
                <a:gd name="connsiteX0" fmla="*/ 33273 w 238125"/>
                <a:gd name="connsiteY0" fmla="*/ 404813 h 400050"/>
                <a:gd name="connsiteX1" fmla="*/ 186625 w 238125"/>
                <a:gd name="connsiteY1" fmla="*/ 391478 h 400050"/>
                <a:gd name="connsiteX2" fmla="*/ 216153 w 238125"/>
                <a:gd name="connsiteY2" fmla="*/ 53340 h 400050"/>
                <a:gd name="connsiteX3" fmla="*/ 216153 w 238125"/>
                <a:gd name="connsiteY3" fmla="*/ 53340 h 400050"/>
                <a:gd name="connsiteX4" fmla="*/ 126618 w 238125"/>
                <a:gd name="connsiteY4" fmla="*/ 0 h 400050"/>
                <a:gd name="connsiteX5" fmla="*/ 24700 w 238125"/>
                <a:gd name="connsiteY5" fmla="*/ 71438 h 400050"/>
                <a:gd name="connsiteX6" fmla="*/ 33273 w 238125"/>
                <a:gd name="connsiteY6" fmla="*/ 40481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00050">
                  <a:moveTo>
                    <a:pt x="33273" y="404813"/>
                  </a:moveTo>
                  <a:lnTo>
                    <a:pt x="186625" y="391478"/>
                  </a:lnTo>
                  <a:cubicBezTo>
                    <a:pt x="176148" y="264795"/>
                    <a:pt x="299973" y="204788"/>
                    <a:pt x="216153" y="53340"/>
                  </a:cubicBezTo>
                  <a:cubicBezTo>
                    <a:pt x="216153" y="53340"/>
                    <a:pt x="216153" y="53340"/>
                    <a:pt x="216153" y="53340"/>
                  </a:cubicBezTo>
                  <a:cubicBezTo>
                    <a:pt x="194245" y="14288"/>
                    <a:pt x="164718" y="0"/>
                    <a:pt x="126618" y="0"/>
                  </a:cubicBezTo>
                  <a:cubicBezTo>
                    <a:pt x="85660" y="0"/>
                    <a:pt x="45655" y="22860"/>
                    <a:pt x="24700" y="71438"/>
                  </a:cubicBezTo>
                  <a:cubicBezTo>
                    <a:pt x="-8637" y="162878"/>
                    <a:pt x="-10542" y="283845"/>
                    <a:pt x="33273" y="404813"/>
                  </a:cubicBezTo>
                  <a:close/>
                </a:path>
              </a:pathLst>
            </a:custGeom>
            <a:grpFill/>
            <a:ln w="9525" cap="flat">
              <a:noFill/>
              <a:prstDash val="solid"/>
              <a:miter/>
            </a:ln>
          </p:spPr>
          <p:txBody>
            <a:bodyPr rtlCol="0" anchor="ctr"/>
            <a:lstStyle/>
            <a:p>
              <a:endParaRPr lang="en-US" sz="1557" dirty="0"/>
            </a:p>
          </p:txBody>
        </p:sp>
      </p:grpSp>
      <p:sp>
        <p:nvSpPr>
          <p:cNvPr id="72" name="Oval 71">
            <a:extLst>
              <a:ext uri="{FF2B5EF4-FFF2-40B4-BE49-F238E27FC236}">
                <a16:creationId xmlns:a16="http://schemas.microsoft.com/office/drawing/2014/main" id="{000D5C78-B2C1-445D-838B-2DF84517D952}"/>
              </a:ext>
            </a:extLst>
          </p:cNvPr>
          <p:cNvSpPr/>
          <p:nvPr/>
        </p:nvSpPr>
        <p:spPr bwMode="auto">
          <a:xfrm>
            <a:off x="1192793" y="1576976"/>
            <a:ext cx="242047" cy="242047"/>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sz="1588" b="1" dirty="0">
                <a:solidFill>
                  <a:srgbClr val="FFFFFF"/>
                </a:solidFill>
                <a:latin typeface="+mj-lt"/>
                <a:ea typeface="ＭＳ Ｐゴシック" charset="0"/>
                <a:cs typeface="ＭＳ Ｐゴシック" charset="0"/>
              </a:rPr>
              <a:t>1</a:t>
            </a:r>
          </a:p>
        </p:txBody>
      </p:sp>
      <p:sp>
        <p:nvSpPr>
          <p:cNvPr id="73" name="Oval 72">
            <a:extLst>
              <a:ext uri="{FF2B5EF4-FFF2-40B4-BE49-F238E27FC236}">
                <a16:creationId xmlns:a16="http://schemas.microsoft.com/office/drawing/2014/main" id="{15F92055-60FE-4E85-AF1E-90C8076CC23E}"/>
              </a:ext>
            </a:extLst>
          </p:cNvPr>
          <p:cNvSpPr/>
          <p:nvPr/>
        </p:nvSpPr>
        <p:spPr bwMode="auto">
          <a:xfrm>
            <a:off x="1642831" y="2570290"/>
            <a:ext cx="242047" cy="242047"/>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sz="1588" b="1" dirty="0">
                <a:solidFill>
                  <a:srgbClr val="FFFFFF"/>
                </a:solidFill>
                <a:latin typeface="+mj-lt"/>
                <a:ea typeface="ＭＳ Ｐゴシック" charset="0"/>
                <a:cs typeface="ＭＳ Ｐゴシック" charset="0"/>
              </a:rPr>
              <a:t>2</a:t>
            </a:r>
          </a:p>
        </p:txBody>
      </p:sp>
      <p:sp>
        <p:nvSpPr>
          <p:cNvPr id="74" name="Oval 73">
            <a:extLst>
              <a:ext uri="{FF2B5EF4-FFF2-40B4-BE49-F238E27FC236}">
                <a16:creationId xmlns:a16="http://schemas.microsoft.com/office/drawing/2014/main" id="{37603CAC-94A9-4BE6-A673-BFADB1567676}"/>
              </a:ext>
            </a:extLst>
          </p:cNvPr>
          <p:cNvSpPr/>
          <p:nvPr/>
        </p:nvSpPr>
        <p:spPr bwMode="auto">
          <a:xfrm>
            <a:off x="1287886" y="3019129"/>
            <a:ext cx="242047" cy="242047"/>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sz="1588" b="1" dirty="0">
                <a:solidFill>
                  <a:srgbClr val="FFFFFF"/>
                </a:solidFill>
                <a:latin typeface="+mj-lt"/>
                <a:ea typeface="ＭＳ Ｐゴシック" charset="0"/>
                <a:cs typeface="ＭＳ Ｐゴシック" charset="0"/>
              </a:rPr>
              <a:t>3</a:t>
            </a:r>
          </a:p>
        </p:txBody>
      </p:sp>
      <p:sp>
        <p:nvSpPr>
          <p:cNvPr id="75" name="Oval 74">
            <a:extLst>
              <a:ext uri="{FF2B5EF4-FFF2-40B4-BE49-F238E27FC236}">
                <a16:creationId xmlns:a16="http://schemas.microsoft.com/office/drawing/2014/main" id="{3C1D2F83-1492-4756-BD27-0E3960CAEFEA}"/>
              </a:ext>
            </a:extLst>
          </p:cNvPr>
          <p:cNvSpPr/>
          <p:nvPr/>
        </p:nvSpPr>
        <p:spPr bwMode="auto">
          <a:xfrm>
            <a:off x="1702047" y="3754180"/>
            <a:ext cx="242047" cy="242047"/>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sz="1588" b="1" dirty="0">
                <a:solidFill>
                  <a:srgbClr val="FFFFFF"/>
                </a:solidFill>
                <a:latin typeface="+mj-lt"/>
                <a:ea typeface="ＭＳ Ｐゴシック" charset="0"/>
                <a:cs typeface="ＭＳ Ｐゴシック" charset="0"/>
              </a:rPr>
              <a:t>4</a:t>
            </a:r>
          </a:p>
        </p:txBody>
      </p:sp>
      <p:sp>
        <p:nvSpPr>
          <p:cNvPr id="76" name="Oval 75">
            <a:extLst>
              <a:ext uri="{FF2B5EF4-FFF2-40B4-BE49-F238E27FC236}">
                <a16:creationId xmlns:a16="http://schemas.microsoft.com/office/drawing/2014/main" id="{33E4DC27-9ED2-4DAE-A5BA-4A38FCA06415}"/>
              </a:ext>
            </a:extLst>
          </p:cNvPr>
          <p:cNvSpPr/>
          <p:nvPr/>
        </p:nvSpPr>
        <p:spPr bwMode="auto">
          <a:xfrm>
            <a:off x="1299311" y="4481931"/>
            <a:ext cx="242047" cy="242047"/>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sz="1588" b="1" dirty="0">
                <a:solidFill>
                  <a:srgbClr val="FFFFFF"/>
                </a:solidFill>
                <a:latin typeface="+mj-lt"/>
                <a:ea typeface="ＭＳ Ｐゴシック" charset="0"/>
                <a:cs typeface="ＭＳ Ｐゴシック" charset="0"/>
              </a:rPr>
              <a:t>5</a:t>
            </a:r>
          </a:p>
        </p:txBody>
      </p:sp>
      <p:sp>
        <p:nvSpPr>
          <p:cNvPr id="77" name="Oval 76">
            <a:extLst>
              <a:ext uri="{FF2B5EF4-FFF2-40B4-BE49-F238E27FC236}">
                <a16:creationId xmlns:a16="http://schemas.microsoft.com/office/drawing/2014/main" id="{688CA00A-C0BB-4DB2-B375-E7FDB11584D4}"/>
              </a:ext>
            </a:extLst>
          </p:cNvPr>
          <p:cNvSpPr/>
          <p:nvPr/>
        </p:nvSpPr>
        <p:spPr bwMode="auto">
          <a:xfrm>
            <a:off x="1944702" y="4940831"/>
            <a:ext cx="242047" cy="242047"/>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sz="1588" b="1" dirty="0">
                <a:solidFill>
                  <a:srgbClr val="FFFFFF"/>
                </a:solidFill>
                <a:latin typeface="+mj-lt"/>
                <a:ea typeface="ＭＳ Ｐゴシック" charset="0"/>
                <a:cs typeface="ＭＳ Ｐゴシック" charset="0"/>
              </a:rPr>
              <a:t>6</a:t>
            </a:r>
          </a:p>
        </p:txBody>
      </p:sp>
    </p:spTree>
    <p:extLst>
      <p:ext uri="{BB962C8B-B14F-4D97-AF65-F5344CB8AC3E}">
        <p14:creationId xmlns:p14="http://schemas.microsoft.com/office/powerpoint/2010/main" val="346495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val 78">
            <a:extLst>
              <a:ext uri="{FF2B5EF4-FFF2-40B4-BE49-F238E27FC236}">
                <a16:creationId xmlns:a16="http://schemas.microsoft.com/office/drawing/2014/main" id="{45A3A414-C13E-4872-8AA7-20B58CBEE78E}"/>
              </a:ext>
            </a:extLst>
          </p:cNvPr>
          <p:cNvSpPr/>
          <p:nvPr/>
        </p:nvSpPr>
        <p:spPr bwMode="auto">
          <a:xfrm>
            <a:off x="3166014" y="2236254"/>
            <a:ext cx="2801427" cy="2801427"/>
          </a:xfrm>
          <a:prstGeom prst="ellipse">
            <a:avLst/>
          </a:prstGeom>
          <a:noFill/>
          <a:ln w="22225" cap="rnd" cmpd="sng" algn="ctr">
            <a:solidFill>
              <a:srgbClr val="B0DFFF"/>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2" name="Title 1">
            <a:extLst>
              <a:ext uri="{FF2B5EF4-FFF2-40B4-BE49-F238E27FC236}">
                <a16:creationId xmlns:a16="http://schemas.microsoft.com/office/drawing/2014/main" id="{BB5AA543-3B2B-9D45-91C4-F6ECDE1F78A8}"/>
              </a:ext>
            </a:extLst>
          </p:cNvPr>
          <p:cNvSpPr>
            <a:spLocks noGrp="1"/>
          </p:cNvSpPr>
          <p:nvPr>
            <p:ph type="title"/>
          </p:nvPr>
        </p:nvSpPr>
        <p:spPr/>
        <p:txBody>
          <a:bodyPr/>
          <a:lstStyle/>
          <a:p>
            <a:r>
              <a:rPr lang="en-US" dirty="0"/>
              <a:t>Assembling a team</a:t>
            </a:r>
            <a:br>
              <a:rPr lang="en-US" dirty="0"/>
            </a:br>
            <a:endParaRPr lang="en-US" dirty="0"/>
          </a:p>
        </p:txBody>
      </p:sp>
      <p:sp>
        <p:nvSpPr>
          <p:cNvPr id="3" name="Text Placeholder 2">
            <a:extLst>
              <a:ext uri="{FF2B5EF4-FFF2-40B4-BE49-F238E27FC236}">
                <a16:creationId xmlns:a16="http://schemas.microsoft.com/office/drawing/2014/main" id="{F9FA197D-6587-4FE8-BE23-CA38D3C7851C}"/>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6FDF3949-2722-C54C-B3ED-31B9E23FEE67}"/>
              </a:ext>
            </a:extLst>
          </p:cNvPr>
          <p:cNvSpPr txBox="1"/>
          <p:nvPr/>
        </p:nvSpPr>
        <p:spPr>
          <a:xfrm>
            <a:off x="2748879" y="2381273"/>
            <a:ext cx="521297" cy="336695"/>
          </a:xfrm>
          <a:prstGeom prst="rect">
            <a:avLst/>
          </a:prstGeom>
          <a:noFill/>
        </p:spPr>
        <p:txBody>
          <a:bodyPr wrap="none" rtlCol="0">
            <a:spAutoFit/>
          </a:bodyPr>
          <a:lstStyle/>
          <a:p>
            <a:pPr algn="r"/>
            <a:r>
              <a:rPr lang="en-US" sz="1588" dirty="0">
                <a:latin typeface="+mn-lt"/>
              </a:rPr>
              <a:t>CPA</a:t>
            </a:r>
          </a:p>
        </p:txBody>
      </p:sp>
      <p:sp>
        <p:nvSpPr>
          <p:cNvPr id="6" name="TextBox 5">
            <a:extLst>
              <a:ext uri="{FF2B5EF4-FFF2-40B4-BE49-F238E27FC236}">
                <a16:creationId xmlns:a16="http://schemas.microsoft.com/office/drawing/2014/main" id="{82DFB804-7A84-CC47-91ED-98704045CD19}"/>
              </a:ext>
            </a:extLst>
          </p:cNvPr>
          <p:cNvSpPr txBox="1"/>
          <p:nvPr/>
        </p:nvSpPr>
        <p:spPr>
          <a:xfrm>
            <a:off x="4127808" y="1536346"/>
            <a:ext cx="888385" cy="336695"/>
          </a:xfrm>
          <a:prstGeom prst="rect">
            <a:avLst/>
          </a:prstGeom>
          <a:noFill/>
        </p:spPr>
        <p:txBody>
          <a:bodyPr wrap="none" rtlCol="0">
            <a:spAutoFit/>
          </a:bodyPr>
          <a:lstStyle/>
          <a:p>
            <a:r>
              <a:rPr lang="en-US" sz="1588" dirty="0">
                <a:latin typeface="+mn-lt"/>
              </a:rPr>
              <a:t>Attorney</a:t>
            </a:r>
          </a:p>
        </p:txBody>
      </p:sp>
      <p:sp>
        <p:nvSpPr>
          <p:cNvPr id="7" name="TextBox 6">
            <a:extLst>
              <a:ext uri="{FF2B5EF4-FFF2-40B4-BE49-F238E27FC236}">
                <a16:creationId xmlns:a16="http://schemas.microsoft.com/office/drawing/2014/main" id="{ADD23FFB-76A3-404C-AB4A-545355A03246}"/>
              </a:ext>
            </a:extLst>
          </p:cNvPr>
          <p:cNvSpPr txBox="1"/>
          <p:nvPr/>
        </p:nvSpPr>
        <p:spPr>
          <a:xfrm>
            <a:off x="5414925" y="4784355"/>
            <a:ext cx="1889592" cy="581057"/>
          </a:xfrm>
          <a:prstGeom prst="rect">
            <a:avLst/>
          </a:prstGeom>
          <a:noFill/>
        </p:spPr>
        <p:txBody>
          <a:bodyPr wrap="square" rtlCol="0">
            <a:spAutoFit/>
          </a:bodyPr>
          <a:lstStyle/>
          <a:p>
            <a:pPr algn="l"/>
            <a:r>
              <a:rPr lang="en-US" sz="1588" dirty="0">
                <a:latin typeface="+mn-lt"/>
              </a:rPr>
              <a:t>Investment </a:t>
            </a:r>
            <a:br>
              <a:rPr lang="en-US" sz="1588" dirty="0">
                <a:latin typeface="+mn-lt"/>
              </a:rPr>
            </a:br>
            <a:r>
              <a:rPr lang="en-US" sz="1588" dirty="0">
                <a:latin typeface="+mn-lt"/>
              </a:rPr>
              <a:t>advisor</a:t>
            </a:r>
          </a:p>
        </p:txBody>
      </p:sp>
      <p:sp>
        <p:nvSpPr>
          <p:cNvPr id="8" name="TextBox 7">
            <a:extLst>
              <a:ext uri="{FF2B5EF4-FFF2-40B4-BE49-F238E27FC236}">
                <a16:creationId xmlns:a16="http://schemas.microsoft.com/office/drawing/2014/main" id="{EF3B1002-D60B-5B4A-B869-E683A8EC09C5}"/>
              </a:ext>
            </a:extLst>
          </p:cNvPr>
          <p:cNvSpPr txBox="1"/>
          <p:nvPr/>
        </p:nvSpPr>
        <p:spPr>
          <a:xfrm>
            <a:off x="1007687" y="3084827"/>
            <a:ext cx="1797830" cy="581057"/>
          </a:xfrm>
          <a:prstGeom prst="rect">
            <a:avLst/>
          </a:prstGeom>
          <a:noFill/>
        </p:spPr>
        <p:txBody>
          <a:bodyPr wrap="square" rtlCol="0">
            <a:spAutoFit/>
          </a:bodyPr>
          <a:lstStyle/>
          <a:p>
            <a:pPr algn="r"/>
            <a:r>
              <a:rPr lang="en-US" sz="1588" dirty="0">
                <a:latin typeface="+mn-lt"/>
              </a:rPr>
              <a:t>Investment</a:t>
            </a:r>
            <a:br>
              <a:rPr lang="en-US" sz="1588" dirty="0">
                <a:latin typeface="+mn-lt"/>
              </a:rPr>
            </a:br>
            <a:r>
              <a:rPr lang="en-US" sz="1588" dirty="0">
                <a:latin typeface="+mn-lt"/>
              </a:rPr>
              <a:t>banker</a:t>
            </a:r>
          </a:p>
        </p:txBody>
      </p:sp>
      <p:sp>
        <p:nvSpPr>
          <p:cNvPr id="9" name="TextBox 8">
            <a:extLst>
              <a:ext uri="{FF2B5EF4-FFF2-40B4-BE49-F238E27FC236}">
                <a16:creationId xmlns:a16="http://schemas.microsoft.com/office/drawing/2014/main" id="{3A1C55B9-6C2A-FE46-8F9A-CC9A9E6BFE09}"/>
              </a:ext>
            </a:extLst>
          </p:cNvPr>
          <p:cNvSpPr txBox="1"/>
          <p:nvPr/>
        </p:nvSpPr>
        <p:spPr>
          <a:xfrm>
            <a:off x="1446728" y="4019670"/>
            <a:ext cx="1494525" cy="581057"/>
          </a:xfrm>
          <a:prstGeom prst="rect">
            <a:avLst/>
          </a:prstGeom>
          <a:noFill/>
        </p:spPr>
        <p:txBody>
          <a:bodyPr wrap="square" rtlCol="0">
            <a:spAutoFit/>
          </a:bodyPr>
          <a:lstStyle/>
          <a:p>
            <a:pPr algn="r"/>
            <a:r>
              <a:rPr lang="en-US" sz="1588" dirty="0">
                <a:latin typeface="+mn-lt"/>
              </a:rPr>
              <a:t>Valuation analyst</a:t>
            </a:r>
          </a:p>
        </p:txBody>
      </p:sp>
      <p:sp>
        <p:nvSpPr>
          <p:cNvPr id="10" name="TextBox 9">
            <a:extLst>
              <a:ext uri="{FF2B5EF4-FFF2-40B4-BE49-F238E27FC236}">
                <a16:creationId xmlns:a16="http://schemas.microsoft.com/office/drawing/2014/main" id="{9D39C630-F5DA-4E41-9854-8003B2F7A8AE}"/>
              </a:ext>
            </a:extLst>
          </p:cNvPr>
          <p:cNvSpPr txBox="1"/>
          <p:nvPr/>
        </p:nvSpPr>
        <p:spPr>
          <a:xfrm>
            <a:off x="6334191" y="3084827"/>
            <a:ext cx="1697691" cy="581057"/>
          </a:xfrm>
          <a:prstGeom prst="rect">
            <a:avLst/>
          </a:prstGeom>
          <a:noFill/>
        </p:spPr>
        <p:txBody>
          <a:bodyPr wrap="square" rtlCol="0">
            <a:spAutoFit/>
          </a:bodyPr>
          <a:lstStyle/>
          <a:p>
            <a:pPr algn="l"/>
            <a:r>
              <a:rPr lang="en-US" sz="1588" dirty="0">
                <a:latin typeface="+mn-lt"/>
              </a:rPr>
              <a:t>Financial </a:t>
            </a:r>
            <a:br>
              <a:rPr lang="en-US" sz="1588" dirty="0">
                <a:latin typeface="+mn-lt"/>
              </a:rPr>
            </a:br>
            <a:r>
              <a:rPr lang="en-US" sz="1588" dirty="0">
                <a:latin typeface="+mn-lt"/>
              </a:rPr>
              <a:t>planner</a:t>
            </a:r>
          </a:p>
        </p:txBody>
      </p:sp>
      <p:sp>
        <p:nvSpPr>
          <p:cNvPr id="12" name="TextBox 11">
            <a:extLst>
              <a:ext uri="{FF2B5EF4-FFF2-40B4-BE49-F238E27FC236}">
                <a16:creationId xmlns:a16="http://schemas.microsoft.com/office/drawing/2014/main" id="{5AA537EF-599B-CD4C-9F3D-24C1AEC6A733}"/>
              </a:ext>
            </a:extLst>
          </p:cNvPr>
          <p:cNvSpPr txBox="1"/>
          <p:nvPr/>
        </p:nvSpPr>
        <p:spPr>
          <a:xfrm>
            <a:off x="5864880" y="2259068"/>
            <a:ext cx="2403662" cy="581057"/>
          </a:xfrm>
          <a:prstGeom prst="rect">
            <a:avLst/>
          </a:prstGeom>
          <a:noFill/>
        </p:spPr>
        <p:txBody>
          <a:bodyPr wrap="square" rtlCol="0">
            <a:spAutoFit/>
          </a:bodyPr>
          <a:lstStyle/>
          <a:p>
            <a:pPr algn="l"/>
            <a:r>
              <a:rPr lang="en-US" sz="1588" dirty="0">
                <a:latin typeface="+mn-lt"/>
              </a:rPr>
              <a:t>Risk management specialist</a:t>
            </a:r>
          </a:p>
        </p:txBody>
      </p:sp>
      <p:sp>
        <p:nvSpPr>
          <p:cNvPr id="13" name="TextBox 12">
            <a:extLst>
              <a:ext uri="{FF2B5EF4-FFF2-40B4-BE49-F238E27FC236}">
                <a16:creationId xmlns:a16="http://schemas.microsoft.com/office/drawing/2014/main" id="{8CEE3E5C-7B31-6541-AA25-A435F8DBD5C8}"/>
              </a:ext>
            </a:extLst>
          </p:cNvPr>
          <p:cNvSpPr txBox="1"/>
          <p:nvPr/>
        </p:nvSpPr>
        <p:spPr>
          <a:xfrm>
            <a:off x="1331234" y="4784354"/>
            <a:ext cx="2403662" cy="581057"/>
          </a:xfrm>
          <a:prstGeom prst="rect">
            <a:avLst/>
          </a:prstGeom>
          <a:noFill/>
        </p:spPr>
        <p:txBody>
          <a:bodyPr wrap="square" rtlCol="0">
            <a:spAutoFit/>
          </a:bodyPr>
          <a:lstStyle/>
          <a:p>
            <a:pPr algn="r"/>
            <a:r>
              <a:rPr lang="en-US" sz="1588" dirty="0">
                <a:latin typeface="+mn-lt"/>
              </a:rPr>
              <a:t>Retirement/</a:t>
            </a:r>
            <a:br>
              <a:rPr lang="en-US" sz="1588" dirty="0">
                <a:latin typeface="+mn-lt"/>
              </a:rPr>
            </a:br>
            <a:r>
              <a:rPr lang="en-US" sz="1588" dirty="0">
                <a:latin typeface="+mn-lt"/>
              </a:rPr>
              <a:t>benefits specialist</a:t>
            </a:r>
          </a:p>
        </p:txBody>
      </p:sp>
      <p:sp>
        <p:nvSpPr>
          <p:cNvPr id="14" name="TextBox 13">
            <a:extLst>
              <a:ext uri="{FF2B5EF4-FFF2-40B4-BE49-F238E27FC236}">
                <a16:creationId xmlns:a16="http://schemas.microsoft.com/office/drawing/2014/main" id="{89F84CBE-F770-BA4B-9F0A-1AD62CC213ED}"/>
              </a:ext>
            </a:extLst>
          </p:cNvPr>
          <p:cNvSpPr txBox="1"/>
          <p:nvPr/>
        </p:nvSpPr>
        <p:spPr>
          <a:xfrm>
            <a:off x="6191624" y="4019670"/>
            <a:ext cx="2403662" cy="581057"/>
          </a:xfrm>
          <a:prstGeom prst="rect">
            <a:avLst/>
          </a:prstGeom>
          <a:noFill/>
        </p:spPr>
        <p:txBody>
          <a:bodyPr wrap="square" rtlCol="0">
            <a:spAutoFit/>
          </a:bodyPr>
          <a:lstStyle/>
          <a:p>
            <a:pPr algn="l"/>
            <a:r>
              <a:rPr lang="en-US" sz="1588" dirty="0">
                <a:latin typeface="+mn-lt"/>
              </a:rPr>
              <a:t>Banking/</a:t>
            </a:r>
            <a:br>
              <a:rPr lang="en-US" sz="1588" dirty="0">
                <a:latin typeface="+mn-lt"/>
              </a:rPr>
            </a:br>
            <a:r>
              <a:rPr lang="en-US" sz="1588" dirty="0">
                <a:latin typeface="+mn-lt"/>
              </a:rPr>
              <a:t>financing specialist</a:t>
            </a:r>
          </a:p>
        </p:txBody>
      </p:sp>
      <p:grpSp>
        <p:nvGrpSpPr>
          <p:cNvPr id="78" name="Group 77">
            <a:extLst>
              <a:ext uri="{FF2B5EF4-FFF2-40B4-BE49-F238E27FC236}">
                <a16:creationId xmlns:a16="http://schemas.microsoft.com/office/drawing/2014/main" id="{D3D0D44A-1406-417C-8F71-36EC13D97904}"/>
              </a:ext>
            </a:extLst>
          </p:cNvPr>
          <p:cNvGrpSpPr/>
          <p:nvPr/>
        </p:nvGrpSpPr>
        <p:grpSpPr>
          <a:xfrm>
            <a:off x="2855916" y="1895728"/>
            <a:ext cx="3432169" cy="3376136"/>
            <a:chOff x="9707469" y="1531618"/>
            <a:chExt cx="3889791" cy="3826287"/>
          </a:xfrm>
        </p:grpSpPr>
        <p:sp>
          <p:nvSpPr>
            <p:cNvPr id="27" name="Freeform: Shape 26">
              <a:extLst>
                <a:ext uri="{FF2B5EF4-FFF2-40B4-BE49-F238E27FC236}">
                  <a16:creationId xmlns:a16="http://schemas.microsoft.com/office/drawing/2014/main" id="{8980A777-116A-45FA-A6FA-34790FDEC317}"/>
                </a:ext>
              </a:extLst>
            </p:cNvPr>
            <p:cNvSpPr/>
            <p:nvPr/>
          </p:nvSpPr>
          <p:spPr>
            <a:xfrm rot="16200000">
              <a:off x="11221396" y="2586342"/>
              <a:ext cx="854663" cy="25376"/>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0" y="12688"/>
                  </a:moveTo>
                  <a:lnTo>
                    <a:pt x="854663"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29" name="Freeform: Shape 28">
              <a:extLst>
                <a:ext uri="{FF2B5EF4-FFF2-40B4-BE49-F238E27FC236}">
                  <a16:creationId xmlns:a16="http://schemas.microsoft.com/office/drawing/2014/main" id="{851EC470-D354-45BE-9FFD-C9EA14F4A3FD}"/>
                </a:ext>
              </a:extLst>
            </p:cNvPr>
            <p:cNvSpPr>
              <a:spLocks noChangeAspect="1"/>
            </p:cNvSpPr>
            <p:nvPr/>
          </p:nvSpPr>
          <p:spPr>
            <a:xfrm>
              <a:off x="11330766" y="1531618"/>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923" tIns="133923" rIns="133923" bIns="133923" numCol="1" spcCol="1270" anchor="ctr" anchorCtr="0">
              <a:noAutofit/>
            </a:bodyPr>
            <a:lstStyle/>
            <a:p>
              <a:pPr defTabSz="823676">
                <a:lnSpc>
                  <a:spcPct val="90000"/>
                </a:lnSpc>
                <a:spcAft>
                  <a:spcPct val="35000"/>
                </a:spcAft>
              </a:pPr>
              <a:endParaRPr lang="en-US" sz="1853" dirty="0"/>
            </a:p>
          </p:txBody>
        </p:sp>
        <p:sp>
          <p:nvSpPr>
            <p:cNvPr id="30" name="Freeform: Shape 29">
              <a:extLst>
                <a:ext uri="{FF2B5EF4-FFF2-40B4-BE49-F238E27FC236}">
                  <a16:creationId xmlns:a16="http://schemas.microsoft.com/office/drawing/2014/main" id="{A3FEE5F2-F647-4422-AE4A-D902D72EADC6}"/>
                </a:ext>
              </a:extLst>
            </p:cNvPr>
            <p:cNvSpPr/>
            <p:nvPr/>
          </p:nvSpPr>
          <p:spPr>
            <a:xfrm rot="18600000">
              <a:off x="11799910" y="2796904"/>
              <a:ext cx="854663" cy="25376"/>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0" y="12688"/>
                  </a:moveTo>
                  <a:lnTo>
                    <a:pt x="854663"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31" name="Freeform: Shape 30">
              <a:extLst>
                <a:ext uri="{FF2B5EF4-FFF2-40B4-BE49-F238E27FC236}">
                  <a16:creationId xmlns:a16="http://schemas.microsoft.com/office/drawing/2014/main" id="{B29B4A45-71AD-4F93-A502-8EA7EADD32F5}"/>
                </a:ext>
              </a:extLst>
            </p:cNvPr>
            <p:cNvSpPr>
              <a:spLocks noChangeAspect="1"/>
            </p:cNvSpPr>
            <p:nvPr/>
          </p:nvSpPr>
          <p:spPr>
            <a:xfrm>
              <a:off x="12428157" y="1942460"/>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923" tIns="133923" rIns="133923" bIns="133923" numCol="1" spcCol="1270" anchor="ctr" anchorCtr="0">
              <a:noAutofit/>
            </a:bodyPr>
            <a:lstStyle/>
            <a:p>
              <a:pPr defTabSz="823676">
                <a:lnSpc>
                  <a:spcPct val="90000"/>
                </a:lnSpc>
                <a:spcAft>
                  <a:spcPct val="35000"/>
                </a:spcAft>
              </a:pPr>
              <a:endParaRPr lang="en-US" sz="1853" dirty="0"/>
            </a:p>
          </p:txBody>
        </p:sp>
        <p:sp>
          <p:nvSpPr>
            <p:cNvPr id="32" name="Freeform: Shape 31">
              <a:extLst>
                <a:ext uri="{FF2B5EF4-FFF2-40B4-BE49-F238E27FC236}">
                  <a16:creationId xmlns:a16="http://schemas.microsoft.com/office/drawing/2014/main" id="{5F144CB5-D57C-4DE0-8EEB-335CE9D36051}"/>
                </a:ext>
              </a:extLst>
            </p:cNvPr>
            <p:cNvSpPr/>
            <p:nvPr/>
          </p:nvSpPr>
          <p:spPr>
            <a:xfrm rot="21000000">
              <a:off x="12107731" y="3330066"/>
              <a:ext cx="854663" cy="25376"/>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0" y="12688"/>
                  </a:moveTo>
                  <a:lnTo>
                    <a:pt x="854663"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33" name="Freeform: Shape 32">
              <a:extLst>
                <a:ext uri="{FF2B5EF4-FFF2-40B4-BE49-F238E27FC236}">
                  <a16:creationId xmlns:a16="http://schemas.microsoft.com/office/drawing/2014/main" id="{A1EF0122-9144-4F6A-B6B9-E1AF3F20AB01}"/>
                </a:ext>
              </a:extLst>
            </p:cNvPr>
            <p:cNvSpPr>
              <a:spLocks noChangeAspect="1"/>
            </p:cNvSpPr>
            <p:nvPr/>
          </p:nvSpPr>
          <p:spPr>
            <a:xfrm>
              <a:off x="12957180" y="2868165"/>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923" tIns="133923" rIns="133923" bIns="133923" numCol="1" spcCol="1270" anchor="ctr" anchorCtr="0">
              <a:noAutofit/>
            </a:bodyPr>
            <a:lstStyle/>
            <a:p>
              <a:pPr defTabSz="823676">
                <a:lnSpc>
                  <a:spcPct val="90000"/>
                </a:lnSpc>
                <a:spcAft>
                  <a:spcPct val="35000"/>
                </a:spcAft>
              </a:pPr>
              <a:endParaRPr lang="en-US" sz="1853" dirty="0"/>
            </a:p>
          </p:txBody>
        </p:sp>
        <p:sp>
          <p:nvSpPr>
            <p:cNvPr id="34" name="Freeform: Shape 33">
              <a:extLst>
                <a:ext uri="{FF2B5EF4-FFF2-40B4-BE49-F238E27FC236}">
                  <a16:creationId xmlns:a16="http://schemas.microsoft.com/office/drawing/2014/main" id="{6EEE4828-3078-481C-8255-8B17F9EB7CF7}"/>
                </a:ext>
              </a:extLst>
            </p:cNvPr>
            <p:cNvSpPr/>
            <p:nvPr/>
          </p:nvSpPr>
          <p:spPr>
            <a:xfrm rot="1800000">
              <a:off x="12000826" y="3936355"/>
              <a:ext cx="854663" cy="25376"/>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0" y="12688"/>
                  </a:moveTo>
                  <a:lnTo>
                    <a:pt x="854663"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35" name="Freeform: Shape 34">
              <a:extLst>
                <a:ext uri="{FF2B5EF4-FFF2-40B4-BE49-F238E27FC236}">
                  <a16:creationId xmlns:a16="http://schemas.microsoft.com/office/drawing/2014/main" id="{4BB8D57D-759B-4484-B0D2-8FC115F8A604}"/>
                </a:ext>
              </a:extLst>
            </p:cNvPr>
            <p:cNvSpPr>
              <a:spLocks noChangeAspect="1"/>
            </p:cNvSpPr>
            <p:nvPr/>
          </p:nvSpPr>
          <p:spPr>
            <a:xfrm>
              <a:off x="12795604" y="3926370"/>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923" tIns="133923" rIns="133923" bIns="133923" numCol="1" spcCol="1270" anchor="ctr" anchorCtr="0">
              <a:noAutofit/>
            </a:bodyPr>
            <a:lstStyle/>
            <a:p>
              <a:pPr defTabSz="823676">
                <a:lnSpc>
                  <a:spcPct val="90000"/>
                </a:lnSpc>
                <a:spcAft>
                  <a:spcPct val="35000"/>
                </a:spcAft>
              </a:pPr>
              <a:endParaRPr lang="en-US" sz="1853" dirty="0"/>
            </a:p>
          </p:txBody>
        </p:sp>
        <p:sp>
          <p:nvSpPr>
            <p:cNvPr id="36" name="Freeform: Shape 35">
              <a:extLst>
                <a:ext uri="{FF2B5EF4-FFF2-40B4-BE49-F238E27FC236}">
                  <a16:creationId xmlns:a16="http://schemas.microsoft.com/office/drawing/2014/main" id="{6048F6F8-AF84-4E1B-964F-8E2A7BB60BE5}"/>
                </a:ext>
              </a:extLst>
            </p:cNvPr>
            <p:cNvSpPr/>
            <p:nvPr/>
          </p:nvSpPr>
          <p:spPr>
            <a:xfrm rot="4200000">
              <a:off x="11529217" y="4332082"/>
              <a:ext cx="854663" cy="25376"/>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0" y="12688"/>
                  </a:moveTo>
                  <a:lnTo>
                    <a:pt x="854663"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37" name="Freeform: Shape 36">
              <a:extLst>
                <a:ext uri="{FF2B5EF4-FFF2-40B4-BE49-F238E27FC236}">
                  <a16:creationId xmlns:a16="http://schemas.microsoft.com/office/drawing/2014/main" id="{28582716-87FE-45F2-A517-E335FABF83C3}"/>
                </a:ext>
              </a:extLst>
            </p:cNvPr>
            <p:cNvSpPr>
              <a:spLocks noChangeAspect="1"/>
            </p:cNvSpPr>
            <p:nvPr/>
          </p:nvSpPr>
          <p:spPr>
            <a:xfrm>
              <a:off x="11907201" y="4717825"/>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sp>
          <p:nvSpPr>
            <p:cNvPr id="38" name="Freeform: Shape 37">
              <a:extLst>
                <a:ext uri="{FF2B5EF4-FFF2-40B4-BE49-F238E27FC236}">
                  <a16:creationId xmlns:a16="http://schemas.microsoft.com/office/drawing/2014/main" id="{D296F90A-FF0F-4F32-8C9B-15FA18BD0DDF}"/>
                </a:ext>
              </a:extLst>
            </p:cNvPr>
            <p:cNvSpPr/>
            <p:nvPr/>
          </p:nvSpPr>
          <p:spPr>
            <a:xfrm rot="17400000">
              <a:off x="10913575" y="4332081"/>
              <a:ext cx="854664" cy="25377"/>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854663" y="12688"/>
                  </a:moveTo>
                  <a:lnTo>
                    <a:pt x="0"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39" name="Freeform: Shape 38">
              <a:extLst>
                <a:ext uri="{FF2B5EF4-FFF2-40B4-BE49-F238E27FC236}">
                  <a16:creationId xmlns:a16="http://schemas.microsoft.com/office/drawing/2014/main" id="{B442CEA2-666B-4318-9D85-EADCF17AD776}"/>
                </a:ext>
              </a:extLst>
            </p:cNvPr>
            <p:cNvSpPr>
              <a:spLocks noChangeAspect="1"/>
            </p:cNvSpPr>
            <p:nvPr/>
          </p:nvSpPr>
          <p:spPr>
            <a:xfrm>
              <a:off x="10762391" y="4717825"/>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sp>
          <p:nvSpPr>
            <p:cNvPr id="40" name="Freeform: Shape 39">
              <a:extLst>
                <a:ext uri="{FF2B5EF4-FFF2-40B4-BE49-F238E27FC236}">
                  <a16:creationId xmlns:a16="http://schemas.microsoft.com/office/drawing/2014/main" id="{CAA0526B-F9ED-4232-9289-4A0688346497}"/>
                </a:ext>
              </a:extLst>
            </p:cNvPr>
            <p:cNvSpPr/>
            <p:nvPr/>
          </p:nvSpPr>
          <p:spPr>
            <a:xfrm rot="19800000">
              <a:off x="10441965" y="3936354"/>
              <a:ext cx="854664" cy="25377"/>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854663" y="12688"/>
                  </a:moveTo>
                  <a:lnTo>
                    <a:pt x="0"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41" name="Freeform: Shape 40">
              <a:extLst>
                <a:ext uri="{FF2B5EF4-FFF2-40B4-BE49-F238E27FC236}">
                  <a16:creationId xmlns:a16="http://schemas.microsoft.com/office/drawing/2014/main" id="{9F7B1DEE-7759-40A3-9392-CD41CC3FE90D}"/>
                </a:ext>
              </a:extLst>
            </p:cNvPr>
            <p:cNvSpPr>
              <a:spLocks noChangeAspect="1"/>
            </p:cNvSpPr>
            <p:nvPr/>
          </p:nvSpPr>
          <p:spPr>
            <a:xfrm>
              <a:off x="9861771" y="3926370"/>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sp>
          <p:nvSpPr>
            <p:cNvPr id="42" name="Freeform: Shape 41">
              <a:extLst>
                <a:ext uri="{FF2B5EF4-FFF2-40B4-BE49-F238E27FC236}">
                  <a16:creationId xmlns:a16="http://schemas.microsoft.com/office/drawing/2014/main" id="{11ADC954-2709-4FE1-BDCB-1836CE3B948C}"/>
                </a:ext>
              </a:extLst>
            </p:cNvPr>
            <p:cNvSpPr/>
            <p:nvPr/>
          </p:nvSpPr>
          <p:spPr>
            <a:xfrm rot="600000">
              <a:off x="10335060" y="3330065"/>
              <a:ext cx="854663" cy="25377"/>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854663" y="12688"/>
                  </a:moveTo>
                  <a:lnTo>
                    <a:pt x="0"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43" name="Freeform: Shape 42">
              <a:extLst>
                <a:ext uri="{FF2B5EF4-FFF2-40B4-BE49-F238E27FC236}">
                  <a16:creationId xmlns:a16="http://schemas.microsoft.com/office/drawing/2014/main" id="{3B9E4ECB-7112-4613-9FE5-273007C6C4F3}"/>
                </a:ext>
              </a:extLst>
            </p:cNvPr>
            <p:cNvSpPr>
              <a:spLocks noChangeAspect="1"/>
            </p:cNvSpPr>
            <p:nvPr/>
          </p:nvSpPr>
          <p:spPr>
            <a:xfrm>
              <a:off x="9707469" y="2868165"/>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sp>
          <p:nvSpPr>
            <p:cNvPr id="44" name="Freeform: Shape 43">
              <a:extLst>
                <a:ext uri="{FF2B5EF4-FFF2-40B4-BE49-F238E27FC236}">
                  <a16:creationId xmlns:a16="http://schemas.microsoft.com/office/drawing/2014/main" id="{E4EEF163-EEE8-4828-81E5-D77F3FCDECCC}"/>
                </a:ext>
              </a:extLst>
            </p:cNvPr>
            <p:cNvSpPr/>
            <p:nvPr/>
          </p:nvSpPr>
          <p:spPr>
            <a:xfrm rot="3000000">
              <a:off x="10642881" y="2796903"/>
              <a:ext cx="854663" cy="25377"/>
            </a:xfrm>
            <a:custGeom>
              <a:avLst/>
              <a:gdLst>
                <a:gd name="connsiteX0" fmla="*/ 0 w 854663"/>
                <a:gd name="connsiteY0" fmla="*/ 12688 h 25376"/>
                <a:gd name="connsiteX1" fmla="*/ 854663 w 854663"/>
                <a:gd name="connsiteY1" fmla="*/ 12688 h 25376"/>
              </a:gdLst>
              <a:ahLst/>
              <a:cxnLst>
                <a:cxn ang="0">
                  <a:pos x="connsiteX0" y="connsiteY0"/>
                </a:cxn>
                <a:cxn ang="0">
                  <a:pos x="connsiteX1" y="connsiteY1"/>
                </a:cxn>
              </a:cxnLst>
              <a:rect l="l" t="t" r="r" b="b"/>
              <a:pathLst>
                <a:path w="854663" h="25376">
                  <a:moveTo>
                    <a:pt x="854663" y="12688"/>
                  </a:moveTo>
                  <a:lnTo>
                    <a:pt x="0" y="12688"/>
                  </a:lnTo>
                </a:path>
              </a:pathLst>
            </a:custGeom>
            <a:noFill/>
            <a:ln w="22225" cap="rnd" cmpd="sng" algn="ctr">
              <a:solidFill>
                <a:srgbClr val="1B7FBA"/>
              </a:solidFill>
              <a:prstDash val="sysDot"/>
              <a:round/>
              <a:headEnd type="none" w="med" len="med"/>
              <a:tailEnd type="none" w="med" len="med"/>
            </a:ln>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45" name="Freeform: Shape 44">
              <a:extLst>
                <a:ext uri="{FF2B5EF4-FFF2-40B4-BE49-F238E27FC236}">
                  <a16:creationId xmlns:a16="http://schemas.microsoft.com/office/drawing/2014/main" id="{6059FB41-4AFD-4F90-88E4-555E09938C2C}"/>
                </a:ext>
              </a:extLst>
            </p:cNvPr>
            <p:cNvSpPr>
              <a:spLocks noChangeAspect="1"/>
            </p:cNvSpPr>
            <p:nvPr/>
          </p:nvSpPr>
          <p:spPr>
            <a:xfrm>
              <a:off x="10229217" y="1942460"/>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grpSp>
          <p:nvGrpSpPr>
            <p:cNvPr id="20" name="Graphic 18" descr="User">
              <a:extLst>
                <a:ext uri="{FF2B5EF4-FFF2-40B4-BE49-F238E27FC236}">
                  <a16:creationId xmlns:a16="http://schemas.microsoft.com/office/drawing/2014/main" id="{B01A7E8A-0DB1-431C-A656-A2DE1134AB05}"/>
                </a:ext>
              </a:extLst>
            </p:cNvPr>
            <p:cNvGrpSpPr>
              <a:grpSpLocks noChangeAspect="1"/>
            </p:cNvGrpSpPr>
            <p:nvPr/>
          </p:nvGrpSpPr>
          <p:grpSpPr>
            <a:xfrm>
              <a:off x="9753189" y="2887758"/>
              <a:ext cx="548640" cy="548640"/>
              <a:chOff x="-2587335" y="3575463"/>
              <a:chExt cx="914400" cy="914400"/>
            </a:xfrm>
            <a:solidFill>
              <a:srgbClr val="1B7FBA"/>
            </a:solidFill>
          </p:grpSpPr>
          <p:sp>
            <p:nvSpPr>
              <p:cNvPr id="21" name="Freeform: Shape 20">
                <a:extLst>
                  <a:ext uri="{FF2B5EF4-FFF2-40B4-BE49-F238E27FC236}">
                    <a16:creationId xmlns:a16="http://schemas.microsoft.com/office/drawing/2014/main" id="{1A3CE687-7780-4BB3-B95E-B8B53E810B83}"/>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23" name="Freeform: Shape 22">
                <a:extLst>
                  <a:ext uri="{FF2B5EF4-FFF2-40B4-BE49-F238E27FC236}">
                    <a16:creationId xmlns:a16="http://schemas.microsoft.com/office/drawing/2014/main" id="{331E13BA-CEC2-4B20-8813-AA5B6B50989D}"/>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50" name="Graphic 18" descr="User">
              <a:extLst>
                <a:ext uri="{FF2B5EF4-FFF2-40B4-BE49-F238E27FC236}">
                  <a16:creationId xmlns:a16="http://schemas.microsoft.com/office/drawing/2014/main" id="{6C13FC4E-BA4A-4932-8CCB-C035CB1578D8}"/>
                </a:ext>
              </a:extLst>
            </p:cNvPr>
            <p:cNvGrpSpPr>
              <a:grpSpLocks noChangeAspect="1"/>
            </p:cNvGrpSpPr>
            <p:nvPr/>
          </p:nvGrpSpPr>
          <p:grpSpPr>
            <a:xfrm>
              <a:off x="9907491" y="3945963"/>
              <a:ext cx="548640" cy="548640"/>
              <a:chOff x="-2587335" y="3575463"/>
              <a:chExt cx="914400" cy="914400"/>
            </a:xfrm>
            <a:solidFill>
              <a:srgbClr val="1B7FBA"/>
            </a:solidFill>
          </p:grpSpPr>
          <p:sp>
            <p:nvSpPr>
              <p:cNvPr id="51" name="Freeform: Shape 50">
                <a:extLst>
                  <a:ext uri="{FF2B5EF4-FFF2-40B4-BE49-F238E27FC236}">
                    <a16:creationId xmlns:a16="http://schemas.microsoft.com/office/drawing/2014/main" id="{19B84C2D-1A9D-4EBC-BF2C-4A9ED0F23A58}"/>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52" name="Freeform: Shape 51">
                <a:extLst>
                  <a:ext uri="{FF2B5EF4-FFF2-40B4-BE49-F238E27FC236}">
                    <a16:creationId xmlns:a16="http://schemas.microsoft.com/office/drawing/2014/main" id="{12810AB0-C524-483F-A0E9-0E0B9A5B6579}"/>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53" name="Graphic 18" descr="User">
              <a:extLst>
                <a:ext uri="{FF2B5EF4-FFF2-40B4-BE49-F238E27FC236}">
                  <a16:creationId xmlns:a16="http://schemas.microsoft.com/office/drawing/2014/main" id="{03C04C6C-F593-43C1-AB43-8D8B0FE08625}"/>
                </a:ext>
              </a:extLst>
            </p:cNvPr>
            <p:cNvGrpSpPr>
              <a:grpSpLocks noChangeAspect="1"/>
            </p:cNvGrpSpPr>
            <p:nvPr/>
          </p:nvGrpSpPr>
          <p:grpSpPr>
            <a:xfrm>
              <a:off x="10808111" y="4737418"/>
              <a:ext cx="548640" cy="548640"/>
              <a:chOff x="-2587335" y="3575463"/>
              <a:chExt cx="914400" cy="914400"/>
            </a:xfrm>
            <a:solidFill>
              <a:srgbClr val="1B7FBA"/>
            </a:solidFill>
          </p:grpSpPr>
          <p:sp>
            <p:nvSpPr>
              <p:cNvPr id="54" name="Freeform: Shape 53">
                <a:extLst>
                  <a:ext uri="{FF2B5EF4-FFF2-40B4-BE49-F238E27FC236}">
                    <a16:creationId xmlns:a16="http://schemas.microsoft.com/office/drawing/2014/main" id="{BC904BBB-77B4-4202-8548-0FAE4CCABE1E}"/>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55" name="Freeform: Shape 54">
                <a:extLst>
                  <a:ext uri="{FF2B5EF4-FFF2-40B4-BE49-F238E27FC236}">
                    <a16:creationId xmlns:a16="http://schemas.microsoft.com/office/drawing/2014/main" id="{B8218239-96E5-473B-96EA-935181216476}"/>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56" name="Graphic 18" descr="User">
              <a:extLst>
                <a:ext uri="{FF2B5EF4-FFF2-40B4-BE49-F238E27FC236}">
                  <a16:creationId xmlns:a16="http://schemas.microsoft.com/office/drawing/2014/main" id="{4840CF96-F4EB-47C7-A018-B4BD31F9D249}"/>
                </a:ext>
              </a:extLst>
            </p:cNvPr>
            <p:cNvGrpSpPr>
              <a:grpSpLocks noChangeAspect="1"/>
            </p:cNvGrpSpPr>
            <p:nvPr/>
          </p:nvGrpSpPr>
          <p:grpSpPr>
            <a:xfrm>
              <a:off x="11956548" y="4737418"/>
              <a:ext cx="548640" cy="548640"/>
              <a:chOff x="-2587335" y="3575463"/>
              <a:chExt cx="914400" cy="914400"/>
            </a:xfrm>
            <a:solidFill>
              <a:srgbClr val="1B7FBA"/>
            </a:solidFill>
          </p:grpSpPr>
          <p:sp>
            <p:nvSpPr>
              <p:cNvPr id="57" name="Freeform: Shape 56">
                <a:extLst>
                  <a:ext uri="{FF2B5EF4-FFF2-40B4-BE49-F238E27FC236}">
                    <a16:creationId xmlns:a16="http://schemas.microsoft.com/office/drawing/2014/main" id="{7279FC4C-D20D-436C-81DF-48C7DD7307D8}"/>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58" name="Freeform: Shape 57">
                <a:extLst>
                  <a:ext uri="{FF2B5EF4-FFF2-40B4-BE49-F238E27FC236}">
                    <a16:creationId xmlns:a16="http://schemas.microsoft.com/office/drawing/2014/main" id="{5FCD32C4-5FCA-4EFF-B921-328B815DC799}"/>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59" name="Graphic 18" descr="User">
              <a:extLst>
                <a:ext uri="{FF2B5EF4-FFF2-40B4-BE49-F238E27FC236}">
                  <a16:creationId xmlns:a16="http://schemas.microsoft.com/office/drawing/2014/main" id="{74C09358-8643-4575-BF90-5E756B347070}"/>
                </a:ext>
              </a:extLst>
            </p:cNvPr>
            <p:cNvGrpSpPr>
              <a:grpSpLocks noChangeAspect="1"/>
            </p:cNvGrpSpPr>
            <p:nvPr/>
          </p:nvGrpSpPr>
          <p:grpSpPr>
            <a:xfrm>
              <a:off x="13003363" y="2887758"/>
              <a:ext cx="548640" cy="548640"/>
              <a:chOff x="-2587335" y="3575463"/>
              <a:chExt cx="914400" cy="914400"/>
            </a:xfrm>
            <a:solidFill>
              <a:srgbClr val="1B7FBA"/>
            </a:solidFill>
          </p:grpSpPr>
          <p:sp>
            <p:nvSpPr>
              <p:cNvPr id="60" name="Freeform: Shape 59">
                <a:extLst>
                  <a:ext uri="{FF2B5EF4-FFF2-40B4-BE49-F238E27FC236}">
                    <a16:creationId xmlns:a16="http://schemas.microsoft.com/office/drawing/2014/main" id="{3B54CF6A-6DE2-479B-A842-9FE39E38B0F5}"/>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61" name="Freeform: Shape 60">
                <a:extLst>
                  <a:ext uri="{FF2B5EF4-FFF2-40B4-BE49-F238E27FC236}">
                    <a16:creationId xmlns:a16="http://schemas.microsoft.com/office/drawing/2014/main" id="{65174060-77AF-46B4-BF9B-1688F20262C7}"/>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62" name="Graphic 18" descr="User">
              <a:extLst>
                <a:ext uri="{FF2B5EF4-FFF2-40B4-BE49-F238E27FC236}">
                  <a16:creationId xmlns:a16="http://schemas.microsoft.com/office/drawing/2014/main" id="{B658E0B1-535D-4F58-A0BF-D1B870EF94A8}"/>
                </a:ext>
              </a:extLst>
            </p:cNvPr>
            <p:cNvGrpSpPr>
              <a:grpSpLocks noChangeAspect="1"/>
            </p:cNvGrpSpPr>
            <p:nvPr/>
          </p:nvGrpSpPr>
          <p:grpSpPr>
            <a:xfrm>
              <a:off x="12841974" y="3945963"/>
              <a:ext cx="548640" cy="548640"/>
              <a:chOff x="-2587335" y="3575463"/>
              <a:chExt cx="914400" cy="914400"/>
            </a:xfrm>
            <a:solidFill>
              <a:srgbClr val="1B7FBA"/>
            </a:solidFill>
          </p:grpSpPr>
          <p:sp>
            <p:nvSpPr>
              <p:cNvPr id="63" name="Freeform: Shape 62">
                <a:extLst>
                  <a:ext uri="{FF2B5EF4-FFF2-40B4-BE49-F238E27FC236}">
                    <a16:creationId xmlns:a16="http://schemas.microsoft.com/office/drawing/2014/main" id="{8E70EA13-FF42-445F-8B13-DCA6882688C1}"/>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64" name="Freeform: Shape 63">
                <a:extLst>
                  <a:ext uri="{FF2B5EF4-FFF2-40B4-BE49-F238E27FC236}">
                    <a16:creationId xmlns:a16="http://schemas.microsoft.com/office/drawing/2014/main" id="{A18D974F-E322-409E-8731-823D6D3FEBCE}"/>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65" name="Graphic 18" descr="User">
              <a:extLst>
                <a:ext uri="{FF2B5EF4-FFF2-40B4-BE49-F238E27FC236}">
                  <a16:creationId xmlns:a16="http://schemas.microsoft.com/office/drawing/2014/main" id="{F04EE6DB-B1CE-40F8-983C-2CD9BF8798A8}"/>
                </a:ext>
              </a:extLst>
            </p:cNvPr>
            <p:cNvGrpSpPr>
              <a:grpSpLocks noChangeAspect="1"/>
            </p:cNvGrpSpPr>
            <p:nvPr/>
          </p:nvGrpSpPr>
          <p:grpSpPr>
            <a:xfrm>
              <a:off x="10274937" y="1962053"/>
              <a:ext cx="548640" cy="548640"/>
              <a:chOff x="-2587335" y="3575463"/>
              <a:chExt cx="914400" cy="914400"/>
            </a:xfrm>
            <a:solidFill>
              <a:srgbClr val="1B7FBA"/>
            </a:solidFill>
          </p:grpSpPr>
          <p:sp>
            <p:nvSpPr>
              <p:cNvPr id="66" name="Freeform: Shape 65">
                <a:extLst>
                  <a:ext uri="{FF2B5EF4-FFF2-40B4-BE49-F238E27FC236}">
                    <a16:creationId xmlns:a16="http://schemas.microsoft.com/office/drawing/2014/main" id="{6AE70288-C06C-459F-8F43-7C592C7F6E28}"/>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67" name="Freeform: Shape 66">
                <a:extLst>
                  <a:ext uri="{FF2B5EF4-FFF2-40B4-BE49-F238E27FC236}">
                    <a16:creationId xmlns:a16="http://schemas.microsoft.com/office/drawing/2014/main" id="{5374DDF5-1D0F-45FF-B250-0D3DBB47EC87}"/>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68" name="Graphic 18" descr="User">
              <a:extLst>
                <a:ext uri="{FF2B5EF4-FFF2-40B4-BE49-F238E27FC236}">
                  <a16:creationId xmlns:a16="http://schemas.microsoft.com/office/drawing/2014/main" id="{BD23FEC7-E5A6-413E-B2D1-5723E2C6CC83}"/>
                </a:ext>
              </a:extLst>
            </p:cNvPr>
            <p:cNvGrpSpPr>
              <a:grpSpLocks noChangeAspect="1"/>
            </p:cNvGrpSpPr>
            <p:nvPr/>
          </p:nvGrpSpPr>
          <p:grpSpPr>
            <a:xfrm>
              <a:off x="12484923" y="1962053"/>
              <a:ext cx="548640" cy="548640"/>
              <a:chOff x="-2587335" y="3575463"/>
              <a:chExt cx="914400" cy="914400"/>
            </a:xfrm>
            <a:solidFill>
              <a:srgbClr val="1B7FBA"/>
            </a:solidFill>
          </p:grpSpPr>
          <p:sp>
            <p:nvSpPr>
              <p:cNvPr id="69" name="Freeform: Shape 68">
                <a:extLst>
                  <a:ext uri="{FF2B5EF4-FFF2-40B4-BE49-F238E27FC236}">
                    <a16:creationId xmlns:a16="http://schemas.microsoft.com/office/drawing/2014/main" id="{8346D758-A2F9-4A6C-AAB8-27F6B7AB12A2}"/>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70" name="Freeform: Shape 69">
                <a:extLst>
                  <a:ext uri="{FF2B5EF4-FFF2-40B4-BE49-F238E27FC236}">
                    <a16:creationId xmlns:a16="http://schemas.microsoft.com/office/drawing/2014/main" id="{19C859A5-C030-47FC-95B3-2312AF42BBDD}"/>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nvGrpSpPr>
            <p:cNvPr id="71" name="Graphic 18" descr="User">
              <a:extLst>
                <a:ext uri="{FF2B5EF4-FFF2-40B4-BE49-F238E27FC236}">
                  <a16:creationId xmlns:a16="http://schemas.microsoft.com/office/drawing/2014/main" id="{8189DEB7-104A-471A-B992-2C2C418AC543}"/>
                </a:ext>
              </a:extLst>
            </p:cNvPr>
            <p:cNvGrpSpPr>
              <a:grpSpLocks noChangeAspect="1"/>
            </p:cNvGrpSpPr>
            <p:nvPr/>
          </p:nvGrpSpPr>
          <p:grpSpPr>
            <a:xfrm>
              <a:off x="11376486" y="1551211"/>
              <a:ext cx="548640" cy="548640"/>
              <a:chOff x="-2587335" y="3575463"/>
              <a:chExt cx="914400" cy="914400"/>
            </a:xfrm>
            <a:solidFill>
              <a:srgbClr val="1B7FBA"/>
            </a:solidFill>
          </p:grpSpPr>
          <p:sp>
            <p:nvSpPr>
              <p:cNvPr id="72" name="Freeform: Shape 71">
                <a:extLst>
                  <a:ext uri="{FF2B5EF4-FFF2-40B4-BE49-F238E27FC236}">
                    <a16:creationId xmlns:a16="http://schemas.microsoft.com/office/drawing/2014/main" id="{DD686B05-8DAB-49BC-8C9D-8A63A58BCD96}"/>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73" name="Freeform: Shape 72">
                <a:extLst>
                  <a:ext uri="{FF2B5EF4-FFF2-40B4-BE49-F238E27FC236}">
                    <a16:creationId xmlns:a16="http://schemas.microsoft.com/office/drawing/2014/main" id="{541894C5-FBC4-4F92-96BC-7079648E10FE}"/>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grpSp>
      <p:grpSp>
        <p:nvGrpSpPr>
          <p:cNvPr id="77" name="Group 76">
            <a:extLst>
              <a:ext uri="{FF2B5EF4-FFF2-40B4-BE49-F238E27FC236}">
                <a16:creationId xmlns:a16="http://schemas.microsoft.com/office/drawing/2014/main" id="{3F7D99AB-4E8F-486B-AF78-2B7EC5EC6FAD}"/>
              </a:ext>
            </a:extLst>
          </p:cNvPr>
          <p:cNvGrpSpPr/>
          <p:nvPr/>
        </p:nvGrpSpPr>
        <p:grpSpPr>
          <a:xfrm>
            <a:off x="3951575" y="3011262"/>
            <a:ext cx="1240851" cy="1240851"/>
            <a:chOff x="10945579" y="2795890"/>
            <a:chExt cx="1406298" cy="1406298"/>
          </a:xfrm>
        </p:grpSpPr>
        <p:sp>
          <p:nvSpPr>
            <p:cNvPr id="26" name="Freeform: Shape 25">
              <a:extLst>
                <a:ext uri="{FF2B5EF4-FFF2-40B4-BE49-F238E27FC236}">
                  <a16:creationId xmlns:a16="http://schemas.microsoft.com/office/drawing/2014/main" id="{D89587BB-91A7-43AA-A93F-15EAE74E837F}"/>
                </a:ext>
              </a:extLst>
            </p:cNvPr>
            <p:cNvSpPr/>
            <p:nvPr/>
          </p:nvSpPr>
          <p:spPr>
            <a:xfrm>
              <a:off x="10945579" y="2795890"/>
              <a:ext cx="1406298" cy="1406298"/>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923" tIns="133923" rIns="133923" bIns="133923" numCol="1" spcCol="1270" anchor="ctr" anchorCtr="0">
              <a:noAutofit/>
            </a:bodyPr>
            <a:lstStyle/>
            <a:p>
              <a:pPr defTabSz="823676">
                <a:lnSpc>
                  <a:spcPct val="90000"/>
                </a:lnSpc>
                <a:spcAft>
                  <a:spcPct val="35000"/>
                </a:spcAft>
              </a:pPr>
              <a:endParaRPr lang="en-US" sz="1853" dirty="0"/>
            </a:p>
          </p:txBody>
        </p:sp>
        <p:grpSp>
          <p:nvGrpSpPr>
            <p:cNvPr id="74" name="Graphic 18" descr="User">
              <a:extLst>
                <a:ext uri="{FF2B5EF4-FFF2-40B4-BE49-F238E27FC236}">
                  <a16:creationId xmlns:a16="http://schemas.microsoft.com/office/drawing/2014/main" id="{206D869D-F5CA-4E99-BD6A-9B84FDF3B5B3}"/>
                </a:ext>
              </a:extLst>
            </p:cNvPr>
            <p:cNvGrpSpPr>
              <a:grpSpLocks noChangeAspect="1"/>
            </p:cNvGrpSpPr>
            <p:nvPr/>
          </p:nvGrpSpPr>
          <p:grpSpPr>
            <a:xfrm>
              <a:off x="11374408" y="2957080"/>
              <a:ext cx="548640" cy="548640"/>
              <a:chOff x="-2587335" y="3575463"/>
              <a:chExt cx="914400" cy="914400"/>
            </a:xfrm>
            <a:solidFill>
              <a:schemeClr val="tx1"/>
            </a:solidFill>
          </p:grpSpPr>
          <p:sp>
            <p:nvSpPr>
              <p:cNvPr id="75" name="Freeform: Shape 74">
                <a:extLst>
                  <a:ext uri="{FF2B5EF4-FFF2-40B4-BE49-F238E27FC236}">
                    <a16:creationId xmlns:a16="http://schemas.microsoft.com/office/drawing/2014/main" id="{8605D6FA-0A47-45EF-B63A-391722070D30}"/>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sz="1557" dirty="0"/>
              </a:p>
            </p:txBody>
          </p:sp>
          <p:sp>
            <p:nvSpPr>
              <p:cNvPr id="76" name="Freeform: Shape 75">
                <a:extLst>
                  <a:ext uri="{FF2B5EF4-FFF2-40B4-BE49-F238E27FC236}">
                    <a16:creationId xmlns:a16="http://schemas.microsoft.com/office/drawing/2014/main" id="{C9437510-F448-46C6-8C44-EA8400ABE069}"/>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557" dirty="0"/>
              </a:p>
            </p:txBody>
          </p:sp>
        </p:grpSp>
        <p:sp>
          <p:nvSpPr>
            <p:cNvPr id="11" name="TextBox 10">
              <a:extLst>
                <a:ext uri="{FF2B5EF4-FFF2-40B4-BE49-F238E27FC236}">
                  <a16:creationId xmlns:a16="http://schemas.microsoft.com/office/drawing/2014/main" id="{E405C0BD-E69D-9644-B298-6CC6676B0DA2}"/>
                </a:ext>
              </a:extLst>
            </p:cNvPr>
            <p:cNvSpPr txBox="1"/>
            <p:nvPr/>
          </p:nvSpPr>
          <p:spPr>
            <a:xfrm>
              <a:off x="10949216" y="3414249"/>
              <a:ext cx="1399025" cy="658531"/>
            </a:xfrm>
            <a:prstGeom prst="rect">
              <a:avLst/>
            </a:prstGeom>
            <a:noFill/>
          </p:spPr>
          <p:txBody>
            <a:bodyPr wrap="square" rtlCol="0">
              <a:spAutoFit/>
            </a:bodyPr>
            <a:lstStyle/>
            <a:p>
              <a:r>
                <a:rPr lang="en-US" sz="1588" b="1" dirty="0">
                  <a:latin typeface="+mj-lt"/>
                </a:rPr>
                <a:t>Business </a:t>
              </a:r>
              <a:br>
                <a:rPr lang="en-US" sz="1588" b="1" dirty="0">
                  <a:latin typeface="+mj-lt"/>
                </a:rPr>
              </a:br>
              <a:r>
                <a:rPr lang="en-US" sz="1588" b="1" dirty="0">
                  <a:latin typeface="+mj-lt"/>
                </a:rPr>
                <a:t>owner</a:t>
              </a:r>
            </a:p>
          </p:txBody>
        </p:sp>
      </p:grpSp>
    </p:spTree>
    <p:extLst>
      <p:ext uri="{BB962C8B-B14F-4D97-AF65-F5344CB8AC3E}">
        <p14:creationId xmlns:p14="http://schemas.microsoft.com/office/powerpoint/2010/main" val="50213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15DC-15AF-EF45-9D9C-7D81A040149A}"/>
              </a:ext>
            </a:extLst>
          </p:cNvPr>
          <p:cNvSpPr>
            <a:spLocks noGrp="1"/>
          </p:cNvSpPr>
          <p:nvPr>
            <p:ph type="title"/>
          </p:nvPr>
        </p:nvSpPr>
        <p:spPr/>
        <p:txBody>
          <a:bodyPr/>
          <a:lstStyle/>
          <a:p>
            <a:r>
              <a:rPr lang="en-US" dirty="0"/>
              <a:t>Different methods in valuing a business</a:t>
            </a:r>
          </a:p>
        </p:txBody>
      </p:sp>
      <p:sp>
        <p:nvSpPr>
          <p:cNvPr id="3" name="Content Placeholder 2">
            <a:extLst>
              <a:ext uri="{FF2B5EF4-FFF2-40B4-BE49-F238E27FC236}">
                <a16:creationId xmlns:a16="http://schemas.microsoft.com/office/drawing/2014/main" id="{55F3AD5B-D84F-5146-8D4F-BA2F9CE3A650}"/>
              </a:ext>
            </a:extLst>
          </p:cNvPr>
          <p:cNvSpPr>
            <a:spLocks noGrp="1"/>
          </p:cNvSpPr>
          <p:nvPr>
            <p:ph idx="1"/>
          </p:nvPr>
        </p:nvSpPr>
        <p:spPr/>
        <p:txBody>
          <a:bodyPr/>
          <a:lstStyle/>
          <a:p>
            <a:r>
              <a:rPr lang="en-US" dirty="0"/>
              <a:t>Market comparison</a:t>
            </a:r>
          </a:p>
          <a:p>
            <a:r>
              <a:rPr lang="en-US" dirty="0"/>
              <a:t>Multiple of earnings or revenue (EBIT or EBITDA, for example)</a:t>
            </a:r>
          </a:p>
          <a:p>
            <a:r>
              <a:rPr lang="en-US" dirty="0"/>
              <a:t>Asset valuation</a:t>
            </a:r>
          </a:p>
          <a:p>
            <a:r>
              <a:rPr lang="en-US" dirty="0"/>
              <a:t>Discounted cash flow</a:t>
            </a:r>
          </a:p>
        </p:txBody>
      </p:sp>
      <p:sp>
        <p:nvSpPr>
          <p:cNvPr id="6" name="Text Placeholder 5">
            <a:extLst>
              <a:ext uri="{FF2B5EF4-FFF2-40B4-BE49-F238E27FC236}">
                <a16:creationId xmlns:a16="http://schemas.microsoft.com/office/drawing/2014/main" id="{80A4077C-710D-4DB8-B6CF-1789418E64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4403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1182-BC09-724C-89A5-B2229413DA25}"/>
              </a:ext>
            </a:extLst>
          </p:cNvPr>
          <p:cNvSpPr>
            <a:spLocks noGrp="1"/>
          </p:cNvSpPr>
          <p:nvPr>
            <p:ph type="title"/>
          </p:nvPr>
        </p:nvSpPr>
        <p:spPr/>
        <p:txBody>
          <a:bodyPr/>
          <a:lstStyle/>
          <a:p>
            <a:r>
              <a:rPr lang="en-US" dirty="0"/>
              <a:t>Considerations on structuring the sale</a:t>
            </a:r>
          </a:p>
        </p:txBody>
      </p:sp>
      <p:sp>
        <p:nvSpPr>
          <p:cNvPr id="3" name="Content Placeholder 2">
            <a:extLst>
              <a:ext uri="{FF2B5EF4-FFF2-40B4-BE49-F238E27FC236}">
                <a16:creationId xmlns:a16="http://schemas.microsoft.com/office/drawing/2014/main" id="{60F7466C-7F24-9D4F-A3B8-928A3E2AD7C7}"/>
              </a:ext>
            </a:extLst>
          </p:cNvPr>
          <p:cNvSpPr>
            <a:spLocks noGrp="1"/>
          </p:cNvSpPr>
          <p:nvPr>
            <p:ph idx="1"/>
          </p:nvPr>
        </p:nvSpPr>
        <p:spPr/>
        <p:txBody>
          <a:bodyPr/>
          <a:lstStyle/>
          <a:p>
            <a:r>
              <a:rPr lang="en-US" dirty="0"/>
              <a:t>Asset or stock sale?</a:t>
            </a:r>
          </a:p>
          <a:p>
            <a:r>
              <a:rPr lang="en-US" dirty="0"/>
              <a:t>How much cash up front? How much financing?</a:t>
            </a:r>
          </a:p>
          <a:p>
            <a:r>
              <a:rPr lang="en-US" dirty="0"/>
              <a:t>Will previous owner(s) stay on in some capacity?</a:t>
            </a:r>
          </a:p>
          <a:p>
            <a:r>
              <a:rPr lang="en-US" dirty="0"/>
              <a:t>Is there an earn-out clause or similar agreement?</a:t>
            </a:r>
          </a:p>
        </p:txBody>
      </p:sp>
      <p:sp>
        <p:nvSpPr>
          <p:cNvPr id="7" name="Text Placeholder 6">
            <a:extLst>
              <a:ext uri="{FF2B5EF4-FFF2-40B4-BE49-F238E27FC236}">
                <a16:creationId xmlns:a16="http://schemas.microsoft.com/office/drawing/2014/main" id="{5CF310BE-B94B-4843-8CB3-0ACDF9686C1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1716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Tax considerations</a:t>
            </a:r>
          </a:p>
        </p:txBody>
      </p:sp>
    </p:spTree>
    <p:extLst>
      <p:ext uri="{BB962C8B-B14F-4D97-AF65-F5344CB8AC3E}">
        <p14:creationId xmlns:p14="http://schemas.microsoft.com/office/powerpoint/2010/main" val="114314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A122-0B24-F74E-950B-464503DDCDF1}"/>
              </a:ext>
            </a:extLst>
          </p:cNvPr>
          <p:cNvSpPr>
            <a:spLocks noGrp="1"/>
          </p:cNvSpPr>
          <p:nvPr>
            <p:ph type="title"/>
          </p:nvPr>
        </p:nvSpPr>
        <p:spPr/>
        <p:txBody>
          <a:bodyPr/>
          <a:lstStyle/>
          <a:p>
            <a:r>
              <a:rPr lang="en-US" dirty="0"/>
              <a:t>A cross-purchase agreement provides liquidity for transition to other owners</a:t>
            </a:r>
          </a:p>
        </p:txBody>
      </p:sp>
      <p:sp>
        <p:nvSpPr>
          <p:cNvPr id="7" name="Text Placeholder 6">
            <a:extLst>
              <a:ext uri="{FF2B5EF4-FFF2-40B4-BE49-F238E27FC236}">
                <a16:creationId xmlns:a16="http://schemas.microsoft.com/office/drawing/2014/main" id="{C0BE0BB3-F6A1-41ED-B3A2-8938E25DC9E0}"/>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9ED71D5A-D3EC-3D46-8DC7-4ED17A5D47A7}"/>
              </a:ext>
            </a:extLst>
          </p:cNvPr>
          <p:cNvSpPr txBox="1"/>
          <p:nvPr/>
        </p:nvSpPr>
        <p:spPr>
          <a:xfrm>
            <a:off x="3676563" y="4153269"/>
            <a:ext cx="1790876" cy="553998"/>
          </a:xfrm>
          <a:prstGeom prst="rect">
            <a:avLst/>
          </a:prstGeom>
          <a:solidFill>
            <a:srgbClr val="FFFFFF"/>
          </a:solidFill>
        </p:spPr>
        <p:txBody>
          <a:bodyPr wrap="none" rtlCol="0">
            <a:spAutoFit/>
          </a:bodyPr>
          <a:lstStyle/>
          <a:p>
            <a:r>
              <a:rPr lang="en-US" sz="1500" b="1" dirty="0">
                <a:solidFill>
                  <a:srgbClr val="000000"/>
                </a:solidFill>
                <a:latin typeface="+mj-lt"/>
              </a:rPr>
              <a:t>XYZ Manufacturing</a:t>
            </a:r>
          </a:p>
          <a:p>
            <a:r>
              <a:rPr lang="en-US" sz="1500" b="1" dirty="0">
                <a:solidFill>
                  <a:srgbClr val="000000"/>
                </a:solidFill>
                <a:latin typeface="+mj-lt"/>
              </a:rPr>
              <a:t>$3 million value</a:t>
            </a:r>
          </a:p>
        </p:txBody>
      </p:sp>
      <p:sp>
        <p:nvSpPr>
          <p:cNvPr id="8" name="TextBox 7">
            <a:extLst>
              <a:ext uri="{FF2B5EF4-FFF2-40B4-BE49-F238E27FC236}">
                <a16:creationId xmlns:a16="http://schemas.microsoft.com/office/drawing/2014/main" id="{88E19AF3-9191-0242-826A-2DA7815719E0}"/>
              </a:ext>
            </a:extLst>
          </p:cNvPr>
          <p:cNvSpPr txBox="1"/>
          <p:nvPr/>
        </p:nvSpPr>
        <p:spPr>
          <a:xfrm>
            <a:off x="4141434" y="1966212"/>
            <a:ext cx="861133" cy="309637"/>
          </a:xfrm>
          <a:prstGeom prst="rect">
            <a:avLst/>
          </a:prstGeom>
          <a:noFill/>
        </p:spPr>
        <p:txBody>
          <a:bodyPr wrap="none" rtlCol="0">
            <a:spAutoFit/>
          </a:bodyPr>
          <a:lstStyle/>
          <a:p>
            <a:r>
              <a:rPr lang="en-US" sz="1412" b="1" dirty="0">
                <a:latin typeface="+mj-lt"/>
              </a:rPr>
              <a:t>Owner A</a:t>
            </a:r>
          </a:p>
        </p:txBody>
      </p:sp>
      <p:sp>
        <p:nvSpPr>
          <p:cNvPr id="14" name="TextBox 13">
            <a:extLst>
              <a:ext uri="{FF2B5EF4-FFF2-40B4-BE49-F238E27FC236}">
                <a16:creationId xmlns:a16="http://schemas.microsoft.com/office/drawing/2014/main" id="{6A43BDE1-3440-784A-84BA-965C9C310FC7}"/>
              </a:ext>
            </a:extLst>
          </p:cNvPr>
          <p:cNvSpPr txBox="1"/>
          <p:nvPr/>
        </p:nvSpPr>
        <p:spPr>
          <a:xfrm>
            <a:off x="5869355" y="5046233"/>
            <a:ext cx="862737" cy="309637"/>
          </a:xfrm>
          <a:prstGeom prst="rect">
            <a:avLst/>
          </a:prstGeom>
          <a:noFill/>
        </p:spPr>
        <p:txBody>
          <a:bodyPr wrap="none" rtlCol="0">
            <a:spAutoFit/>
          </a:bodyPr>
          <a:lstStyle>
            <a:defPPr>
              <a:defRPr lang="en-US"/>
            </a:defPPr>
            <a:lvl1pPr>
              <a:defRPr sz="1412" b="1">
                <a:latin typeface="+mj-lt"/>
              </a:defRPr>
            </a:lvl1pPr>
          </a:lstStyle>
          <a:p>
            <a:r>
              <a:rPr lang="en-US" dirty="0"/>
              <a:t>Owner C</a:t>
            </a:r>
          </a:p>
        </p:txBody>
      </p:sp>
      <p:sp>
        <p:nvSpPr>
          <p:cNvPr id="15" name="TextBox 14">
            <a:extLst>
              <a:ext uri="{FF2B5EF4-FFF2-40B4-BE49-F238E27FC236}">
                <a16:creationId xmlns:a16="http://schemas.microsoft.com/office/drawing/2014/main" id="{3A531885-6AE9-064F-B18F-DE1827B39955}"/>
              </a:ext>
            </a:extLst>
          </p:cNvPr>
          <p:cNvSpPr txBox="1"/>
          <p:nvPr/>
        </p:nvSpPr>
        <p:spPr>
          <a:xfrm>
            <a:off x="2420590" y="5046233"/>
            <a:ext cx="865943" cy="309637"/>
          </a:xfrm>
          <a:prstGeom prst="rect">
            <a:avLst/>
          </a:prstGeom>
          <a:noFill/>
        </p:spPr>
        <p:txBody>
          <a:bodyPr wrap="none" rtlCol="0">
            <a:spAutoFit/>
          </a:bodyPr>
          <a:lstStyle>
            <a:defPPr>
              <a:defRPr lang="en-US"/>
            </a:defPPr>
            <a:lvl1pPr>
              <a:defRPr sz="1412" b="1">
                <a:latin typeface="+mj-lt"/>
              </a:defRPr>
            </a:lvl1pPr>
          </a:lstStyle>
          <a:p>
            <a:r>
              <a:rPr lang="en-US" dirty="0"/>
              <a:t>Owner B</a:t>
            </a:r>
          </a:p>
        </p:txBody>
      </p:sp>
      <p:cxnSp>
        <p:nvCxnSpPr>
          <p:cNvPr id="19" name="Straight Arrow Connector 18">
            <a:extLst>
              <a:ext uri="{FF2B5EF4-FFF2-40B4-BE49-F238E27FC236}">
                <a16:creationId xmlns:a16="http://schemas.microsoft.com/office/drawing/2014/main" id="{4ACBA6FB-C8FF-AD40-AC96-40CBC23127BD}"/>
              </a:ext>
            </a:extLst>
          </p:cNvPr>
          <p:cNvCxnSpPr>
            <a:cxnSpLocks/>
          </p:cNvCxnSpPr>
          <p:nvPr/>
        </p:nvCxnSpPr>
        <p:spPr bwMode="auto">
          <a:xfrm>
            <a:off x="3190133" y="4787638"/>
            <a:ext cx="2763735" cy="0"/>
          </a:xfrm>
          <a:prstGeom prst="straightConnector1">
            <a:avLst/>
          </a:prstGeom>
          <a:noFill/>
          <a:ln w="762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51" name="Group 50">
            <a:extLst>
              <a:ext uri="{FF2B5EF4-FFF2-40B4-BE49-F238E27FC236}">
                <a16:creationId xmlns:a16="http://schemas.microsoft.com/office/drawing/2014/main" id="{18F26925-4CAE-4B51-ABC0-6769206577EC}"/>
              </a:ext>
            </a:extLst>
          </p:cNvPr>
          <p:cNvGrpSpPr/>
          <p:nvPr/>
        </p:nvGrpSpPr>
        <p:grpSpPr>
          <a:xfrm>
            <a:off x="2918320" y="2744140"/>
            <a:ext cx="3155807" cy="1613398"/>
            <a:chOff x="3028918" y="2948100"/>
            <a:chExt cx="3576581" cy="1828518"/>
          </a:xfrm>
        </p:grpSpPr>
        <p:cxnSp>
          <p:nvCxnSpPr>
            <p:cNvPr id="17" name="Straight Arrow Connector 16">
              <a:extLst>
                <a:ext uri="{FF2B5EF4-FFF2-40B4-BE49-F238E27FC236}">
                  <a16:creationId xmlns:a16="http://schemas.microsoft.com/office/drawing/2014/main" id="{722FF91D-E191-A844-98D8-5FC390B6D92A}"/>
                </a:ext>
              </a:extLst>
            </p:cNvPr>
            <p:cNvCxnSpPr>
              <a:cxnSpLocks/>
            </p:cNvCxnSpPr>
            <p:nvPr/>
          </p:nvCxnSpPr>
          <p:spPr bwMode="auto">
            <a:xfrm>
              <a:off x="5284130" y="2970071"/>
              <a:ext cx="1321369" cy="1806547"/>
            </a:xfrm>
            <a:prstGeom prst="straightConnector1">
              <a:avLst/>
            </a:prstGeom>
            <a:noFill/>
            <a:ln w="762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id="{5EECC05A-260A-8249-8988-193589BAEF0A}"/>
                </a:ext>
              </a:extLst>
            </p:cNvPr>
            <p:cNvCxnSpPr>
              <a:cxnSpLocks/>
            </p:cNvCxnSpPr>
            <p:nvPr/>
          </p:nvCxnSpPr>
          <p:spPr bwMode="auto">
            <a:xfrm flipH="1">
              <a:off x="3028918" y="2948100"/>
              <a:ext cx="1489373" cy="1828518"/>
            </a:xfrm>
            <a:prstGeom prst="straightConnector1">
              <a:avLst/>
            </a:prstGeom>
            <a:noFill/>
            <a:ln w="762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2" name="TextBox 21">
            <a:extLst>
              <a:ext uri="{FF2B5EF4-FFF2-40B4-BE49-F238E27FC236}">
                <a16:creationId xmlns:a16="http://schemas.microsoft.com/office/drawing/2014/main" id="{EC3117D7-E611-934B-95E6-A6AB863E82FB}"/>
              </a:ext>
            </a:extLst>
          </p:cNvPr>
          <p:cNvSpPr txBox="1"/>
          <p:nvPr/>
        </p:nvSpPr>
        <p:spPr>
          <a:xfrm>
            <a:off x="5434576" y="2972230"/>
            <a:ext cx="1980299" cy="830997"/>
          </a:xfrm>
          <a:prstGeom prst="rect">
            <a:avLst/>
          </a:prstGeom>
          <a:noFill/>
        </p:spPr>
        <p:txBody>
          <a:bodyPr wrap="square" rtlCol="0">
            <a:spAutoFit/>
          </a:bodyPr>
          <a:lstStyle/>
          <a:p>
            <a:r>
              <a:rPr lang="en-US" sz="1600" dirty="0">
                <a:latin typeface="+mn-lt"/>
              </a:rPr>
              <a:t>Corresponding life insurance policies</a:t>
            </a:r>
          </a:p>
          <a:p>
            <a:r>
              <a:rPr lang="en-US" sz="1600" dirty="0">
                <a:latin typeface="+mn-lt"/>
              </a:rPr>
              <a:t> ($500,000)</a:t>
            </a:r>
          </a:p>
        </p:txBody>
      </p:sp>
      <p:sp>
        <p:nvSpPr>
          <p:cNvPr id="26" name="TextBox 25">
            <a:extLst>
              <a:ext uri="{FF2B5EF4-FFF2-40B4-BE49-F238E27FC236}">
                <a16:creationId xmlns:a16="http://schemas.microsoft.com/office/drawing/2014/main" id="{54360C7A-0C48-E24F-9818-DF4C7982F4BB}"/>
              </a:ext>
            </a:extLst>
          </p:cNvPr>
          <p:cNvSpPr txBox="1"/>
          <p:nvPr/>
        </p:nvSpPr>
        <p:spPr>
          <a:xfrm>
            <a:off x="1593407" y="2939260"/>
            <a:ext cx="2093502" cy="830997"/>
          </a:xfrm>
          <a:prstGeom prst="rect">
            <a:avLst/>
          </a:prstGeom>
          <a:noFill/>
        </p:spPr>
        <p:txBody>
          <a:bodyPr wrap="square" rtlCol="0">
            <a:spAutoFit/>
          </a:bodyPr>
          <a:lstStyle/>
          <a:p>
            <a:r>
              <a:rPr lang="en-US" sz="1600" dirty="0">
                <a:latin typeface="+mn-lt"/>
              </a:rPr>
              <a:t>Corresponding life insurance policies</a:t>
            </a:r>
          </a:p>
          <a:p>
            <a:r>
              <a:rPr lang="en-US" sz="1600" dirty="0">
                <a:latin typeface="+mn-lt"/>
              </a:rPr>
              <a:t> ($500,000)</a:t>
            </a:r>
          </a:p>
        </p:txBody>
      </p:sp>
      <p:sp>
        <p:nvSpPr>
          <p:cNvPr id="27" name="TextBox 26">
            <a:extLst>
              <a:ext uri="{FF2B5EF4-FFF2-40B4-BE49-F238E27FC236}">
                <a16:creationId xmlns:a16="http://schemas.microsoft.com/office/drawing/2014/main" id="{507A9AC3-DF2D-5149-9CE5-4EFFF84557F8}"/>
              </a:ext>
            </a:extLst>
          </p:cNvPr>
          <p:cNvSpPr txBox="1"/>
          <p:nvPr/>
        </p:nvSpPr>
        <p:spPr>
          <a:xfrm>
            <a:off x="3676450" y="4927008"/>
            <a:ext cx="1791100" cy="830997"/>
          </a:xfrm>
          <a:prstGeom prst="rect">
            <a:avLst/>
          </a:prstGeom>
          <a:noFill/>
        </p:spPr>
        <p:txBody>
          <a:bodyPr wrap="square" rtlCol="0">
            <a:spAutoFit/>
          </a:bodyPr>
          <a:lstStyle/>
          <a:p>
            <a:r>
              <a:rPr lang="en-US" sz="1600" dirty="0">
                <a:latin typeface="+mn-lt"/>
              </a:rPr>
              <a:t>Corresponding life insurance policies</a:t>
            </a:r>
          </a:p>
          <a:p>
            <a:r>
              <a:rPr lang="en-US" sz="1600" dirty="0">
                <a:latin typeface="+mn-lt"/>
              </a:rPr>
              <a:t> ($500,000)</a:t>
            </a:r>
          </a:p>
        </p:txBody>
      </p:sp>
      <p:pic>
        <p:nvPicPr>
          <p:cNvPr id="9" name="Graphic 8" descr="Factory">
            <a:extLst>
              <a:ext uri="{FF2B5EF4-FFF2-40B4-BE49-F238E27FC236}">
                <a16:creationId xmlns:a16="http://schemas.microsoft.com/office/drawing/2014/main" id="{3B5CACB5-D07F-4422-A74F-A95C792829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2111" y="2939260"/>
            <a:ext cx="1359779" cy="1359779"/>
          </a:xfrm>
          <a:prstGeom prst="rect">
            <a:avLst/>
          </a:prstGeom>
        </p:spPr>
      </p:pic>
      <p:grpSp>
        <p:nvGrpSpPr>
          <p:cNvPr id="28" name="Group 27">
            <a:extLst>
              <a:ext uri="{FF2B5EF4-FFF2-40B4-BE49-F238E27FC236}">
                <a16:creationId xmlns:a16="http://schemas.microsoft.com/office/drawing/2014/main" id="{02639BDF-0FB5-434A-A5C2-DF71DD508CDE}"/>
              </a:ext>
            </a:extLst>
          </p:cNvPr>
          <p:cNvGrpSpPr/>
          <p:nvPr/>
        </p:nvGrpSpPr>
        <p:grpSpPr>
          <a:xfrm>
            <a:off x="4289612" y="2299920"/>
            <a:ext cx="564776" cy="564776"/>
            <a:chOff x="9320820" y="2693369"/>
            <a:chExt cx="640080" cy="640080"/>
          </a:xfrm>
        </p:grpSpPr>
        <p:sp>
          <p:nvSpPr>
            <p:cNvPr id="35" name="Freeform: Shape 34">
              <a:extLst>
                <a:ext uri="{FF2B5EF4-FFF2-40B4-BE49-F238E27FC236}">
                  <a16:creationId xmlns:a16="http://schemas.microsoft.com/office/drawing/2014/main" id="{6621B23D-3B08-4923-AF37-03B982ADB30E}"/>
                </a:ext>
              </a:extLst>
            </p:cNvPr>
            <p:cNvSpPr>
              <a:spLocks noChangeAspect="1"/>
            </p:cNvSpPr>
            <p:nvPr/>
          </p:nvSpPr>
          <p:spPr>
            <a:xfrm>
              <a:off x="9320820" y="2693369"/>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grpSp>
          <p:nvGrpSpPr>
            <p:cNvPr id="36" name="Graphic 18" descr="User">
              <a:extLst>
                <a:ext uri="{FF2B5EF4-FFF2-40B4-BE49-F238E27FC236}">
                  <a16:creationId xmlns:a16="http://schemas.microsoft.com/office/drawing/2014/main" id="{0815FA97-5A06-4110-9252-FD56ECEB0837}"/>
                </a:ext>
              </a:extLst>
            </p:cNvPr>
            <p:cNvGrpSpPr>
              <a:grpSpLocks noChangeAspect="1"/>
            </p:cNvGrpSpPr>
            <p:nvPr/>
          </p:nvGrpSpPr>
          <p:grpSpPr>
            <a:xfrm>
              <a:off x="9366540" y="2712962"/>
              <a:ext cx="548640" cy="548640"/>
              <a:chOff x="-2587335" y="3575463"/>
              <a:chExt cx="914400" cy="914400"/>
            </a:xfrm>
            <a:solidFill>
              <a:srgbClr val="1B7FBA"/>
            </a:solidFill>
          </p:grpSpPr>
          <p:sp>
            <p:nvSpPr>
              <p:cNvPr id="37" name="Freeform: Shape 36">
                <a:extLst>
                  <a:ext uri="{FF2B5EF4-FFF2-40B4-BE49-F238E27FC236}">
                    <a16:creationId xmlns:a16="http://schemas.microsoft.com/office/drawing/2014/main" id="{A53EEA8A-D8DE-4A5E-8776-C99B993C7B32}"/>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en-US" sz="1557" dirty="0"/>
              </a:p>
            </p:txBody>
          </p:sp>
          <p:sp>
            <p:nvSpPr>
              <p:cNvPr id="38" name="Freeform: Shape 37">
                <a:extLst>
                  <a:ext uri="{FF2B5EF4-FFF2-40B4-BE49-F238E27FC236}">
                    <a16:creationId xmlns:a16="http://schemas.microsoft.com/office/drawing/2014/main" id="{D342E33A-8CEC-4724-8A3A-1B35633506D1}"/>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tx1"/>
              </a:solidFill>
              <a:ln w="9525" cap="flat">
                <a:noFill/>
                <a:prstDash val="solid"/>
                <a:miter/>
              </a:ln>
            </p:spPr>
            <p:txBody>
              <a:bodyPr rtlCol="0" anchor="ctr"/>
              <a:lstStyle/>
              <a:p>
                <a:endParaRPr lang="en-US" sz="1557" dirty="0"/>
              </a:p>
            </p:txBody>
          </p:sp>
        </p:grpSp>
      </p:grpSp>
      <p:grpSp>
        <p:nvGrpSpPr>
          <p:cNvPr id="39" name="Group 38">
            <a:extLst>
              <a:ext uri="{FF2B5EF4-FFF2-40B4-BE49-F238E27FC236}">
                <a16:creationId xmlns:a16="http://schemas.microsoft.com/office/drawing/2014/main" id="{D54D895B-F000-4C0C-8CC1-019C25E6B706}"/>
              </a:ext>
            </a:extLst>
          </p:cNvPr>
          <p:cNvGrpSpPr/>
          <p:nvPr/>
        </p:nvGrpSpPr>
        <p:grpSpPr>
          <a:xfrm>
            <a:off x="6018337" y="4480408"/>
            <a:ext cx="564776" cy="564776"/>
            <a:chOff x="9320820" y="2693369"/>
            <a:chExt cx="640080" cy="640080"/>
          </a:xfrm>
        </p:grpSpPr>
        <p:sp>
          <p:nvSpPr>
            <p:cNvPr id="40" name="Freeform: Shape 39">
              <a:extLst>
                <a:ext uri="{FF2B5EF4-FFF2-40B4-BE49-F238E27FC236}">
                  <a16:creationId xmlns:a16="http://schemas.microsoft.com/office/drawing/2014/main" id="{2BEB449B-1BA4-44CD-8DE0-A9684BCB277E}"/>
                </a:ext>
              </a:extLst>
            </p:cNvPr>
            <p:cNvSpPr>
              <a:spLocks noChangeAspect="1"/>
            </p:cNvSpPr>
            <p:nvPr/>
          </p:nvSpPr>
          <p:spPr>
            <a:xfrm>
              <a:off x="9320820" y="2693369"/>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grpSp>
          <p:nvGrpSpPr>
            <p:cNvPr id="41" name="Graphic 18" descr="User">
              <a:extLst>
                <a:ext uri="{FF2B5EF4-FFF2-40B4-BE49-F238E27FC236}">
                  <a16:creationId xmlns:a16="http://schemas.microsoft.com/office/drawing/2014/main" id="{DB2E6DB6-CB00-4C8E-97BC-34EE9CE10323}"/>
                </a:ext>
              </a:extLst>
            </p:cNvPr>
            <p:cNvGrpSpPr>
              <a:grpSpLocks noChangeAspect="1"/>
            </p:cNvGrpSpPr>
            <p:nvPr/>
          </p:nvGrpSpPr>
          <p:grpSpPr>
            <a:xfrm>
              <a:off x="9366540" y="2712962"/>
              <a:ext cx="548640" cy="548640"/>
              <a:chOff x="-2587335" y="3575463"/>
              <a:chExt cx="914400" cy="914400"/>
            </a:xfrm>
            <a:solidFill>
              <a:srgbClr val="1B7FBA"/>
            </a:solidFill>
          </p:grpSpPr>
          <p:sp>
            <p:nvSpPr>
              <p:cNvPr id="42" name="Freeform: Shape 41">
                <a:extLst>
                  <a:ext uri="{FF2B5EF4-FFF2-40B4-BE49-F238E27FC236}">
                    <a16:creationId xmlns:a16="http://schemas.microsoft.com/office/drawing/2014/main" id="{4B08BC36-F18B-43A0-8E20-7B06EE678C0C}"/>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en-US" sz="1557" dirty="0"/>
              </a:p>
            </p:txBody>
          </p:sp>
          <p:sp>
            <p:nvSpPr>
              <p:cNvPr id="43" name="Freeform: Shape 42">
                <a:extLst>
                  <a:ext uri="{FF2B5EF4-FFF2-40B4-BE49-F238E27FC236}">
                    <a16:creationId xmlns:a16="http://schemas.microsoft.com/office/drawing/2014/main" id="{F1EDF30F-F6AD-4DE0-A69F-31CA997863CC}"/>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tx1"/>
              </a:solidFill>
              <a:ln w="9525" cap="flat">
                <a:noFill/>
                <a:prstDash val="solid"/>
                <a:miter/>
              </a:ln>
            </p:spPr>
            <p:txBody>
              <a:bodyPr rtlCol="0" anchor="ctr"/>
              <a:lstStyle/>
              <a:p>
                <a:endParaRPr lang="en-US" sz="1557" dirty="0"/>
              </a:p>
            </p:txBody>
          </p:sp>
        </p:grpSp>
      </p:grpSp>
      <p:grpSp>
        <p:nvGrpSpPr>
          <p:cNvPr id="44" name="Group 43">
            <a:extLst>
              <a:ext uri="{FF2B5EF4-FFF2-40B4-BE49-F238E27FC236}">
                <a16:creationId xmlns:a16="http://schemas.microsoft.com/office/drawing/2014/main" id="{0210A788-C22F-45C6-A3EB-7FB946D3C3E4}"/>
              </a:ext>
            </a:extLst>
          </p:cNvPr>
          <p:cNvGrpSpPr/>
          <p:nvPr/>
        </p:nvGrpSpPr>
        <p:grpSpPr>
          <a:xfrm>
            <a:off x="2571175" y="4480408"/>
            <a:ext cx="564776" cy="564776"/>
            <a:chOff x="9320820" y="2693369"/>
            <a:chExt cx="640080" cy="640080"/>
          </a:xfrm>
        </p:grpSpPr>
        <p:sp>
          <p:nvSpPr>
            <p:cNvPr id="45" name="Freeform: Shape 44">
              <a:extLst>
                <a:ext uri="{FF2B5EF4-FFF2-40B4-BE49-F238E27FC236}">
                  <a16:creationId xmlns:a16="http://schemas.microsoft.com/office/drawing/2014/main" id="{5EABF62D-EBE1-4820-94B8-B779B309B802}"/>
                </a:ext>
              </a:extLst>
            </p:cNvPr>
            <p:cNvSpPr>
              <a:spLocks noChangeAspect="1"/>
            </p:cNvSpPr>
            <p:nvPr/>
          </p:nvSpPr>
          <p:spPr>
            <a:xfrm>
              <a:off x="9320820" y="2693369"/>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grpSp>
          <p:nvGrpSpPr>
            <p:cNvPr id="46" name="Graphic 18" descr="User">
              <a:extLst>
                <a:ext uri="{FF2B5EF4-FFF2-40B4-BE49-F238E27FC236}">
                  <a16:creationId xmlns:a16="http://schemas.microsoft.com/office/drawing/2014/main" id="{A6A54FDE-266E-4574-B212-185525C3C90D}"/>
                </a:ext>
              </a:extLst>
            </p:cNvPr>
            <p:cNvGrpSpPr>
              <a:grpSpLocks noChangeAspect="1"/>
            </p:cNvGrpSpPr>
            <p:nvPr/>
          </p:nvGrpSpPr>
          <p:grpSpPr>
            <a:xfrm>
              <a:off x="9366540" y="2712962"/>
              <a:ext cx="548640" cy="548640"/>
              <a:chOff x="-2587335" y="3575463"/>
              <a:chExt cx="914400" cy="914400"/>
            </a:xfrm>
            <a:solidFill>
              <a:srgbClr val="1B7FBA"/>
            </a:solidFill>
          </p:grpSpPr>
          <p:sp>
            <p:nvSpPr>
              <p:cNvPr id="47" name="Freeform: Shape 46">
                <a:extLst>
                  <a:ext uri="{FF2B5EF4-FFF2-40B4-BE49-F238E27FC236}">
                    <a16:creationId xmlns:a16="http://schemas.microsoft.com/office/drawing/2014/main" id="{63975118-5CE1-4338-8A40-CC31B8B533A0}"/>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en-US" sz="1557" dirty="0"/>
              </a:p>
            </p:txBody>
          </p:sp>
          <p:sp>
            <p:nvSpPr>
              <p:cNvPr id="48" name="Freeform: Shape 47">
                <a:extLst>
                  <a:ext uri="{FF2B5EF4-FFF2-40B4-BE49-F238E27FC236}">
                    <a16:creationId xmlns:a16="http://schemas.microsoft.com/office/drawing/2014/main" id="{544E24A1-57CA-4E26-8492-05651B0BE951}"/>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tx1"/>
              </a:solidFill>
              <a:ln w="9525" cap="flat">
                <a:noFill/>
                <a:prstDash val="solid"/>
                <a:miter/>
              </a:ln>
            </p:spPr>
            <p:txBody>
              <a:bodyPr rtlCol="0" anchor="ctr"/>
              <a:lstStyle/>
              <a:p>
                <a:endParaRPr lang="en-US" sz="1557" dirty="0"/>
              </a:p>
            </p:txBody>
          </p:sp>
        </p:grpSp>
      </p:grpSp>
    </p:spTree>
    <p:extLst>
      <p:ext uri="{BB962C8B-B14F-4D97-AF65-F5344CB8AC3E}">
        <p14:creationId xmlns:p14="http://schemas.microsoft.com/office/powerpoint/2010/main" val="608018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dirty="0"/>
              <a:t>Closing thoughts </a:t>
            </a:r>
          </a:p>
        </p:txBody>
      </p:sp>
      <p:sp>
        <p:nvSpPr>
          <p:cNvPr id="2" name="Content Placeholder 1"/>
          <p:cNvSpPr>
            <a:spLocks noGrp="1"/>
          </p:cNvSpPr>
          <p:nvPr>
            <p:ph idx="1"/>
          </p:nvPr>
        </p:nvSpPr>
        <p:spPr/>
        <p:txBody>
          <a:bodyPr/>
          <a:lstStyle/>
          <a:p>
            <a:r>
              <a:rPr lang="en-US" dirty="0"/>
              <a:t>Business owners are increasing challenged with the complexities of managing their businesses on a daily basis; areas of wealth planning may be neglected</a:t>
            </a:r>
          </a:p>
          <a:p>
            <a:r>
              <a:rPr lang="en-US" dirty="0"/>
              <a:t>It’s critical to work with a team of qualified experts to maintain, grow, protect, and eventually transition business wealth</a:t>
            </a:r>
          </a:p>
        </p:txBody>
      </p:sp>
      <p:sp>
        <p:nvSpPr>
          <p:cNvPr id="5" name="Text Placeholder 4">
            <a:extLst>
              <a:ext uri="{FF2B5EF4-FFF2-40B4-BE49-F238E27FC236}">
                <a16:creationId xmlns:a16="http://schemas.microsoft.com/office/drawing/2014/main" id="{52B40693-6CA0-4AB6-9ED4-1A21BCF68C9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1225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9669" y="2277979"/>
            <a:ext cx="8103489" cy="1630382"/>
          </a:xfrm>
        </p:spPr>
        <p:txBody>
          <a:bodyPr/>
          <a:lstStyle/>
          <a:p>
            <a:r>
              <a:rPr lang="en-US" dirty="0"/>
              <a:t>Appendix:</a:t>
            </a:r>
            <a:br>
              <a:rPr lang="en-US" sz="1050" dirty="0"/>
            </a:br>
            <a:br>
              <a:rPr lang="en-US" sz="1050" dirty="0"/>
            </a:br>
            <a:r>
              <a:rPr lang="en-US" sz="2800" dirty="0"/>
              <a:t>More details on business succession planning</a:t>
            </a:r>
            <a:endParaRPr lang="en-US" dirty="0"/>
          </a:p>
        </p:txBody>
      </p:sp>
    </p:spTree>
    <p:extLst>
      <p:ext uri="{BB962C8B-B14F-4D97-AF65-F5344CB8AC3E}">
        <p14:creationId xmlns:p14="http://schemas.microsoft.com/office/powerpoint/2010/main" val="296390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056B-8551-BB46-9A11-06A55C93106B}"/>
              </a:ext>
            </a:extLst>
          </p:cNvPr>
          <p:cNvSpPr>
            <a:spLocks noGrp="1"/>
          </p:cNvSpPr>
          <p:nvPr>
            <p:ph type="title"/>
          </p:nvPr>
        </p:nvSpPr>
        <p:spPr/>
        <p:txBody>
          <a:bodyPr/>
          <a:lstStyle/>
          <a:p>
            <a:r>
              <a:rPr lang="en-US" dirty="0"/>
              <a:t>Discounted cash flow example</a:t>
            </a:r>
          </a:p>
        </p:txBody>
      </p:sp>
      <p:sp>
        <p:nvSpPr>
          <p:cNvPr id="4" name="Text Placeholder 3">
            <a:extLst>
              <a:ext uri="{FF2B5EF4-FFF2-40B4-BE49-F238E27FC236}">
                <a16:creationId xmlns:a16="http://schemas.microsoft.com/office/drawing/2014/main" id="{02AC206D-11BC-8F4C-B361-1B8C1DBDE7DB}"/>
              </a:ext>
            </a:extLst>
          </p:cNvPr>
          <p:cNvSpPr>
            <a:spLocks noGrp="1"/>
          </p:cNvSpPr>
          <p:nvPr>
            <p:ph type="body" sz="quarter" idx="10"/>
          </p:nvPr>
        </p:nvSpPr>
        <p:spPr/>
        <p:txBody>
          <a:bodyPr/>
          <a:lstStyle/>
          <a:p>
            <a:r>
              <a:rPr lang="en-US" dirty="0"/>
              <a:t>The calculation assumes hypothetical cashflows for three years and a residual value of future cashflows based on year 3 cash flow of $800,000.</a:t>
            </a:r>
          </a:p>
        </p:txBody>
      </p:sp>
      <p:graphicFrame>
        <p:nvGraphicFramePr>
          <p:cNvPr id="8" name="Group 61">
            <a:extLst>
              <a:ext uri="{FF2B5EF4-FFF2-40B4-BE49-F238E27FC236}">
                <a16:creationId xmlns:a16="http://schemas.microsoft.com/office/drawing/2014/main" id="{E7781112-CB52-474D-AC14-7442A1ADEFC5}"/>
              </a:ext>
            </a:extLst>
          </p:cNvPr>
          <p:cNvGraphicFramePr>
            <a:graphicFrameLocks/>
          </p:cNvGraphicFramePr>
          <p:nvPr>
            <p:extLst>
              <p:ext uri="{D42A27DB-BD31-4B8C-83A1-F6EECF244321}">
                <p14:modId xmlns:p14="http://schemas.microsoft.com/office/powerpoint/2010/main" val="3537314888"/>
              </p:ext>
            </p:extLst>
          </p:nvPr>
        </p:nvGraphicFramePr>
        <p:xfrm>
          <a:off x="2444021" y="4177860"/>
          <a:ext cx="4840941" cy="1478370"/>
        </p:xfrm>
        <a:graphic>
          <a:graphicData uri="http://schemas.openxmlformats.org/drawingml/2006/table">
            <a:tbl>
              <a:tblPr/>
              <a:tblGrid>
                <a:gridCol w="1613647">
                  <a:extLst>
                    <a:ext uri="{9D8B030D-6E8A-4147-A177-3AD203B41FA5}">
                      <a16:colId xmlns:a16="http://schemas.microsoft.com/office/drawing/2014/main" val="20000"/>
                    </a:ext>
                  </a:extLst>
                </a:gridCol>
                <a:gridCol w="1613647">
                  <a:extLst>
                    <a:ext uri="{9D8B030D-6E8A-4147-A177-3AD203B41FA5}">
                      <a16:colId xmlns:a16="http://schemas.microsoft.com/office/drawing/2014/main" val="20001"/>
                    </a:ext>
                  </a:extLst>
                </a:gridCol>
                <a:gridCol w="1613647">
                  <a:extLst>
                    <a:ext uri="{9D8B030D-6E8A-4147-A177-3AD203B41FA5}">
                      <a16:colId xmlns:a16="http://schemas.microsoft.com/office/drawing/2014/main" val="20002"/>
                    </a:ext>
                  </a:extLst>
                </a:gridCol>
              </a:tblGrid>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endParaRPr kumimoji="0" lang="en-US" sz="1200" b="1" i="0" u="none" strike="noStrike" cap="none" normalizeH="0" baseline="0" dirty="0">
                        <a:ln>
                          <a:noFill/>
                        </a:ln>
                        <a:solidFill>
                          <a:schemeClr val="tx1"/>
                        </a:solidFill>
                        <a:effectLst/>
                        <a:latin typeface="+mj-lt"/>
                      </a:endParaRPr>
                    </a:p>
                  </a:txBody>
                  <a:tcPr marL="80682" marR="80682" marT="36576" marB="36576"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10000"/>
                        </a:lnSpc>
                        <a:spcBef>
                          <a:spcPct val="60000"/>
                        </a:spcBef>
                        <a:spcAft>
                          <a:spcPct val="0"/>
                        </a:spcAft>
                        <a:buClrTx/>
                        <a:buSzTx/>
                        <a:buFontTx/>
                        <a:buNone/>
                        <a:tabLst>
                          <a:tab pos="346075" algn="dec"/>
                        </a:tabLst>
                      </a:pPr>
                      <a:r>
                        <a:rPr kumimoji="0" lang="en-US" sz="1200" b="1" i="0" u="none" strike="noStrike" cap="none" normalizeH="0" baseline="0" dirty="0">
                          <a:ln>
                            <a:noFill/>
                          </a:ln>
                          <a:solidFill>
                            <a:schemeClr val="tx1"/>
                          </a:solidFill>
                          <a:effectLst/>
                          <a:latin typeface="+mj-lt"/>
                        </a:rPr>
                        <a:t>Cash flows</a:t>
                      </a:r>
                    </a:p>
                  </a:txBody>
                  <a:tcPr marL="80682" marR="80682" marT="36576" marB="36576"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10000"/>
                        </a:lnSpc>
                        <a:spcBef>
                          <a:spcPct val="60000"/>
                        </a:spcBef>
                        <a:spcAft>
                          <a:spcPct val="0"/>
                        </a:spcAft>
                        <a:buClrTx/>
                        <a:buSzTx/>
                        <a:buFontTx/>
                        <a:buNone/>
                        <a:tabLst>
                          <a:tab pos="346075" algn="dec"/>
                        </a:tabLst>
                      </a:pPr>
                      <a:r>
                        <a:rPr kumimoji="0" lang="en-US" sz="1200" b="1" i="0" u="none" strike="noStrike" cap="none" normalizeH="0" baseline="0" dirty="0">
                          <a:ln>
                            <a:noFill/>
                          </a:ln>
                          <a:solidFill>
                            <a:schemeClr val="tx1"/>
                          </a:solidFill>
                          <a:effectLst/>
                          <a:latin typeface="+mj-lt"/>
                        </a:rPr>
                        <a:t>15% discount</a:t>
                      </a:r>
                    </a:p>
                  </a:txBody>
                  <a:tcPr marL="80682" marR="80682" marT="36576" marB="36576"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Year 1</a:t>
                      </a:r>
                    </a:p>
                  </a:txBody>
                  <a:tcPr marL="80682" marR="80682" marT="36576" marB="36576" anchor="ctr"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11275" algn="dec"/>
                          <a:tab pos="2000250" algn="dec"/>
                        </a:tabLst>
                      </a:pPr>
                      <a:r>
                        <a:rPr kumimoji="0" lang="en-US" sz="1200" b="0" i="0" u="none" strike="noStrike" cap="none" normalizeH="0" baseline="0" dirty="0">
                          <a:ln>
                            <a:noFill/>
                          </a:ln>
                          <a:solidFill>
                            <a:srgbClr val="000000"/>
                          </a:solidFill>
                          <a:effectLst/>
                          <a:latin typeface="+mj-lt"/>
                        </a:rPr>
                        <a:t>	$450,000</a:t>
                      </a:r>
                    </a:p>
                  </a:txBody>
                  <a:tcPr marL="80682" marR="502920" marT="36576" marB="36576" anchor="ctr"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cap="none" normalizeH="0" baseline="0" dirty="0">
                          <a:ln>
                            <a:noFill/>
                          </a:ln>
                          <a:solidFill>
                            <a:srgbClr val="000000"/>
                          </a:solidFill>
                          <a:effectLst/>
                          <a:latin typeface="+mj-lt"/>
                        </a:rPr>
                        <a:t>$391,304</a:t>
                      </a:r>
                    </a:p>
                  </a:txBody>
                  <a:tcPr marL="80682" marR="429768" marT="36576" marB="36576" anchor="ctr"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1"/>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Year 2</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11275"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	600,000</a:t>
                      </a:r>
                    </a:p>
                  </a:txBody>
                  <a:tcPr marL="80682" marR="502920"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453,686</a:t>
                      </a:r>
                    </a:p>
                  </a:txBody>
                  <a:tcPr marL="80682" marR="429768"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Year 3</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11275"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	800,000</a:t>
                      </a:r>
                    </a:p>
                  </a:txBody>
                  <a:tcPr marL="80682" marR="502920"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526,012</a:t>
                      </a:r>
                    </a:p>
                  </a:txBody>
                  <a:tcPr marL="80682" marR="429768"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3"/>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Residual value</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11275"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	5,333,333</a:t>
                      </a:r>
                    </a:p>
                  </a:txBody>
                  <a:tcPr marL="80682" marR="502920"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3,506,753</a:t>
                      </a:r>
                    </a:p>
                  </a:txBody>
                  <a:tcPr marL="80682" marR="429768"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Business valuation</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773238" algn="dec"/>
                        </a:tabLst>
                      </a:pPr>
                      <a:endParaRPr kumimoji="0" lang="en-US" sz="1200" b="0" i="0" u="none" strike="noStrike" cap="none" normalizeH="0" baseline="0" dirty="0">
                        <a:ln>
                          <a:noFill/>
                        </a:ln>
                        <a:solidFill>
                          <a:schemeClr val="tx1"/>
                        </a:solidFill>
                        <a:effectLst/>
                        <a:latin typeface="+mj-lt"/>
                      </a:endParaRPr>
                    </a:p>
                  </a:txBody>
                  <a:tcPr marL="80682" marR="502920" marT="36576" marB="36576"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1" i="0" u="none" strike="noStrike" kern="1200" cap="none" normalizeH="0" baseline="0" dirty="0">
                          <a:ln>
                            <a:noFill/>
                          </a:ln>
                          <a:solidFill>
                            <a:schemeClr val="tx1"/>
                          </a:solidFill>
                          <a:effectLst/>
                          <a:latin typeface="+mj-lt"/>
                          <a:ea typeface="+mn-ea"/>
                          <a:cs typeface="+mn-cs"/>
                        </a:rPr>
                        <a:t>$4,877,755</a:t>
                      </a:r>
                    </a:p>
                  </a:txBody>
                  <a:tcPr marL="80682" marR="429768" marT="36576" marB="36576"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solidFill>
                      <a:schemeClr val="tx1">
                        <a:lumMod val="10000"/>
                        <a:lumOff val="90000"/>
                      </a:schemeClr>
                    </a:solidFill>
                  </a:tcPr>
                </a:tc>
                <a:extLst>
                  <a:ext uri="{0D108BD9-81ED-4DB2-BD59-A6C34878D82A}">
                    <a16:rowId xmlns:a16="http://schemas.microsoft.com/office/drawing/2014/main" val="10005"/>
                  </a:ext>
                </a:extLst>
              </a:tr>
            </a:tbl>
          </a:graphicData>
        </a:graphic>
      </p:graphicFrame>
      <p:grpSp>
        <p:nvGrpSpPr>
          <p:cNvPr id="14" name="Group 13">
            <a:extLst>
              <a:ext uri="{FF2B5EF4-FFF2-40B4-BE49-F238E27FC236}">
                <a16:creationId xmlns:a16="http://schemas.microsoft.com/office/drawing/2014/main" id="{2F94333D-C8B5-4E5B-B898-76F37F852C9C}"/>
              </a:ext>
            </a:extLst>
          </p:cNvPr>
          <p:cNvGrpSpPr/>
          <p:nvPr/>
        </p:nvGrpSpPr>
        <p:grpSpPr>
          <a:xfrm>
            <a:off x="1859039" y="3761951"/>
            <a:ext cx="3394077" cy="484094"/>
            <a:chOff x="904875" y="3935141"/>
            <a:chExt cx="3846621" cy="548640"/>
          </a:xfrm>
        </p:grpSpPr>
        <p:sp>
          <p:nvSpPr>
            <p:cNvPr id="6" name="Rectangle 5">
              <a:extLst>
                <a:ext uri="{FF2B5EF4-FFF2-40B4-BE49-F238E27FC236}">
                  <a16:creationId xmlns:a16="http://schemas.microsoft.com/office/drawing/2014/main" id="{CF59B30E-7BD4-5042-9ED6-5C2C3BACDD2B}"/>
                </a:ext>
              </a:extLst>
            </p:cNvPr>
            <p:cNvSpPr/>
            <p:nvPr/>
          </p:nvSpPr>
          <p:spPr>
            <a:xfrm>
              <a:off x="1484640" y="4024794"/>
              <a:ext cx="3266856" cy="381588"/>
            </a:xfrm>
            <a:prstGeom prst="rect">
              <a:avLst/>
            </a:prstGeom>
          </p:spPr>
          <p:txBody>
            <a:bodyPr wrap="none">
              <a:spAutoFit/>
            </a:bodyPr>
            <a:lstStyle/>
            <a:p>
              <a:pPr algn="l"/>
              <a:r>
                <a:rPr lang="en-US" sz="1588" dirty="0">
                  <a:latin typeface="+mn-lt"/>
                </a:rPr>
                <a:t>Apply discount rate to cash flows</a:t>
              </a:r>
            </a:p>
          </p:txBody>
        </p:sp>
        <p:sp>
          <p:nvSpPr>
            <p:cNvPr id="7" name="Oval 6">
              <a:extLst>
                <a:ext uri="{FF2B5EF4-FFF2-40B4-BE49-F238E27FC236}">
                  <a16:creationId xmlns:a16="http://schemas.microsoft.com/office/drawing/2014/main" id="{630BCE07-205D-4200-80AE-BC6738728324}"/>
                </a:ext>
              </a:extLst>
            </p:cNvPr>
            <p:cNvSpPr/>
            <p:nvPr/>
          </p:nvSpPr>
          <p:spPr bwMode="auto">
            <a:xfrm>
              <a:off x="904875" y="3935141"/>
              <a:ext cx="548640" cy="548640"/>
            </a:xfrm>
            <a:prstGeom prst="ellipse">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b="1" dirty="0">
                  <a:solidFill>
                    <a:srgbClr val="FFFFFF"/>
                  </a:solidFill>
                  <a:latin typeface="+mj-lt"/>
                  <a:ea typeface="ＭＳ Ｐゴシック" charset="0"/>
                  <a:cs typeface="ＭＳ Ｐゴシック" charset="0"/>
                </a:rPr>
                <a:t>#2</a:t>
              </a:r>
            </a:p>
          </p:txBody>
        </p:sp>
      </p:grpSp>
      <p:grpSp>
        <p:nvGrpSpPr>
          <p:cNvPr id="13" name="Group 12">
            <a:extLst>
              <a:ext uri="{FF2B5EF4-FFF2-40B4-BE49-F238E27FC236}">
                <a16:creationId xmlns:a16="http://schemas.microsoft.com/office/drawing/2014/main" id="{9792A29D-37EB-4EFE-A158-1A0E3DFB3F34}"/>
              </a:ext>
            </a:extLst>
          </p:cNvPr>
          <p:cNvGrpSpPr/>
          <p:nvPr/>
        </p:nvGrpSpPr>
        <p:grpSpPr>
          <a:xfrm>
            <a:off x="1859038" y="1893053"/>
            <a:ext cx="2829819" cy="484094"/>
            <a:chOff x="904875" y="537989"/>
            <a:chExt cx="3207128" cy="548640"/>
          </a:xfrm>
        </p:grpSpPr>
        <p:sp>
          <p:nvSpPr>
            <p:cNvPr id="9" name="Rectangle 8">
              <a:extLst>
                <a:ext uri="{FF2B5EF4-FFF2-40B4-BE49-F238E27FC236}">
                  <a16:creationId xmlns:a16="http://schemas.microsoft.com/office/drawing/2014/main" id="{75348C37-ACB4-43B0-9ECE-3973668B7448}"/>
                </a:ext>
              </a:extLst>
            </p:cNvPr>
            <p:cNvSpPr/>
            <p:nvPr/>
          </p:nvSpPr>
          <p:spPr>
            <a:xfrm>
              <a:off x="1484639" y="627642"/>
              <a:ext cx="2627364" cy="381588"/>
            </a:xfrm>
            <a:prstGeom prst="rect">
              <a:avLst/>
            </a:prstGeom>
          </p:spPr>
          <p:txBody>
            <a:bodyPr wrap="none">
              <a:spAutoFit/>
            </a:bodyPr>
            <a:lstStyle/>
            <a:p>
              <a:pPr algn="l"/>
              <a:r>
                <a:rPr lang="en-US" sz="1588" dirty="0">
                  <a:latin typeface="+mn-lt"/>
                </a:rPr>
                <a:t>Determine a discount rate</a:t>
              </a:r>
            </a:p>
          </p:txBody>
        </p:sp>
        <p:sp>
          <p:nvSpPr>
            <p:cNvPr id="10" name="Oval 9">
              <a:extLst>
                <a:ext uri="{FF2B5EF4-FFF2-40B4-BE49-F238E27FC236}">
                  <a16:creationId xmlns:a16="http://schemas.microsoft.com/office/drawing/2014/main" id="{7FC5D717-7DF6-4622-BC59-F40C7170662C}"/>
                </a:ext>
              </a:extLst>
            </p:cNvPr>
            <p:cNvSpPr/>
            <p:nvPr/>
          </p:nvSpPr>
          <p:spPr bwMode="auto">
            <a:xfrm>
              <a:off x="904875" y="537989"/>
              <a:ext cx="548640" cy="548640"/>
            </a:xfrm>
            <a:prstGeom prst="ellipse">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defTabSz="899320"/>
              <a:r>
                <a:rPr lang="en-US" b="1" dirty="0">
                  <a:solidFill>
                    <a:srgbClr val="FFFFFF"/>
                  </a:solidFill>
                  <a:latin typeface="+mj-lt"/>
                  <a:ea typeface="ＭＳ Ｐゴシック" charset="0"/>
                  <a:cs typeface="ＭＳ Ｐゴシック" charset="0"/>
                </a:rPr>
                <a:t>#1</a:t>
              </a:r>
            </a:p>
          </p:txBody>
        </p:sp>
      </p:grpSp>
      <p:graphicFrame>
        <p:nvGraphicFramePr>
          <p:cNvPr id="15" name="Group 61">
            <a:extLst>
              <a:ext uri="{FF2B5EF4-FFF2-40B4-BE49-F238E27FC236}">
                <a16:creationId xmlns:a16="http://schemas.microsoft.com/office/drawing/2014/main" id="{B9E58B80-427E-424D-964B-5D5347FB70C3}"/>
              </a:ext>
            </a:extLst>
          </p:cNvPr>
          <p:cNvGraphicFramePr>
            <a:graphicFrameLocks/>
          </p:cNvGraphicFramePr>
          <p:nvPr>
            <p:extLst>
              <p:ext uri="{D42A27DB-BD31-4B8C-83A1-F6EECF244321}">
                <p14:modId xmlns:p14="http://schemas.microsoft.com/office/powerpoint/2010/main" val="145030571"/>
              </p:ext>
            </p:extLst>
          </p:nvPr>
        </p:nvGraphicFramePr>
        <p:xfrm>
          <a:off x="2444021" y="2422292"/>
          <a:ext cx="4840941" cy="1231975"/>
        </p:xfrm>
        <a:graphic>
          <a:graphicData uri="http://schemas.openxmlformats.org/drawingml/2006/table">
            <a:tbl>
              <a:tblPr/>
              <a:tblGrid>
                <a:gridCol w="3227294">
                  <a:extLst>
                    <a:ext uri="{9D8B030D-6E8A-4147-A177-3AD203B41FA5}">
                      <a16:colId xmlns:a16="http://schemas.microsoft.com/office/drawing/2014/main" val="20000"/>
                    </a:ext>
                  </a:extLst>
                </a:gridCol>
                <a:gridCol w="1613647">
                  <a:extLst>
                    <a:ext uri="{9D8B030D-6E8A-4147-A177-3AD203B41FA5}">
                      <a16:colId xmlns:a16="http://schemas.microsoft.com/office/drawing/2014/main" val="20002"/>
                    </a:ext>
                  </a:extLst>
                </a:gridCol>
              </a:tblGrid>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Risk-free rate</a:t>
                      </a:r>
                    </a:p>
                  </a:txBody>
                  <a:tcPr marL="80682" marR="80682" marT="36576" marB="36576" anchor="ctr"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cap="none" normalizeH="0" baseline="0" dirty="0">
                          <a:ln>
                            <a:noFill/>
                          </a:ln>
                          <a:solidFill>
                            <a:srgbClr val="000000"/>
                          </a:solidFill>
                          <a:effectLst/>
                          <a:latin typeface="+mj-lt"/>
                        </a:rPr>
                        <a:t>	2%</a:t>
                      </a:r>
                    </a:p>
                  </a:txBody>
                  <a:tcPr marL="80682" marR="403412" marT="36576" marB="36576" anchor="ctr"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1"/>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Equity risk premium</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	6%</a:t>
                      </a:r>
                    </a:p>
                  </a:txBody>
                  <a:tcPr marL="80682" marR="40341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Small-cap risk premium</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	4%</a:t>
                      </a:r>
                    </a:p>
                  </a:txBody>
                  <a:tcPr marL="80682" marR="40341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3"/>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0" i="0" u="none" strike="noStrike" cap="none" normalizeH="0" baseline="0" dirty="0">
                          <a:ln>
                            <a:noFill/>
                          </a:ln>
                          <a:solidFill>
                            <a:srgbClr val="000000"/>
                          </a:solidFill>
                          <a:effectLst/>
                          <a:latin typeface="+mj-lt"/>
                        </a:rPr>
                        <a:t>Subjective risk factor premium </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0" i="0" u="none" strike="noStrike" kern="1200" cap="none" normalizeH="0" baseline="0" dirty="0">
                          <a:ln>
                            <a:noFill/>
                          </a:ln>
                          <a:solidFill>
                            <a:srgbClr val="000000"/>
                          </a:solidFill>
                          <a:effectLst/>
                          <a:latin typeface="+mj-lt"/>
                          <a:ea typeface="+mn-ea"/>
                          <a:cs typeface="+mn-cs"/>
                        </a:rPr>
                        <a:t>	3%</a:t>
                      </a:r>
                    </a:p>
                  </a:txBody>
                  <a:tcPr marL="80682" marR="403412" marT="36576" marB="36576"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6395">
                <a:tc>
                  <a:txBody>
                    <a:bodyPr/>
                    <a:lstStyle/>
                    <a:p>
                      <a:pPr marL="0" marR="0" lvl="0" indent="0" algn="l" defTabSz="914400" rtl="0" eaLnBrk="1" fontAlgn="b" latinLnBrk="0" hangingPunct="1">
                        <a:lnSpc>
                          <a:spcPct val="110000"/>
                        </a:lnSpc>
                        <a:spcBef>
                          <a:spcPct val="6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Discount factor</a:t>
                      </a:r>
                    </a:p>
                  </a:txBody>
                  <a:tcPr marL="80682" marR="80682" marT="36576" marB="36576"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solidFill>
                      <a:schemeClr val="tx1">
                        <a:lumMod val="10000"/>
                        <a:lumOff val="90000"/>
                      </a:schemeClr>
                    </a:solidFill>
                  </a:tcPr>
                </a:tc>
                <a:tc>
                  <a:txBody>
                    <a:bodyPr/>
                    <a:lstStyle/>
                    <a:p>
                      <a:pPr marL="0" marR="0" lvl="0" indent="0" algn="r" defTabSz="914400" rtl="0" eaLnBrk="1" fontAlgn="b" latinLnBrk="0" hangingPunct="1">
                        <a:lnSpc>
                          <a:spcPct val="110000"/>
                        </a:lnSpc>
                        <a:spcBef>
                          <a:spcPct val="60000"/>
                        </a:spcBef>
                        <a:spcAft>
                          <a:spcPct val="0"/>
                        </a:spcAft>
                        <a:buClrTx/>
                        <a:buSzTx/>
                        <a:buFontTx/>
                        <a:buNone/>
                        <a:tabLst>
                          <a:tab pos="1376363" algn="dec"/>
                          <a:tab pos="2000250" algn="dec"/>
                        </a:tabLst>
                      </a:pPr>
                      <a:r>
                        <a:rPr kumimoji="0" lang="en-US" sz="1200" b="1" i="0" u="none" strike="noStrike" kern="1200" cap="none" normalizeH="0" baseline="0" dirty="0">
                          <a:ln>
                            <a:noFill/>
                          </a:ln>
                          <a:solidFill>
                            <a:schemeClr val="tx1"/>
                          </a:solidFill>
                          <a:effectLst/>
                          <a:latin typeface="+mj-lt"/>
                          <a:ea typeface="+mn-ea"/>
                          <a:cs typeface="+mn-cs"/>
                        </a:rPr>
                        <a:t>	15%</a:t>
                      </a:r>
                    </a:p>
                  </a:txBody>
                  <a:tcPr marL="80682" marR="403412" marT="36576" marB="36576"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solidFill>
                      <a:schemeClr val="tx1">
                        <a:lumMod val="10000"/>
                        <a:lumOff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2856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04CE-F030-5D42-BDF4-2C61FFF38811}"/>
              </a:ext>
            </a:extLst>
          </p:cNvPr>
          <p:cNvSpPr>
            <a:spLocks noGrp="1"/>
          </p:cNvSpPr>
          <p:nvPr>
            <p:ph type="title"/>
          </p:nvPr>
        </p:nvSpPr>
        <p:spPr>
          <a:xfrm>
            <a:off x="575234" y="1098884"/>
            <a:ext cx="7882966" cy="278746"/>
          </a:xfrm>
        </p:spPr>
        <p:txBody>
          <a:bodyPr/>
          <a:lstStyle/>
          <a:p>
            <a:r>
              <a:rPr lang="en-US" sz="3200" dirty="0"/>
              <a:t>Sale of family business interest to an IDGT</a:t>
            </a:r>
          </a:p>
        </p:txBody>
      </p:sp>
      <p:sp>
        <p:nvSpPr>
          <p:cNvPr id="70" name="Content Placeholder 69">
            <a:extLst>
              <a:ext uri="{FF2B5EF4-FFF2-40B4-BE49-F238E27FC236}">
                <a16:creationId xmlns:a16="http://schemas.microsoft.com/office/drawing/2014/main" id="{B0D4F3B6-B7EA-454A-9EC0-1DB876D36A38}"/>
              </a:ext>
            </a:extLst>
          </p:cNvPr>
          <p:cNvSpPr>
            <a:spLocks noGrp="1"/>
          </p:cNvSpPr>
          <p:nvPr>
            <p:ph idx="1"/>
          </p:nvPr>
        </p:nvSpPr>
        <p:spPr>
          <a:xfrm>
            <a:off x="575234" y="1450530"/>
            <a:ext cx="7882966" cy="3798974"/>
          </a:xfrm>
        </p:spPr>
        <p:txBody>
          <a:bodyPr/>
          <a:lstStyle/>
          <a:p>
            <a:pPr>
              <a:spcBef>
                <a:spcPts val="529"/>
              </a:spcBef>
            </a:pPr>
            <a:r>
              <a:rPr lang="en-US" altLang="en-US" sz="1800" dirty="0"/>
              <a:t>Bob sells limited partnership interest to IDGT for $5 million after valuation discounts; IDGT funded with seed capital of $500,000 — no capital gain generated on sale to IDGT since it is a grantor trust</a:t>
            </a:r>
          </a:p>
          <a:p>
            <a:pPr>
              <a:spcBef>
                <a:spcPts val="529"/>
              </a:spcBef>
            </a:pPr>
            <a:r>
              <a:rPr lang="en-US" altLang="en-US" sz="1800" dirty="0"/>
              <a:t>There is a 15-year note at $2.92% (AFR rate, March 2023*); IDGT pays back to Bob roughly $400K annually for the term of the note, and there is no completed gift (other than the initial seed gift)</a:t>
            </a:r>
          </a:p>
          <a:p>
            <a:pPr>
              <a:spcBef>
                <a:spcPts val="529"/>
              </a:spcBef>
            </a:pPr>
            <a:r>
              <a:rPr lang="en-US" altLang="en-US" sz="1800" dirty="0"/>
              <a:t>If trust assets grow at 8%, then roughly $6M at end of 15 years is transferred without any estate or gift taxes to trust beneficiaries</a:t>
            </a:r>
          </a:p>
          <a:p>
            <a:pPr>
              <a:spcBef>
                <a:spcPts val="529"/>
              </a:spcBef>
            </a:pPr>
            <a:endParaRPr lang="en-US" sz="1800" dirty="0"/>
          </a:p>
        </p:txBody>
      </p:sp>
      <p:sp>
        <p:nvSpPr>
          <p:cNvPr id="4" name="Text Placeholder 3">
            <a:extLst>
              <a:ext uri="{FF2B5EF4-FFF2-40B4-BE49-F238E27FC236}">
                <a16:creationId xmlns:a16="http://schemas.microsoft.com/office/drawing/2014/main" id="{0546F0F0-C1F9-0F4B-803D-6FED32868EA6}"/>
              </a:ext>
            </a:extLst>
          </p:cNvPr>
          <p:cNvSpPr>
            <a:spLocks noGrp="1"/>
          </p:cNvSpPr>
          <p:nvPr>
            <p:ph type="body" sz="quarter" idx="10"/>
          </p:nvPr>
        </p:nvSpPr>
        <p:spPr>
          <a:xfrm>
            <a:off x="575234" y="6135326"/>
            <a:ext cx="7882966" cy="198904"/>
          </a:xfrm>
        </p:spPr>
        <p:txBody>
          <a:bodyPr/>
          <a:lstStyle/>
          <a:p>
            <a:r>
              <a:rPr lang="en-US" dirty="0"/>
              <a:t>* IRS Rev. Rul. 2023-03.</a:t>
            </a:r>
          </a:p>
        </p:txBody>
      </p:sp>
      <p:sp>
        <p:nvSpPr>
          <p:cNvPr id="7" name="AutoShape 8">
            <a:extLst>
              <a:ext uri="{FF2B5EF4-FFF2-40B4-BE49-F238E27FC236}">
                <a16:creationId xmlns:a16="http://schemas.microsoft.com/office/drawing/2014/main" id="{8587ACD4-55E0-A246-88DF-B9E1448AAED8}"/>
              </a:ext>
            </a:extLst>
          </p:cNvPr>
          <p:cNvSpPr>
            <a:spLocks noChangeArrowheads="1"/>
          </p:cNvSpPr>
          <p:nvPr/>
        </p:nvSpPr>
        <p:spPr bwMode="auto">
          <a:xfrm>
            <a:off x="7278702" y="4692188"/>
            <a:ext cx="831028" cy="855233"/>
          </a:xfrm>
          <a:prstGeom prst="ellipse">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wrap="none" lIns="89823" tIns="44912" rIns="89823" bIns="4491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235" dirty="0">
                <a:solidFill>
                  <a:srgbClr val="FFFFFF"/>
                </a:solidFill>
                <a:latin typeface="+mj-lt"/>
                <a:cs typeface="ＭＳ Ｐゴシック" charset="0"/>
              </a:rPr>
              <a:t>Beneficiary</a:t>
            </a:r>
          </a:p>
        </p:txBody>
      </p:sp>
      <p:sp>
        <p:nvSpPr>
          <p:cNvPr id="11" name="AutoShape 12">
            <a:extLst>
              <a:ext uri="{FF2B5EF4-FFF2-40B4-BE49-F238E27FC236}">
                <a16:creationId xmlns:a16="http://schemas.microsoft.com/office/drawing/2014/main" id="{142216F6-A239-024B-A783-ADF77E15E8A6}"/>
              </a:ext>
            </a:extLst>
          </p:cNvPr>
          <p:cNvSpPr>
            <a:spLocks noChangeArrowheads="1"/>
          </p:cNvSpPr>
          <p:nvPr/>
        </p:nvSpPr>
        <p:spPr bwMode="auto">
          <a:xfrm>
            <a:off x="2112235" y="4187365"/>
            <a:ext cx="1492624" cy="847725"/>
          </a:xfrm>
          <a:prstGeom prst="roundRect">
            <a:avLst>
              <a:gd name="adj" fmla="val 16667"/>
            </a:avLst>
          </a:prstGeom>
          <a:solidFill>
            <a:schemeClr val="tx2"/>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wrap="none" lIns="89823" tIns="44912" rIns="89823" bIns="4491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defRPr/>
            </a:pPr>
            <a:r>
              <a:rPr lang="en-US" altLang="en-US" sz="1235" dirty="0">
                <a:solidFill>
                  <a:schemeClr val="accent6"/>
                </a:solidFill>
                <a:latin typeface="+mj-lt"/>
                <a:cs typeface="ＭＳ Ｐゴシック" charset="0"/>
              </a:rPr>
              <a:t>$5 million sale </a:t>
            </a:r>
            <a:br>
              <a:rPr lang="en-US" altLang="en-US" sz="1235" dirty="0">
                <a:solidFill>
                  <a:schemeClr val="accent6"/>
                </a:solidFill>
                <a:latin typeface="+mj-lt"/>
                <a:cs typeface="ＭＳ Ｐゴシック" charset="0"/>
              </a:rPr>
            </a:br>
            <a:r>
              <a:rPr lang="en-US" altLang="en-US" sz="1235" dirty="0">
                <a:solidFill>
                  <a:schemeClr val="accent6"/>
                </a:solidFill>
                <a:latin typeface="+mj-lt"/>
                <a:cs typeface="ＭＳ Ｐゴシック" charset="0"/>
              </a:rPr>
              <a:t>to IDGT</a:t>
            </a:r>
          </a:p>
        </p:txBody>
      </p:sp>
      <p:sp>
        <p:nvSpPr>
          <p:cNvPr id="12" name="AutoShape 13">
            <a:extLst>
              <a:ext uri="{FF2B5EF4-FFF2-40B4-BE49-F238E27FC236}">
                <a16:creationId xmlns:a16="http://schemas.microsoft.com/office/drawing/2014/main" id="{36EFE10D-E9CB-9042-A6BE-4167AA68A9CE}"/>
              </a:ext>
            </a:extLst>
          </p:cNvPr>
          <p:cNvSpPr>
            <a:spLocks noChangeArrowheads="1"/>
          </p:cNvSpPr>
          <p:nvPr/>
        </p:nvSpPr>
        <p:spPr bwMode="auto">
          <a:xfrm>
            <a:off x="2112235" y="5195427"/>
            <a:ext cx="1492624" cy="847725"/>
          </a:xfrm>
          <a:prstGeom prst="roundRect">
            <a:avLst>
              <a:gd name="adj" fmla="val 16667"/>
            </a:avLst>
          </a:prstGeom>
          <a:solidFill>
            <a:schemeClr val="tx2"/>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lIns="89823" tIns="44912" rIns="89823" bIns="4491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defRPr/>
            </a:pPr>
            <a:r>
              <a:rPr lang="en-US" altLang="en-US" sz="1235" dirty="0">
                <a:solidFill>
                  <a:schemeClr val="accent6"/>
                </a:solidFill>
                <a:latin typeface="+mj-lt"/>
                <a:cs typeface="ＭＳ Ｐゴシック" charset="0"/>
              </a:rPr>
              <a:t>Annual payments of $416,413 on paid to parents over 15 years</a:t>
            </a:r>
          </a:p>
        </p:txBody>
      </p:sp>
      <p:sp>
        <p:nvSpPr>
          <p:cNvPr id="13" name="AutoShape 14">
            <a:extLst>
              <a:ext uri="{FF2B5EF4-FFF2-40B4-BE49-F238E27FC236}">
                <a16:creationId xmlns:a16="http://schemas.microsoft.com/office/drawing/2014/main" id="{0F2E896F-0B90-9E4B-8905-F5EB9F75A081}"/>
              </a:ext>
            </a:extLst>
          </p:cNvPr>
          <p:cNvSpPr>
            <a:spLocks noChangeArrowheads="1"/>
          </p:cNvSpPr>
          <p:nvPr/>
        </p:nvSpPr>
        <p:spPr bwMode="auto">
          <a:xfrm>
            <a:off x="4060609" y="4692190"/>
            <a:ext cx="1020016" cy="847725"/>
          </a:xfrm>
          <a:prstGeom prst="roundRect">
            <a:avLst>
              <a:gd name="adj" fmla="val 16667"/>
            </a:avLst>
          </a:prstGeom>
          <a:solidFill>
            <a:srgbClr val="90B45A"/>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lIns="0" tIns="44912" rIns="0" bIns="4491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235" dirty="0">
                <a:solidFill>
                  <a:srgbClr val="FFFFFF"/>
                </a:solidFill>
                <a:latin typeface="+mj-lt"/>
                <a:cs typeface="ＭＳ Ｐゴシック" charset="0"/>
              </a:rPr>
              <a:t>IDGT funded </a:t>
            </a:r>
            <a:br>
              <a:rPr lang="en-US" altLang="en-US" sz="1235" dirty="0">
                <a:solidFill>
                  <a:srgbClr val="FFFFFF"/>
                </a:solidFill>
                <a:latin typeface="+mj-lt"/>
                <a:cs typeface="ＭＳ Ｐゴシック" charset="0"/>
              </a:rPr>
            </a:br>
            <a:r>
              <a:rPr lang="en-US" altLang="en-US" sz="1235" dirty="0">
                <a:solidFill>
                  <a:srgbClr val="FFFFFF"/>
                </a:solidFill>
                <a:latin typeface="+mj-lt"/>
                <a:cs typeface="ＭＳ Ｐゴシック" charset="0"/>
              </a:rPr>
              <a:t>with $500,000</a:t>
            </a:r>
          </a:p>
        </p:txBody>
      </p:sp>
      <p:sp>
        <p:nvSpPr>
          <p:cNvPr id="14" name="AutoShape 15">
            <a:extLst>
              <a:ext uri="{FF2B5EF4-FFF2-40B4-BE49-F238E27FC236}">
                <a16:creationId xmlns:a16="http://schemas.microsoft.com/office/drawing/2014/main" id="{FED0DEF3-7F34-574E-8C41-6AAC33C5AD51}"/>
              </a:ext>
            </a:extLst>
          </p:cNvPr>
          <p:cNvSpPr>
            <a:spLocks noChangeArrowheads="1"/>
          </p:cNvSpPr>
          <p:nvPr/>
        </p:nvSpPr>
        <p:spPr bwMode="auto">
          <a:xfrm>
            <a:off x="5536375" y="4515976"/>
            <a:ext cx="1286575" cy="1200150"/>
          </a:xfrm>
          <a:prstGeom prst="roundRect">
            <a:avLst>
              <a:gd name="adj" fmla="val 11620"/>
            </a:avLst>
          </a:prstGeom>
          <a:solidFill>
            <a:srgbClr val="D0A14C"/>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wrap="none" lIns="89823" tIns="44912" rIns="89823" bIns="4491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235" dirty="0">
                <a:solidFill>
                  <a:schemeClr val="accent6"/>
                </a:solidFill>
                <a:latin typeface="+mj-lt"/>
                <a:cs typeface="ＭＳ Ｐゴシック" charset="0"/>
              </a:rPr>
              <a:t>$6,140,438</a:t>
            </a:r>
          </a:p>
          <a:p>
            <a:pPr eaLnBrk="1" hangingPunct="1">
              <a:defRPr/>
            </a:pPr>
            <a:r>
              <a:rPr lang="en-US" altLang="en-US" sz="1235" dirty="0">
                <a:solidFill>
                  <a:schemeClr val="accent6"/>
                </a:solidFill>
                <a:latin typeface="+mj-lt"/>
                <a:cs typeface="ＭＳ Ｐゴシック" charset="0"/>
              </a:rPr>
              <a:t>in trust after </a:t>
            </a:r>
            <a:br>
              <a:rPr lang="en-US" altLang="en-US" sz="1235" dirty="0">
                <a:solidFill>
                  <a:schemeClr val="accent6"/>
                </a:solidFill>
                <a:latin typeface="+mj-lt"/>
                <a:cs typeface="ＭＳ Ｐゴシック" charset="0"/>
              </a:rPr>
            </a:br>
            <a:r>
              <a:rPr lang="en-US" altLang="en-US" sz="1235" dirty="0">
                <a:solidFill>
                  <a:schemeClr val="accent6"/>
                </a:solidFill>
                <a:latin typeface="+mj-lt"/>
                <a:cs typeface="ＭＳ Ｐゴシック" charset="0"/>
              </a:rPr>
              <a:t>15 years at </a:t>
            </a:r>
            <a:br>
              <a:rPr lang="en-US" altLang="en-US" sz="1235" dirty="0">
                <a:solidFill>
                  <a:schemeClr val="accent6"/>
                </a:solidFill>
                <a:latin typeface="+mj-lt"/>
                <a:cs typeface="ＭＳ Ｐゴシック" charset="0"/>
              </a:rPr>
            </a:br>
            <a:r>
              <a:rPr lang="en-US" altLang="en-US" sz="1235" dirty="0">
                <a:solidFill>
                  <a:schemeClr val="accent6"/>
                </a:solidFill>
                <a:latin typeface="+mj-lt"/>
                <a:cs typeface="ＭＳ Ｐゴシック" charset="0"/>
              </a:rPr>
              <a:t>8% growth rate</a:t>
            </a:r>
          </a:p>
        </p:txBody>
      </p:sp>
      <p:grpSp>
        <p:nvGrpSpPr>
          <p:cNvPr id="3" name="Group 2">
            <a:extLst>
              <a:ext uri="{FF2B5EF4-FFF2-40B4-BE49-F238E27FC236}">
                <a16:creationId xmlns:a16="http://schemas.microsoft.com/office/drawing/2014/main" id="{F1E00D06-8EAD-431C-9AEC-03CD4EFBEB04}"/>
              </a:ext>
            </a:extLst>
          </p:cNvPr>
          <p:cNvGrpSpPr>
            <a:grpSpLocks noChangeAspect="1"/>
          </p:cNvGrpSpPr>
          <p:nvPr/>
        </p:nvGrpSpPr>
        <p:grpSpPr>
          <a:xfrm>
            <a:off x="952500" y="4690601"/>
            <a:ext cx="827734" cy="855233"/>
            <a:chOff x="23939" y="4271500"/>
            <a:chExt cx="651373" cy="673013"/>
          </a:xfrm>
        </p:grpSpPr>
        <p:sp>
          <p:nvSpPr>
            <p:cNvPr id="40" name="Freeform 151">
              <a:extLst>
                <a:ext uri="{FF2B5EF4-FFF2-40B4-BE49-F238E27FC236}">
                  <a16:creationId xmlns:a16="http://schemas.microsoft.com/office/drawing/2014/main" id="{45B8ADB9-CECA-4A46-BF2F-2DD126F1AB20}"/>
                </a:ext>
              </a:extLst>
            </p:cNvPr>
            <p:cNvSpPr>
              <a:spLocks/>
            </p:cNvSpPr>
            <p:nvPr/>
          </p:nvSpPr>
          <p:spPr bwMode="auto">
            <a:xfrm>
              <a:off x="23939" y="4271500"/>
              <a:ext cx="651373" cy="673013"/>
            </a:xfrm>
            <a:custGeom>
              <a:avLst/>
              <a:gdLst>
                <a:gd name="T0" fmla="*/ 96 w 96"/>
                <a:gd name="T1" fmla="*/ 48 h 96"/>
                <a:gd name="T2" fmla="*/ 48 w 96"/>
                <a:gd name="T3" fmla="*/ 0 h 96"/>
                <a:gd name="T4" fmla="*/ 0 w 96"/>
                <a:gd name="T5" fmla="*/ 48 h 96"/>
                <a:gd name="T6" fmla="*/ 38 w 96"/>
                <a:gd name="T7" fmla="*/ 95 h 96"/>
                <a:gd name="T8" fmla="*/ 38 w 96"/>
                <a:gd name="T9" fmla="*/ 95 h 96"/>
                <a:gd name="T10" fmla="*/ 47 w 96"/>
                <a:gd name="T11" fmla="*/ 96 h 96"/>
                <a:gd name="T12" fmla="*/ 47 w 96"/>
                <a:gd name="T13" fmla="*/ 96 h 96"/>
                <a:gd name="T14" fmla="*/ 48 w 96"/>
                <a:gd name="T15" fmla="*/ 96 h 96"/>
                <a:gd name="T16" fmla="*/ 53 w 96"/>
                <a:gd name="T17" fmla="*/ 96 h 96"/>
                <a:gd name="T18" fmla="*/ 53 w 96"/>
                <a:gd name="T19" fmla="*/ 96 h 96"/>
                <a:gd name="T20" fmla="*/ 96 w 96"/>
                <a:gd name="T21"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6">
                  <a:moveTo>
                    <a:pt x="96" y="48"/>
                  </a:moveTo>
                  <a:cubicBezTo>
                    <a:pt x="96" y="21"/>
                    <a:pt x="74" y="0"/>
                    <a:pt x="48" y="0"/>
                  </a:cubicBezTo>
                  <a:cubicBezTo>
                    <a:pt x="21" y="0"/>
                    <a:pt x="0" y="21"/>
                    <a:pt x="0" y="48"/>
                  </a:cubicBezTo>
                  <a:cubicBezTo>
                    <a:pt x="0" y="71"/>
                    <a:pt x="16" y="90"/>
                    <a:pt x="38" y="95"/>
                  </a:cubicBezTo>
                  <a:cubicBezTo>
                    <a:pt x="38" y="95"/>
                    <a:pt x="38" y="95"/>
                    <a:pt x="38" y="95"/>
                  </a:cubicBezTo>
                  <a:cubicBezTo>
                    <a:pt x="41" y="96"/>
                    <a:pt x="44" y="96"/>
                    <a:pt x="47" y="96"/>
                  </a:cubicBezTo>
                  <a:cubicBezTo>
                    <a:pt x="47" y="96"/>
                    <a:pt x="47" y="96"/>
                    <a:pt x="47" y="96"/>
                  </a:cubicBezTo>
                  <a:cubicBezTo>
                    <a:pt x="47" y="96"/>
                    <a:pt x="48" y="96"/>
                    <a:pt x="48" y="96"/>
                  </a:cubicBezTo>
                  <a:cubicBezTo>
                    <a:pt x="50" y="96"/>
                    <a:pt x="52" y="96"/>
                    <a:pt x="53" y="96"/>
                  </a:cubicBezTo>
                  <a:cubicBezTo>
                    <a:pt x="53" y="96"/>
                    <a:pt x="53" y="96"/>
                    <a:pt x="53" y="96"/>
                  </a:cubicBezTo>
                  <a:cubicBezTo>
                    <a:pt x="77" y="93"/>
                    <a:pt x="96" y="72"/>
                    <a:pt x="96" y="48"/>
                  </a:cubicBezTo>
                  <a:close/>
                </a:path>
              </a:pathLst>
            </a:custGeom>
            <a:solidFill>
              <a:schemeClr val="bg2">
                <a:lumMod val="20000"/>
                <a:lumOff val="80000"/>
              </a:schemeClr>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41" name="Freeform 152">
              <a:extLst>
                <a:ext uri="{FF2B5EF4-FFF2-40B4-BE49-F238E27FC236}">
                  <a16:creationId xmlns:a16="http://schemas.microsoft.com/office/drawing/2014/main" id="{8660D734-F8A4-42FF-AFA2-30C9537A5CCC}"/>
                </a:ext>
              </a:extLst>
            </p:cNvPr>
            <p:cNvSpPr>
              <a:spLocks/>
            </p:cNvSpPr>
            <p:nvPr/>
          </p:nvSpPr>
          <p:spPr bwMode="auto">
            <a:xfrm>
              <a:off x="85973" y="4376890"/>
              <a:ext cx="515371" cy="567622"/>
            </a:xfrm>
            <a:custGeom>
              <a:avLst/>
              <a:gdLst>
                <a:gd name="T0" fmla="*/ 76 w 76"/>
                <a:gd name="T1" fmla="*/ 63 h 81"/>
                <a:gd name="T2" fmla="*/ 75 w 76"/>
                <a:gd name="T3" fmla="*/ 60 h 81"/>
                <a:gd name="T4" fmla="*/ 72 w 76"/>
                <a:gd name="T5" fmla="*/ 57 h 81"/>
                <a:gd name="T6" fmla="*/ 49 w 76"/>
                <a:gd name="T7" fmla="*/ 46 h 81"/>
                <a:gd name="T8" fmla="*/ 48 w 76"/>
                <a:gd name="T9" fmla="*/ 42 h 81"/>
                <a:gd name="T10" fmla="*/ 50 w 76"/>
                <a:gd name="T11" fmla="*/ 39 h 81"/>
                <a:gd name="T12" fmla="*/ 52 w 76"/>
                <a:gd name="T13" fmla="*/ 32 h 81"/>
                <a:gd name="T14" fmla="*/ 53 w 76"/>
                <a:gd name="T15" fmla="*/ 32 h 81"/>
                <a:gd name="T16" fmla="*/ 54 w 76"/>
                <a:gd name="T17" fmla="*/ 29 h 81"/>
                <a:gd name="T18" fmla="*/ 56 w 76"/>
                <a:gd name="T19" fmla="*/ 21 h 81"/>
                <a:gd name="T20" fmla="*/ 54 w 76"/>
                <a:gd name="T21" fmla="*/ 21 h 81"/>
                <a:gd name="T22" fmla="*/ 54 w 76"/>
                <a:gd name="T23" fmla="*/ 19 h 81"/>
                <a:gd name="T24" fmla="*/ 55 w 76"/>
                <a:gd name="T25" fmla="*/ 19 h 81"/>
                <a:gd name="T26" fmla="*/ 55 w 76"/>
                <a:gd name="T27" fmla="*/ 18 h 81"/>
                <a:gd name="T28" fmla="*/ 55 w 76"/>
                <a:gd name="T29" fmla="*/ 18 h 81"/>
                <a:gd name="T30" fmla="*/ 55 w 76"/>
                <a:gd name="T31" fmla="*/ 16 h 81"/>
                <a:gd name="T32" fmla="*/ 55 w 76"/>
                <a:gd name="T33" fmla="*/ 17 h 81"/>
                <a:gd name="T34" fmla="*/ 52 w 76"/>
                <a:gd name="T35" fmla="*/ 7 h 81"/>
                <a:gd name="T36" fmla="*/ 54 w 76"/>
                <a:gd name="T37" fmla="*/ 7 h 81"/>
                <a:gd name="T38" fmla="*/ 52 w 76"/>
                <a:gd name="T39" fmla="*/ 5 h 81"/>
                <a:gd name="T40" fmla="*/ 53 w 76"/>
                <a:gd name="T41" fmla="*/ 4 h 81"/>
                <a:gd name="T42" fmla="*/ 50 w 76"/>
                <a:gd name="T43" fmla="*/ 4 h 81"/>
                <a:gd name="T44" fmla="*/ 53 w 76"/>
                <a:gd name="T45" fmla="*/ 2 h 81"/>
                <a:gd name="T46" fmla="*/ 49 w 76"/>
                <a:gd name="T47" fmla="*/ 3 h 81"/>
                <a:gd name="T48" fmla="*/ 48 w 76"/>
                <a:gd name="T49" fmla="*/ 2 h 81"/>
                <a:gd name="T50" fmla="*/ 46 w 76"/>
                <a:gd name="T51" fmla="*/ 1 h 81"/>
                <a:gd name="T52" fmla="*/ 35 w 76"/>
                <a:gd name="T53" fmla="*/ 2 h 81"/>
                <a:gd name="T54" fmla="*/ 32 w 76"/>
                <a:gd name="T55" fmla="*/ 3 h 81"/>
                <a:gd name="T56" fmla="*/ 31 w 76"/>
                <a:gd name="T57" fmla="*/ 5 h 81"/>
                <a:gd name="T58" fmla="*/ 26 w 76"/>
                <a:gd name="T59" fmla="*/ 8 h 81"/>
                <a:gd name="T60" fmla="*/ 25 w 76"/>
                <a:gd name="T61" fmla="*/ 8 h 81"/>
                <a:gd name="T62" fmla="*/ 25 w 76"/>
                <a:gd name="T63" fmla="*/ 14 h 81"/>
                <a:gd name="T64" fmla="*/ 25 w 76"/>
                <a:gd name="T65" fmla="*/ 20 h 81"/>
                <a:gd name="T66" fmla="*/ 23 w 76"/>
                <a:gd name="T67" fmla="*/ 21 h 81"/>
                <a:gd name="T68" fmla="*/ 25 w 76"/>
                <a:gd name="T69" fmla="*/ 26 h 81"/>
                <a:gd name="T70" fmla="*/ 27 w 76"/>
                <a:gd name="T71" fmla="*/ 32 h 81"/>
                <a:gd name="T72" fmla="*/ 27 w 76"/>
                <a:gd name="T73" fmla="*/ 36 h 81"/>
                <a:gd name="T74" fmla="*/ 29 w 76"/>
                <a:gd name="T75" fmla="*/ 39 h 81"/>
                <a:gd name="T76" fmla="*/ 28 w 76"/>
                <a:gd name="T77" fmla="*/ 46 h 81"/>
                <a:gd name="T78" fmla="*/ 22 w 76"/>
                <a:gd name="T79" fmla="*/ 49 h 81"/>
                <a:gd name="T80" fmla="*/ 10 w 76"/>
                <a:gd name="T81" fmla="*/ 53 h 81"/>
                <a:gd name="T82" fmla="*/ 2 w 76"/>
                <a:gd name="T83" fmla="*/ 58 h 81"/>
                <a:gd name="T84" fmla="*/ 0 w 76"/>
                <a:gd name="T85" fmla="*/ 61 h 81"/>
                <a:gd name="T86" fmla="*/ 39 w 76"/>
                <a:gd name="T87" fmla="*/ 81 h 81"/>
                <a:gd name="T88" fmla="*/ 76 w 76"/>
                <a:gd name="T8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81">
                  <a:moveTo>
                    <a:pt x="76" y="63"/>
                  </a:moveTo>
                  <a:cubicBezTo>
                    <a:pt x="76" y="62"/>
                    <a:pt x="76" y="61"/>
                    <a:pt x="75" y="60"/>
                  </a:cubicBezTo>
                  <a:cubicBezTo>
                    <a:pt x="75" y="59"/>
                    <a:pt x="74" y="58"/>
                    <a:pt x="72" y="57"/>
                  </a:cubicBezTo>
                  <a:cubicBezTo>
                    <a:pt x="69" y="55"/>
                    <a:pt x="54" y="51"/>
                    <a:pt x="49" y="46"/>
                  </a:cubicBezTo>
                  <a:cubicBezTo>
                    <a:pt x="47" y="45"/>
                    <a:pt x="48" y="43"/>
                    <a:pt x="48" y="42"/>
                  </a:cubicBezTo>
                  <a:cubicBezTo>
                    <a:pt x="48" y="40"/>
                    <a:pt x="49" y="40"/>
                    <a:pt x="50" y="39"/>
                  </a:cubicBezTo>
                  <a:cubicBezTo>
                    <a:pt x="52" y="37"/>
                    <a:pt x="52" y="34"/>
                    <a:pt x="52" y="32"/>
                  </a:cubicBezTo>
                  <a:cubicBezTo>
                    <a:pt x="52" y="33"/>
                    <a:pt x="53" y="32"/>
                    <a:pt x="53" y="32"/>
                  </a:cubicBezTo>
                  <a:cubicBezTo>
                    <a:pt x="54" y="31"/>
                    <a:pt x="54" y="30"/>
                    <a:pt x="54" y="29"/>
                  </a:cubicBezTo>
                  <a:cubicBezTo>
                    <a:pt x="54" y="27"/>
                    <a:pt x="58" y="22"/>
                    <a:pt x="56" y="21"/>
                  </a:cubicBezTo>
                  <a:cubicBezTo>
                    <a:pt x="55" y="21"/>
                    <a:pt x="55" y="21"/>
                    <a:pt x="54" y="21"/>
                  </a:cubicBezTo>
                  <a:cubicBezTo>
                    <a:pt x="54" y="20"/>
                    <a:pt x="54" y="20"/>
                    <a:pt x="54" y="19"/>
                  </a:cubicBezTo>
                  <a:cubicBezTo>
                    <a:pt x="55" y="19"/>
                    <a:pt x="55" y="19"/>
                    <a:pt x="55" y="19"/>
                  </a:cubicBezTo>
                  <a:cubicBezTo>
                    <a:pt x="55" y="19"/>
                    <a:pt x="55" y="18"/>
                    <a:pt x="55" y="18"/>
                  </a:cubicBezTo>
                  <a:cubicBezTo>
                    <a:pt x="55" y="18"/>
                    <a:pt x="55" y="18"/>
                    <a:pt x="55" y="18"/>
                  </a:cubicBezTo>
                  <a:cubicBezTo>
                    <a:pt x="55" y="17"/>
                    <a:pt x="55" y="17"/>
                    <a:pt x="55" y="16"/>
                  </a:cubicBezTo>
                  <a:cubicBezTo>
                    <a:pt x="55" y="16"/>
                    <a:pt x="55" y="16"/>
                    <a:pt x="55" y="17"/>
                  </a:cubicBezTo>
                  <a:cubicBezTo>
                    <a:pt x="55" y="14"/>
                    <a:pt x="53" y="7"/>
                    <a:pt x="52" y="7"/>
                  </a:cubicBezTo>
                  <a:cubicBezTo>
                    <a:pt x="53" y="7"/>
                    <a:pt x="53" y="7"/>
                    <a:pt x="54" y="7"/>
                  </a:cubicBezTo>
                  <a:cubicBezTo>
                    <a:pt x="53" y="6"/>
                    <a:pt x="52" y="6"/>
                    <a:pt x="52" y="5"/>
                  </a:cubicBezTo>
                  <a:cubicBezTo>
                    <a:pt x="52" y="5"/>
                    <a:pt x="52" y="4"/>
                    <a:pt x="53" y="4"/>
                  </a:cubicBezTo>
                  <a:cubicBezTo>
                    <a:pt x="52" y="4"/>
                    <a:pt x="51" y="4"/>
                    <a:pt x="50" y="4"/>
                  </a:cubicBezTo>
                  <a:cubicBezTo>
                    <a:pt x="51" y="3"/>
                    <a:pt x="52" y="3"/>
                    <a:pt x="53" y="2"/>
                  </a:cubicBezTo>
                  <a:cubicBezTo>
                    <a:pt x="52" y="3"/>
                    <a:pt x="51" y="3"/>
                    <a:pt x="49" y="3"/>
                  </a:cubicBezTo>
                  <a:cubicBezTo>
                    <a:pt x="49" y="2"/>
                    <a:pt x="47" y="2"/>
                    <a:pt x="48" y="2"/>
                  </a:cubicBezTo>
                  <a:cubicBezTo>
                    <a:pt x="47" y="2"/>
                    <a:pt x="47" y="2"/>
                    <a:pt x="46" y="1"/>
                  </a:cubicBezTo>
                  <a:cubicBezTo>
                    <a:pt x="42" y="0"/>
                    <a:pt x="39" y="0"/>
                    <a:pt x="35" y="2"/>
                  </a:cubicBezTo>
                  <a:cubicBezTo>
                    <a:pt x="34" y="2"/>
                    <a:pt x="33" y="2"/>
                    <a:pt x="32" y="3"/>
                  </a:cubicBezTo>
                  <a:cubicBezTo>
                    <a:pt x="32" y="3"/>
                    <a:pt x="31" y="5"/>
                    <a:pt x="31" y="5"/>
                  </a:cubicBezTo>
                  <a:cubicBezTo>
                    <a:pt x="29" y="5"/>
                    <a:pt x="26" y="8"/>
                    <a:pt x="26" y="8"/>
                  </a:cubicBezTo>
                  <a:cubicBezTo>
                    <a:pt x="26" y="8"/>
                    <a:pt x="26" y="8"/>
                    <a:pt x="25" y="8"/>
                  </a:cubicBezTo>
                  <a:cubicBezTo>
                    <a:pt x="27" y="11"/>
                    <a:pt x="25" y="12"/>
                    <a:pt x="25" y="14"/>
                  </a:cubicBezTo>
                  <a:cubicBezTo>
                    <a:pt x="24" y="16"/>
                    <a:pt x="25" y="20"/>
                    <a:pt x="25" y="20"/>
                  </a:cubicBezTo>
                  <a:cubicBezTo>
                    <a:pt x="25" y="20"/>
                    <a:pt x="24" y="20"/>
                    <a:pt x="23" y="21"/>
                  </a:cubicBezTo>
                  <a:cubicBezTo>
                    <a:pt x="23" y="22"/>
                    <a:pt x="24" y="25"/>
                    <a:pt x="25" y="26"/>
                  </a:cubicBezTo>
                  <a:cubicBezTo>
                    <a:pt x="25" y="27"/>
                    <a:pt x="25" y="33"/>
                    <a:pt x="27" y="32"/>
                  </a:cubicBezTo>
                  <a:cubicBezTo>
                    <a:pt x="27" y="33"/>
                    <a:pt x="27" y="34"/>
                    <a:pt x="27" y="36"/>
                  </a:cubicBezTo>
                  <a:cubicBezTo>
                    <a:pt x="28" y="37"/>
                    <a:pt x="28" y="38"/>
                    <a:pt x="29" y="39"/>
                  </a:cubicBezTo>
                  <a:cubicBezTo>
                    <a:pt x="30" y="40"/>
                    <a:pt x="29" y="44"/>
                    <a:pt x="28" y="46"/>
                  </a:cubicBezTo>
                  <a:cubicBezTo>
                    <a:pt x="26" y="47"/>
                    <a:pt x="24" y="48"/>
                    <a:pt x="22" y="49"/>
                  </a:cubicBezTo>
                  <a:cubicBezTo>
                    <a:pt x="18" y="51"/>
                    <a:pt x="14" y="52"/>
                    <a:pt x="10" y="53"/>
                  </a:cubicBezTo>
                  <a:cubicBezTo>
                    <a:pt x="7" y="54"/>
                    <a:pt x="5" y="55"/>
                    <a:pt x="2" y="58"/>
                  </a:cubicBezTo>
                  <a:cubicBezTo>
                    <a:pt x="1" y="59"/>
                    <a:pt x="1" y="60"/>
                    <a:pt x="0" y="61"/>
                  </a:cubicBezTo>
                  <a:cubicBezTo>
                    <a:pt x="9" y="73"/>
                    <a:pt x="23" y="81"/>
                    <a:pt x="39" y="81"/>
                  </a:cubicBezTo>
                  <a:cubicBezTo>
                    <a:pt x="54" y="81"/>
                    <a:pt x="67" y="74"/>
                    <a:pt x="76" y="63"/>
                  </a:cubicBezTo>
                  <a:close/>
                </a:path>
              </a:pathLst>
            </a:custGeom>
            <a:solidFill>
              <a:schemeClr val="tx1"/>
            </a:solidFill>
            <a:ln>
              <a:noFill/>
            </a:ln>
          </p:spPr>
          <p:txBody>
            <a:bodyPr vert="horz" wrap="square" lIns="80682" tIns="40341" rIns="80682" bIns="40341" numCol="1" anchor="b" anchorCtr="0" compatLnSpc="1">
              <a:prstTxWarp prst="textNoShape">
                <a:avLst/>
              </a:prstTxWarp>
            </a:bodyPr>
            <a:lstStyle/>
            <a:p>
              <a:r>
                <a:rPr lang="en-US" sz="1059" b="1" dirty="0">
                  <a:solidFill>
                    <a:srgbClr val="FFFFFF"/>
                  </a:solidFill>
                  <a:latin typeface="+mj-lt"/>
                </a:rPr>
                <a:t>Bob</a:t>
              </a:r>
            </a:p>
          </p:txBody>
        </p:sp>
      </p:grpSp>
      <p:sp>
        <p:nvSpPr>
          <p:cNvPr id="28" name="Arrow: Right 27">
            <a:extLst>
              <a:ext uri="{FF2B5EF4-FFF2-40B4-BE49-F238E27FC236}">
                <a16:creationId xmlns:a16="http://schemas.microsoft.com/office/drawing/2014/main" id="{A31779AC-35A3-4DC5-B5BA-CC48225E4795}"/>
              </a:ext>
            </a:extLst>
          </p:cNvPr>
          <p:cNvSpPr/>
          <p:nvPr/>
        </p:nvSpPr>
        <p:spPr bwMode="auto">
          <a:xfrm rot="19800000">
            <a:off x="1701189" y="4537438"/>
            <a:ext cx="366343" cy="278746"/>
          </a:xfrm>
          <a:prstGeom prst="rightArrow">
            <a:avLst>
              <a:gd name="adj1" fmla="val 43970"/>
              <a:gd name="adj2" fmla="val 68337"/>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solidFill>
                <a:schemeClr val="accent6"/>
              </a:solidFill>
              <a:latin typeface="Gotham C2 Text" charset="0"/>
              <a:ea typeface="ＭＳ Ｐゴシック" charset="0"/>
              <a:cs typeface="ＭＳ Ｐゴシック" charset="0"/>
            </a:endParaRPr>
          </a:p>
        </p:txBody>
      </p:sp>
      <p:sp>
        <p:nvSpPr>
          <p:cNvPr id="50" name="Arrow: Right 49">
            <a:extLst>
              <a:ext uri="{FF2B5EF4-FFF2-40B4-BE49-F238E27FC236}">
                <a16:creationId xmlns:a16="http://schemas.microsoft.com/office/drawing/2014/main" id="{18786BE9-6F98-4183-B978-F4AE653C774F}"/>
              </a:ext>
            </a:extLst>
          </p:cNvPr>
          <p:cNvSpPr/>
          <p:nvPr/>
        </p:nvSpPr>
        <p:spPr bwMode="auto">
          <a:xfrm rot="1800000" flipV="1">
            <a:off x="3649563" y="4537438"/>
            <a:ext cx="366343" cy="278746"/>
          </a:xfrm>
          <a:prstGeom prst="rightArrow">
            <a:avLst>
              <a:gd name="adj1" fmla="val 43970"/>
              <a:gd name="adj2" fmla="val 68337"/>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51" name="Arrow: Right 50">
            <a:extLst>
              <a:ext uri="{FF2B5EF4-FFF2-40B4-BE49-F238E27FC236}">
                <a16:creationId xmlns:a16="http://schemas.microsoft.com/office/drawing/2014/main" id="{1D51542E-66E9-439A-9A4C-83DBC8D47684}"/>
              </a:ext>
            </a:extLst>
          </p:cNvPr>
          <p:cNvSpPr/>
          <p:nvPr/>
        </p:nvSpPr>
        <p:spPr bwMode="auto">
          <a:xfrm flipV="1">
            <a:off x="5125329" y="4992880"/>
            <a:ext cx="366343" cy="278746"/>
          </a:xfrm>
          <a:prstGeom prst="rightArrow">
            <a:avLst>
              <a:gd name="adj1" fmla="val 43970"/>
              <a:gd name="adj2" fmla="val 68337"/>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52" name="Arrow: Right 51">
            <a:extLst>
              <a:ext uri="{FF2B5EF4-FFF2-40B4-BE49-F238E27FC236}">
                <a16:creationId xmlns:a16="http://schemas.microsoft.com/office/drawing/2014/main" id="{1DD039D2-93AF-45B4-BCD7-7ADC6BA09D27}"/>
              </a:ext>
            </a:extLst>
          </p:cNvPr>
          <p:cNvSpPr/>
          <p:nvPr/>
        </p:nvSpPr>
        <p:spPr bwMode="auto">
          <a:xfrm flipV="1">
            <a:off x="6867654" y="4992880"/>
            <a:ext cx="366343" cy="278746"/>
          </a:xfrm>
          <a:prstGeom prst="rightArrow">
            <a:avLst>
              <a:gd name="adj1" fmla="val 43970"/>
              <a:gd name="adj2" fmla="val 68337"/>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53" name="Arrow: Right 52">
            <a:extLst>
              <a:ext uri="{FF2B5EF4-FFF2-40B4-BE49-F238E27FC236}">
                <a16:creationId xmlns:a16="http://schemas.microsoft.com/office/drawing/2014/main" id="{95BAAE63-91A9-40F0-B379-94B814B2D297}"/>
              </a:ext>
            </a:extLst>
          </p:cNvPr>
          <p:cNvSpPr/>
          <p:nvPr/>
        </p:nvSpPr>
        <p:spPr bwMode="auto">
          <a:xfrm rot="19800000" flipH="1" flipV="1">
            <a:off x="3649563" y="5384369"/>
            <a:ext cx="366343" cy="278746"/>
          </a:xfrm>
          <a:prstGeom prst="rightArrow">
            <a:avLst>
              <a:gd name="adj1" fmla="val 43970"/>
              <a:gd name="adj2" fmla="val 68337"/>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54" name="Arrow: Right 53">
            <a:extLst>
              <a:ext uri="{FF2B5EF4-FFF2-40B4-BE49-F238E27FC236}">
                <a16:creationId xmlns:a16="http://schemas.microsoft.com/office/drawing/2014/main" id="{A7D1B2FC-25EA-4A85-A9B5-5C197B045A63}"/>
              </a:ext>
            </a:extLst>
          </p:cNvPr>
          <p:cNvSpPr/>
          <p:nvPr/>
        </p:nvSpPr>
        <p:spPr bwMode="auto">
          <a:xfrm rot="1800000" flipH="1">
            <a:off x="1701189" y="5384369"/>
            <a:ext cx="366343" cy="278746"/>
          </a:xfrm>
          <a:prstGeom prst="rightArrow">
            <a:avLst>
              <a:gd name="adj1" fmla="val 43970"/>
              <a:gd name="adj2" fmla="val 68337"/>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solidFill>
                <a:schemeClr val="accent6"/>
              </a:solidFill>
              <a:latin typeface="Gotham C2 Text" charset="0"/>
              <a:ea typeface="ＭＳ Ｐゴシック" charset="0"/>
              <a:cs typeface="ＭＳ Ｐゴシック" charset="0"/>
            </a:endParaRPr>
          </a:p>
        </p:txBody>
      </p:sp>
    </p:spTree>
    <p:extLst>
      <p:ext uri="{BB962C8B-B14F-4D97-AF65-F5344CB8AC3E}">
        <p14:creationId xmlns:p14="http://schemas.microsoft.com/office/powerpoint/2010/main" val="2482456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04CE-F030-5D42-BDF4-2C61FFF38811}"/>
              </a:ext>
            </a:extLst>
          </p:cNvPr>
          <p:cNvSpPr>
            <a:spLocks noGrp="1"/>
          </p:cNvSpPr>
          <p:nvPr>
            <p:ph type="title"/>
          </p:nvPr>
        </p:nvSpPr>
        <p:spPr/>
        <p:txBody>
          <a:bodyPr/>
          <a:lstStyle/>
          <a:p>
            <a:r>
              <a:rPr lang="en-US" dirty="0"/>
              <a:t>Transferring ownership through a Family Limited Partnership (FLP)</a:t>
            </a:r>
          </a:p>
        </p:txBody>
      </p:sp>
      <p:sp>
        <p:nvSpPr>
          <p:cNvPr id="29" name="Text Placeholder 28">
            <a:extLst>
              <a:ext uri="{FF2B5EF4-FFF2-40B4-BE49-F238E27FC236}">
                <a16:creationId xmlns:a16="http://schemas.microsoft.com/office/drawing/2014/main" id="{480417F8-2113-4FD0-9FCD-AAA06ACEDD07}"/>
              </a:ext>
            </a:extLst>
          </p:cNvPr>
          <p:cNvSpPr>
            <a:spLocks noGrp="1"/>
          </p:cNvSpPr>
          <p:nvPr>
            <p:ph type="body" sz="quarter" idx="10"/>
          </p:nvPr>
        </p:nvSpPr>
        <p:spPr/>
        <p:txBody>
          <a:bodyPr/>
          <a:lstStyle/>
          <a:p>
            <a:endParaRPr lang="en-US"/>
          </a:p>
        </p:txBody>
      </p:sp>
      <p:cxnSp>
        <p:nvCxnSpPr>
          <p:cNvPr id="11" name="Straight Arrow Connector 10">
            <a:extLst>
              <a:ext uri="{FF2B5EF4-FFF2-40B4-BE49-F238E27FC236}">
                <a16:creationId xmlns:a16="http://schemas.microsoft.com/office/drawing/2014/main" id="{3EEA4AB0-3D83-8646-A2CF-65B7F7B62DAE}"/>
              </a:ext>
            </a:extLst>
          </p:cNvPr>
          <p:cNvCxnSpPr>
            <a:cxnSpLocks/>
          </p:cNvCxnSpPr>
          <p:nvPr/>
        </p:nvCxnSpPr>
        <p:spPr bwMode="auto">
          <a:xfrm>
            <a:off x="2756648" y="2651602"/>
            <a:ext cx="3862850" cy="0"/>
          </a:xfrm>
          <a:prstGeom prst="straightConnector1">
            <a:avLst/>
          </a:prstGeom>
          <a:noFill/>
          <a:ln w="762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79803672-34DE-BE42-80AC-549DF14F3A38}"/>
              </a:ext>
            </a:extLst>
          </p:cNvPr>
          <p:cNvCxnSpPr>
            <a:cxnSpLocks/>
          </p:cNvCxnSpPr>
          <p:nvPr/>
        </p:nvCxnSpPr>
        <p:spPr bwMode="auto">
          <a:xfrm flipH="1">
            <a:off x="3067610" y="2954662"/>
            <a:ext cx="3568696" cy="0"/>
          </a:xfrm>
          <a:prstGeom prst="straightConnector1">
            <a:avLst/>
          </a:prstGeom>
          <a:noFill/>
          <a:ln w="762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a:extLst>
              <a:ext uri="{FF2B5EF4-FFF2-40B4-BE49-F238E27FC236}">
                <a16:creationId xmlns:a16="http://schemas.microsoft.com/office/drawing/2014/main" id="{EB2F762D-1E86-744E-9121-60022E16B4BA}"/>
              </a:ext>
            </a:extLst>
          </p:cNvPr>
          <p:cNvSpPr txBox="1"/>
          <p:nvPr/>
        </p:nvSpPr>
        <p:spPr>
          <a:xfrm>
            <a:off x="3245200" y="2319650"/>
            <a:ext cx="3266547" cy="282385"/>
          </a:xfrm>
          <a:prstGeom prst="rect">
            <a:avLst/>
          </a:prstGeom>
          <a:noFill/>
        </p:spPr>
        <p:txBody>
          <a:bodyPr wrap="square" rtlCol="0">
            <a:spAutoFit/>
          </a:bodyPr>
          <a:lstStyle/>
          <a:p>
            <a:pPr algn="l"/>
            <a:r>
              <a:rPr lang="en-US" sz="1235" dirty="0">
                <a:latin typeface="+mn-lt"/>
              </a:rPr>
              <a:t>Assets contributed to the partnership/LLC</a:t>
            </a:r>
          </a:p>
        </p:txBody>
      </p:sp>
      <p:sp>
        <p:nvSpPr>
          <p:cNvPr id="17" name="TextBox 16">
            <a:extLst>
              <a:ext uri="{FF2B5EF4-FFF2-40B4-BE49-F238E27FC236}">
                <a16:creationId xmlns:a16="http://schemas.microsoft.com/office/drawing/2014/main" id="{06637261-2C33-BA47-A692-E7FC25A8783F}"/>
              </a:ext>
            </a:extLst>
          </p:cNvPr>
          <p:cNvSpPr txBox="1"/>
          <p:nvPr/>
        </p:nvSpPr>
        <p:spPr>
          <a:xfrm>
            <a:off x="3505058" y="3061865"/>
            <a:ext cx="3110811" cy="282385"/>
          </a:xfrm>
          <a:prstGeom prst="rect">
            <a:avLst/>
          </a:prstGeom>
          <a:noFill/>
        </p:spPr>
        <p:txBody>
          <a:bodyPr wrap="square" rtlCol="0">
            <a:spAutoFit/>
          </a:bodyPr>
          <a:lstStyle/>
          <a:p>
            <a:pPr algn="r"/>
            <a:r>
              <a:rPr lang="en-US" sz="1235" dirty="0">
                <a:latin typeface="+mn-lt"/>
              </a:rPr>
              <a:t>Parents receive GP and LP interests back</a:t>
            </a:r>
          </a:p>
        </p:txBody>
      </p:sp>
      <p:sp>
        <p:nvSpPr>
          <p:cNvPr id="24" name="TextBox 23">
            <a:extLst>
              <a:ext uri="{FF2B5EF4-FFF2-40B4-BE49-F238E27FC236}">
                <a16:creationId xmlns:a16="http://schemas.microsoft.com/office/drawing/2014/main" id="{AEB3B535-A67C-BD4D-821D-A5363E63FF8B}"/>
              </a:ext>
            </a:extLst>
          </p:cNvPr>
          <p:cNvSpPr txBox="1"/>
          <p:nvPr/>
        </p:nvSpPr>
        <p:spPr>
          <a:xfrm>
            <a:off x="985191" y="4077805"/>
            <a:ext cx="1689862" cy="1042593"/>
          </a:xfrm>
          <a:prstGeom prst="rect">
            <a:avLst/>
          </a:prstGeom>
          <a:noFill/>
        </p:spPr>
        <p:txBody>
          <a:bodyPr wrap="square" rtlCol="0">
            <a:spAutoFit/>
          </a:bodyPr>
          <a:lstStyle/>
          <a:p>
            <a:r>
              <a:rPr lang="en-US" sz="1235" dirty="0">
                <a:latin typeface="+mn-lt"/>
              </a:rPr>
              <a:t>Parents gift</a:t>
            </a:r>
            <a:br>
              <a:rPr lang="en-US" sz="1235" dirty="0">
                <a:latin typeface="+mn-lt"/>
              </a:rPr>
            </a:br>
            <a:r>
              <a:rPr lang="en-US" sz="1235" dirty="0">
                <a:latin typeface="+mn-lt"/>
              </a:rPr>
              <a:t>LP interests to children/beneficiaries</a:t>
            </a:r>
          </a:p>
          <a:p>
            <a:r>
              <a:rPr lang="en-US" sz="1235" dirty="0">
                <a:latin typeface="+mn-lt"/>
              </a:rPr>
              <a:t>(receive valuation discount)</a:t>
            </a:r>
          </a:p>
        </p:txBody>
      </p:sp>
      <p:pic>
        <p:nvPicPr>
          <p:cNvPr id="26" name="Graphic 25" descr="Deciduous tree">
            <a:extLst>
              <a:ext uri="{FF2B5EF4-FFF2-40B4-BE49-F238E27FC236}">
                <a16:creationId xmlns:a16="http://schemas.microsoft.com/office/drawing/2014/main" id="{68CBB456-C85E-442C-8347-4A6B5E8B4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2357" y="2092359"/>
            <a:ext cx="1774045" cy="1774045"/>
          </a:xfrm>
          <a:prstGeom prst="rect">
            <a:avLst/>
          </a:prstGeom>
        </p:spPr>
      </p:pic>
      <p:grpSp>
        <p:nvGrpSpPr>
          <p:cNvPr id="4" name="Group 3">
            <a:extLst>
              <a:ext uri="{FF2B5EF4-FFF2-40B4-BE49-F238E27FC236}">
                <a16:creationId xmlns:a16="http://schemas.microsoft.com/office/drawing/2014/main" id="{A731E54D-5EAD-4604-B3EF-211630199B57}"/>
              </a:ext>
            </a:extLst>
          </p:cNvPr>
          <p:cNvGrpSpPr/>
          <p:nvPr/>
        </p:nvGrpSpPr>
        <p:grpSpPr>
          <a:xfrm>
            <a:off x="1822014" y="2383678"/>
            <a:ext cx="869209" cy="422138"/>
            <a:chOff x="1150385" y="2489514"/>
            <a:chExt cx="1074989" cy="522076"/>
          </a:xfrm>
        </p:grpSpPr>
        <p:sp>
          <p:nvSpPr>
            <p:cNvPr id="36" name="Freeform 170">
              <a:extLst>
                <a:ext uri="{FF2B5EF4-FFF2-40B4-BE49-F238E27FC236}">
                  <a16:creationId xmlns:a16="http://schemas.microsoft.com/office/drawing/2014/main" id="{B9E6D32D-75E6-41C0-A7D9-1C1A1270BE22}"/>
                </a:ext>
              </a:extLst>
            </p:cNvPr>
            <p:cNvSpPr>
              <a:spLocks/>
            </p:cNvSpPr>
            <p:nvPr/>
          </p:nvSpPr>
          <p:spPr bwMode="auto">
            <a:xfrm>
              <a:off x="1150385" y="2489514"/>
              <a:ext cx="504830" cy="522076"/>
            </a:xfrm>
            <a:custGeom>
              <a:avLst/>
              <a:gdLst>
                <a:gd name="T0" fmla="*/ 48 w 96"/>
                <a:gd name="T1" fmla="*/ 96 h 96"/>
                <a:gd name="T2" fmla="*/ 48 w 96"/>
                <a:gd name="T3" fmla="*/ 96 h 96"/>
                <a:gd name="T4" fmla="*/ 49 w 96"/>
                <a:gd name="T5" fmla="*/ 96 h 96"/>
                <a:gd name="T6" fmla="*/ 49 w 96"/>
                <a:gd name="T7" fmla="*/ 96 h 96"/>
                <a:gd name="T8" fmla="*/ 49 w 96"/>
                <a:gd name="T9" fmla="*/ 96 h 96"/>
                <a:gd name="T10" fmla="*/ 49 w 96"/>
                <a:gd name="T11" fmla="*/ 96 h 96"/>
                <a:gd name="T12" fmla="*/ 62 w 96"/>
                <a:gd name="T13" fmla="*/ 94 h 96"/>
                <a:gd name="T14" fmla="*/ 62 w 96"/>
                <a:gd name="T15" fmla="*/ 94 h 96"/>
                <a:gd name="T16" fmla="*/ 96 w 96"/>
                <a:gd name="T17" fmla="*/ 48 h 96"/>
                <a:gd name="T18" fmla="*/ 48 w 96"/>
                <a:gd name="T19" fmla="*/ 0 h 96"/>
                <a:gd name="T20" fmla="*/ 0 w 96"/>
                <a:gd name="T21" fmla="*/ 48 h 96"/>
                <a:gd name="T22" fmla="*/ 42 w 96"/>
                <a:gd name="T23" fmla="*/ 96 h 96"/>
                <a:gd name="T24" fmla="*/ 42 w 96"/>
                <a:gd name="T25" fmla="*/ 96 h 96"/>
                <a:gd name="T26" fmla="*/ 48 w 96"/>
                <a:gd name="T27" fmla="*/ 96 h 96"/>
                <a:gd name="T28" fmla="*/ 48 w 96"/>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96"/>
                  </a:moveTo>
                  <a:cubicBezTo>
                    <a:pt x="48" y="96"/>
                    <a:pt x="48" y="96"/>
                    <a:pt x="48" y="96"/>
                  </a:cubicBezTo>
                  <a:cubicBezTo>
                    <a:pt x="48" y="96"/>
                    <a:pt x="49" y="96"/>
                    <a:pt x="49" y="96"/>
                  </a:cubicBezTo>
                  <a:cubicBezTo>
                    <a:pt x="49" y="96"/>
                    <a:pt x="49" y="96"/>
                    <a:pt x="49" y="96"/>
                  </a:cubicBezTo>
                  <a:cubicBezTo>
                    <a:pt x="49" y="96"/>
                    <a:pt x="49" y="96"/>
                    <a:pt x="49" y="96"/>
                  </a:cubicBezTo>
                  <a:cubicBezTo>
                    <a:pt x="49" y="96"/>
                    <a:pt x="49" y="96"/>
                    <a:pt x="49" y="96"/>
                  </a:cubicBezTo>
                  <a:cubicBezTo>
                    <a:pt x="53" y="96"/>
                    <a:pt x="57" y="96"/>
                    <a:pt x="62" y="94"/>
                  </a:cubicBezTo>
                  <a:cubicBezTo>
                    <a:pt x="62" y="94"/>
                    <a:pt x="62" y="94"/>
                    <a:pt x="62" y="94"/>
                  </a:cubicBezTo>
                  <a:cubicBezTo>
                    <a:pt x="82" y="89"/>
                    <a:pt x="96" y="70"/>
                    <a:pt x="96" y="48"/>
                  </a:cubicBezTo>
                  <a:cubicBezTo>
                    <a:pt x="96" y="22"/>
                    <a:pt x="75" y="0"/>
                    <a:pt x="48" y="0"/>
                  </a:cubicBezTo>
                  <a:cubicBezTo>
                    <a:pt x="22" y="0"/>
                    <a:pt x="0" y="22"/>
                    <a:pt x="0" y="48"/>
                  </a:cubicBezTo>
                  <a:cubicBezTo>
                    <a:pt x="0" y="72"/>
                    <a:pt x="18" y="92"/>
                    <a:pt x="42" y="96"/>
                  </a:cubicBezTo>
                  <a:cubicBezTo>
                    <a:pt x="42" y="96"/>
                    <a:pt x="42" y="96"/>
                    <a:pt x="42" y="96"/>
                  </a:cubicBezTo>
                  <a:cubicBezTo>
                    <a:pt x="44" y="96"/>
                    <a:pt x="46" y="96"/>
                    <a:pt x="48" y="96"/>
                  </a:cubicBezTo>
                  <a:cubicBezTo>
                    <a:pt x="48" y="96"/>
                    <a:pt x="48" y="96"/>
                    <a:pt x="48" y="96"/>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37" name="Freeform 171">
              <a:extLst>
                <a:ext uri="{FF2B5EF4-FFF2-40B4-BE49-F238E27FC236}">
                  <a16:creationId xmlns:a16="http://schemas.microsoft.com/office/drawing/2014/main" id="{D4C9C17C-37D6-4067-B2FB-0CA1A64009B2}"/>
                </a:ext>
              </a:extLst>
            </p:cNvPr>
            <p:cNvSpPr>
              <a:spLocks/>
            </p:cNvSpPr>
            <p:nvPr/>
          </p:nvSpPr>
          <p:spPr bwMode="auto">
            <a:xfrm>
              <a:off x="1207919" y="2565738"/>
              <a:ext cx="406462" cy="445852"/>
            </a:xfrm>
            <a:custGeom>
              <a:avLst/>
              <a:gdLst>
                <a:gd name="T0" fmla="*/ 74 w 77"/>
                <a:gd name="T1" fmla="*/ 58 h 82"/>
                <a:gd name="T2" fmla="*/ 67 w 77"/>
                <a:gd name="T3" fmla="*/ 53 h 82"/>
                <a:gd name="T4" fmla="*/ 54 w 77"/>
                <a:gd name="T5" fmla="*/ 48 h 82"/>
                <a:gd name="T6" fmla="*/ 48 w 77"/>
                <a:gd name="T7" fmla="*/ 45 h 82"/>
                <a:gd name="T8" fmla="*/ 47 w 77"/>
                <a:gd name="T9" fmla="*/ 38 h 82"/>
                <a:gd name="T10" fmla="*/ 49 w 77"/>
                <a:gd name="T11" fmla="*/ 35 h 82"/>
                <a:gd name="T12" fmla="*/ 50 w 77"/>
                <a:gd name="T13" fmla="*/ 32 h 82"/>
                <a:gd name="T14" fmla="*/ 52 w 77"/>
                <a:gd name="T15" fmla="*/ 26 h 82"/>
                <a:gd name="T16" fmla="*/ 53 w 77"/>
                <a:gd name="T17" fmla="*/ 21 h 82"/>
                <a:gd name="T18" fmla="*/ 51 w 77"/>
                <a:gd name="T19" fmla="*/ 20 h 82"/>
                <a:gd name="T20" fmla="*/ 52 w 77"/>
                <a:gd name="T21" fmla="*/ 14 h 82"/>
                <a:gd name="T22" fmla="*/ 51 w 77"/>
                <a:gd name="T23" fmla="*/ 8 h 82"/>
                <a:gd name="T24" fmla="*/ 50 w 77"/>
                <a:gd name="T25" fmla="*/ 8 h 82"/>
                <a:gd name="T26" fmla="*/ 45 w 77"/>
                <a:gd name="T27" fmla="*/ 5 h 82"/>
                <a:gd name="T28" fmla="*/ 44 w 77"/>
                <a:gd name="T29" fmla="*/ 3 h 82"/>
                <a:gd name="T30" fmla="*/ 42 w 77"/>
                <a:gd name="T31" fmla="*/ 1 h 82"/>
                <a:gd name="T32" fmla="*/ 30 w 77"/>
                <a:gd name="T33" fmla="*/ 1 h 82"/>
                <a:gd name="T34" fmla="*/ 29 w 77"/>
                <a:gd name="T35" fmla="*/ 2 h 82"/>
                <a:gd name="T36" fmla="*/ 27 w 77"/>
                <a:gd name="T37" fmla="*/ 2 h 82"/>
                <a:gd name="T38" fmla="*/ 23 w 77"/>
                <a:gd name="T39" fmla="*/ 2 h 82"/>
                <a:gd name="T40" fmla="*/ 26 w 77"/>
                <a:gd name="T41" fmla="*/ 3 h 82"/>
                <a:gd name="T42" fmla="*/ 24 w 77"/>
                <a:gd name="T43" fmla="*/ 4 h 82"/>
                <a:gd name="T44" fmla="*/ 25 w 77"/>
                <a:gd name="T45" fmla="*/ 5 h 82"/>
                <a:gd name="T46" fmla="*/ 23 w 77"/>
                <a:gd name="T47" fmla="*/ 7 h 82"/>
                <a:gd name="T48" fmla="*/ 24 w 77"/>
                <a:gd name="T49" fmla="*/ 6 h 82"/>
                <a:gd name="T50" fmla="*/ 21 w 77"/>
                <a:gd name="T51" fmla="*/ 16 h 82"/>
                <a:gd name="T52" fmla="*/ 21 w 77"/>
                <a:gd name="T53" fmla="*/ 16 h 82"/>
                <a:gd name="T54" fmla="*/ 21 w 77"/>
                <a:gd name="T55" fmla="*/ 18 h 82"/>
                <a:gd name="T56" fmla="*/ 22 w 77"/>
                <a:gd name="T57" fmla="*/ 17 h 82"/>
                <a:gd name="T58" fmla="*/ 22 w 77"/>
                <a:gd name="T59" fmla="*/ 19 h 82"/>
                <a:gd name="T60" fmla="*/ 22 w 77"/>
                <a:gd name="T61" fmla="*/ 19 h 82"/>
                <a:gd name="T62" fmla="*/ 22 w 77"/>
                <a:gd name="T63" fmla="*/ 21 h 82"/>
                <a:gd name="T64" fmla="*/ 21 w 77"/>
                <a:gd name="T65" fmla="*/ 21 h 82"/>
                <a:gd name="T66" fmla="*/ 22 w 77"/>
                <a:gd name="T67" fmla="*/ 29 h 82"/>
                <a:gd name="T68" fmla="*/ 23 w 77"/>
                <a:gd name="T69" fmla="*/ 32 h 82"/>
                <a:gd name="T70" fmla="*/ 25 w 77"/>
                <a:gd name="T71" fmla="*/ 32 h 82"/>
                <a:gd name="T72" fmla="*/ 26 w 77"/>
                <a:gd name="T73" fmla="*/ 39 h 82"/>
                <a:gd name="T74" fmla="*/ 29 w 77"/>
                <a:gd name="T75" fmla="*/ 42 h 82"/>
                <a:gd name="T76" fmla="*/ 27 w 77"/>
                <a:gd name="T77" fmla="*/ 46 h 82"/>
                <a:gd name="T78" fmla="*/ 4 w 77"/>
                <a:gd name="T79" fmla="*/ 57 h 82"/>
                <a:gd name="T80" fmla="*/ 1 w 77"/>
                <a:gd name="T81" fmla="*/ 60 h 82"/>
                <a:gd name="T82" fmla="*/ 0 w 77"/>
                <a:gd name="T83" fmla="*/ 64 h 82"/>
                <a:gd name="T84" fmla="*/ 38 w 77"/>
                <a:gd name="T85" fmla="*/ 82 h 82"/>
                <a:gd name="T86" fmla="*/ 44 w 77"/>
                <a:gd name="T87" fmla="*/ 82 h 82"/>
                <a:gd name="T88" fmla="*/ 44 w 77"/>
                <a:gd name="T89" fmla="*/ 82 h 82"/>
                <a:gd name="T90" fmla="*/ 62 w 77"/>
                <a:gd name="T91" fmla="*/ 75 h 82"/>
                <a:gd name="T92" fmla="*/ 62 w 77"/>
                <a:gd name="T93" fmla="*/ 75 h 82"/>
                <a:gd name="T94" fmla="*/ 77 w 77"/>
                <a:gd name="T95" fmla="*/ 62 h 82"/>
                <a:gd name="T96" fmla="*/ 74 w 77"/>
                <a:gd name="T9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82">
                  <a:moveTo>
                    <a:pt x="74" y="58"/>
                  </a:moveTo>
                  <a:cubicBezTo>
                    <a:pt x="72" y="55"/>
                    <a:pt x="70" y="54"/>
                    <a:pt x="67" y="53"/>
                  </a:cubicBezTo>
                  <a:cubicBezTo>
                    <a:pt x="62" y="52"/>
                    <a:pt x="58" y="50"/>
                    <a:pt x="54" y="48"/>
                  </a:cubicBezTo>
                  <a:cubicBezTo>
                    <a:pt x="52" y="47"/>
                    <a:pt x="50" y="47"/>
                    <a:pt x="48" y="45"/>
                  </a:cubicBezTo>
                  <a:cubicBezTo>
                    <a:pt x="47" y="44"/>
                    <a:pt x="46" y="40"/>
                    <a:pt x="47" y="38"/>
                  </a:cubicBezTo>
                  <a:cubicBezTo>
                    <a:pt x="48" y="37"/>
                    <a:pt x="49" y="37"/>
                    <a:pt x="49" y="35"/>
                  </a:cubicBezTo>
                  <a:cubicBezTo>
                    <a:pt x="49" y="34"/>
                    <a:pt x="49" y="33"/>
                    <a:pt x="50" y="32"/>
                  </a:cubicBezTo>
                  <a:cubicBezTo>
                    <a:pt x="52" y="32"/>
                    <a:pt x="51" y="27"/>
                    <a:pt x="52" y="26"/>
                  </a:cubicBezTo>
                  <a:cubicBezTo>
                    <a:pt x="52" y="24"/>
                    <a:pt x="53" y="22"/>
                    <a:pt x="53" y="21"/>
                  </a:cubicBezTo>
                  <a:cubicBezTo>
                    <a:pt x="53" y="19"/>
                    <a:pt x="51" y="20"/>
                    <a:pt x="51" y="20"/>
                  </a:cubicBezTo>
                  <a:cubicBezTo>
                    <a:pt x="51" y="20"/>
                    <a:pt x="52" y="16"/>
                    <a:pt x="52" y="14"/>
                  </a:cubicBezTo>
                  <a:cubicBezTo>
                    <a:pt x="51" y="12"/>
                    <a:pt x="50" y="10"/>
                    <a:pt x="51" y="8"/>
                  </a:cubicBezTo>
                  <a:cubicBezTo>
                    <a:pt x="51" y="8"/>
                    <a:pt x="50" y="8"/>
                    <a:pt x="50" y="8"/>
                  </a:cubicBezTo>
                  <a:cubicBezTo>
                    <a:pt x="50" y="7"/>
                    <a:pt x="47" y="4"/>
                    <a:pt x="45" y="5"/>
                  </a:cubicBezTo>
                  <a:cubicBezTo>
                    <a:pt x="46" y="5"/>
                    <a:pt x="44" y="3"/>
                    <a:pt x="44" y="3"/>
                  </a:cubicBezTo>
                  <a:cubicBezTo>
                    <a:pt x="43" y="2"/>
                    <a:pt x="42" y="2"/>
                    <a:pt x="42" y="1"/>
                  </a:cubicBezTo>
                  <a:cubicBezTo>
                    <a:pt x="38" y="0"/>
                    <a:pt x="35" y="0"/>
                    <a:pt x="30" y="1"/>
                  </a:cubicBezTo>
                  <a:cubicBezTo>
                    <a:pt x="30" y="1"/>
                    <a:pt x="29" y="2"/>
                    <a:pt x="29" y="2"/>
                  </a:cubicBezTo>
                  <a:cubicBezTo>
                    <a:pt x="29" y="2"/>
                    <a:pt x="28" y="2"/>
                    <a:pt x="27" y="2"/>
                  </a:cubicBezTo>
                  <a:cubicBezTo>
                    <a:pt x="26" y="3"/>
                    <a:pt x="24" y="3"/>
                    <a:pt x="23" y="2"/>
                  </a:cubicBezTo>
                  <a:cubicBezTo>
                    <a:pt x="24" y="3"/>
                    <a:pt x="25" y="3"/>
                    <a:pt x="26" y="3"/>
                  </a:cubicBezTo>
                  <a:cubicBezTo>
                    <a:pt x="26" y="4"/>
                    <a:pt x="25" y="4"/>
                    <a:pt x="24" y="4"/>
                  </a:cubicBezTo>
                  <a:cubicBezTo>
                    <a:pt x="24" y="4"/>
                    <a:pt x="24" y="5"/>
                    <a:pt x="25" y="5"/>
                  </a:cubicBezTo>
                  <a:cubicBezTo>
                    <a:pt x="24" y="5"/>
                    <a:pt x="23" y="6"/>
                    <a:pt x="23" y="7"/>
                  </a:cubicBezTo>
                  <a:cubicBezTo>
                    <a:pt x="23" y="6"/>
                    <a:pt x="24" y="6"/>
                    <a:pt x="24" y="6"/>
                  </a:cubicBezTo>
                  <a:cubicBezTo>
                    <a:pt x="23" y="7"/>
                    <a:pt x="21" y="13"/>
                    <a:pt x="21" y="16"/>
                  </a:cubicBezTo>
                  <a:cubicBezTo>
                    <a:pt x="21" y="16"/>
                    <a:pt x="21" y="16"/>
                    <a:pt x="21" y="16"/>
                  </a:cubicBezTo>
                  <a:cubicBezTo>
                    <a:pt x="21" y="16"/>
                    <a:pt x="21" y="17"/>
                    <a:pt x="21" y="18"/>
                  </a:cubicBezTo>
                  <a:cubicBezTo>
                    <a:pt x="21" y="17"/>
                    <a:pt x="21" y="17"/>
                    <a:pt x="22" y="17"/>
                  </a:cubicBezTo>
                  <a:cubicBezTo>
                    <a:pt x="22" y="18"/>
                    <a:pt x="22" y="18"/>
                    <a:pt x="22" y="19"/>
                  </a:cubicBezTo>
                  <a:cubicBezTo>
                    <a:pt x="22" y="19"/>
                    <a:pt x="22" y="19"/>
                    <a:pt x="22" y="19"/>
                  </a:cubicBezTo>
                  <a:cubicBezTo>
                    <a:pt x="22" y="20"/>
                    <a:pt x="22" y="20"/>
                    <a:pt x="22" y="21"/>
                  </a:cubicBezTo>
                  <a:cubicBezTo>
                    <a:pt x="22" y="20"/>
                    <a:pt x="21" y="20"/>
                    <a:pt x="21" y="21"/>
                  </a:cubicBezTo>
                  <a:cubicBezTo>
                    <a:pt x="19" y="22"/>
                    <a:pt x="22" y="27"/>
                    <a:pt x="22" y="29"/>
                  </a:cubicBezTo>
                  <a:cubicBezTo>
                    <a:pt x="22" y="30"/>
                    <a:pt x="22" y="31"/>
                    <a:pt x="23" y="32"/>
                  </a:cubicBezTo>
                  <a:cubicBezTo>
                    <a:pt x="23" y="32"/>
                    <a:pt x="24" y="33"/>
                    <a:pt x="25" y="32"/>
                  </a:cubicBezTo>
                  <a:cubicBezTo>
                    <a:pt x="25" y="34"/>
                    <a:pt x="25" y="37"/>
                    <a:pt x="26" y="39"/>
                  </a:cubicBezTo>
                  <a:cubicBezTo>
                    <a:pt x="27" y="40"/>
                    <a:pt x="28" y="40"/>
                    <a:pt x="29" y="42"/>
                  </a:cubicBezTo>
                  <a:cubicBezTo>
                    <a:pt x="29" y="43"/>
                    <a:pt x="29" y="45"/>
                    <a:pt x="27" y="46"/>
                  </a:cubicBezTo>
                  <a:cubicBezTo>
                    <a:pt x="23" y="51"/>
                    <a:pt x="7" y="54"/>
                    <a:pt x="4" y="57"/>
                  </a:cubicBezTo>
                  <a:cubicBezTo>
                    <a:pt x="3" y="57"/>
                    <a:pt x="2" y="59"/>
                    <a:pt x="1" y="60"/>
                  </a:cubicBezTo>
                  <a:cubicBezTo>
                    <a:pt x="0" y="61"/>
                    <a:pt x="0" y="62"/>
                    <a:pt x="0" y="64"/>
                  </a:cubicBezTo>
                  <a:cubicBezTo>
                    <a:pt x="8" y="75"/>
                    <a:pt x="22" y="82"/>
                    <a:pt x="38" y="82"/>
                  </a:cubicBezTo>
                  <a:cubicBezTo>
                    <a:pt x="40" y="82"/>
                    <a:pt x="42" y="82"/>
                    <a:pt x="44" y="82"/>
                  </a:cubicBezTo>
                  <a:cubicBezTo>
                    <a:pt x="44" y="82"/>
                    <a:pt x="44" y="82"/>
                    <a:pt x="44" y="82"/>
                  </a:cubicBezTo>
                  <a:cubicBezTo>
                    <a:pt x="51" y="81"/>
                    <a:pt x="57" y="79"/>
                    <a:pt x="62" y="75"/>
                  </a:cubicBezTo>
                  <a:cubicBezTo>
                    <a:pt x="62" y="75"/>
                    <a:pt x="62" y="75"/>
                    <a:pt x="62" y="75"/>
                  </a:cubicBezTo>
                  <a:cubicBezTo>
                    <a:pt x="68" y="72"/>
                    <a:pt x="73" y="67"/>
                    <a:pt x="77" y="62"/>
                  </a:cubicBezTo>
                  <a:cubicBezTo>
                    <a:pt x="76" y="60"/>
                    <a:pt x="75" y="58"/>
                    <a:pt x="74" y="58"/>
                  </a:cubicBez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38" name="Freeform 172">
              <a:extLst>
                <a:ext uri="{FF2B5EF4-FFF2-40B4-BE49-F238E27FC236}">
                  <a16:creationId xmlns:a16="http://schemas.microsoft.com/office/drawing/2014/main" id="{98455C7E-C97C-4B12-A361-6D107583B825}"/>
                </a:ext>
              </a:extLst>
            </p:cNvPr>
            <p:cNvSpPr>
              <a:spLocks/>
            </p:cNvSpPr>
            <p:nvPr/>
          </p:nvSpPr>
          <p:spPr bwMode="auto">
            <a:xfrm>
              <a:off x="1718690" y="2489514"/>
              <a:ext cx="506684" cy="522076"/>
            </a:xfrm>
            <a:custGeom>
              <a:avLst/>
              <a:gdLst>
                <a:gd name="T0" fmla="*/ 48 w 96"/>
                <a:gd name="T1" fmla="*/ 0 h 96"/>
                <a:gd name="T2" fmla="*/ 0 w 96"/>
                <a:gd name="T3" fmla="*/ 48 h 96"/>
                <a:gd name="T4" fmla="*/ 48 w 96"/>
                <a:gd name="T5" fmla="*/ 96 h 96"/>
                <a:gd name="T6" fmla="*/ 96 w 96"/>
                <a:gd name="T7" fmla="*/ 50 h 96"/>
                <a:gd name="T8" fmla="*/ 96 w 96"/>
                <a:gd name="T9" fmla="*/ 50 h 96"/>
                <a:gd name="T10" fmla="*/ 96 w 96"/>
                <a:gd name="T11" fmla="*/ 48 h 96"/>
                <a:gd name="T12" fmla="*/ 96 w 96"/>
                <a:gd name="T13" fmla="*/ 48 h 96"/>
                <a:gd name="T14" fmla="*/ 95 w 96"/>
                <a:gd name="T15" fmla="*/ 39 h 96"/>
                <a:gd name="T16" fmla="*/ 94 w 96"/>
                <a:gd name="T17" fmla="*/ 35 h 96"/>
                <a:gd name="T18" fmla="*/ 94 w 96"/>
                <a:gd name="T19" fmla="*/ 35 h 96"/>
                <a:gd name="T20" fmla="*/ 48 w 96"/>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6">
                  <a:moveTo>
                    <a:pt x="48" y="0"/>
                  </a:moveTo>
                  <a:cubicBezTo>
                    <a:pt x="22" y="0"/>
                    <a:pt x="0" y="21"/>
                    <a:pt x="0" y="48"/>
                  </a:cubicBezTo>
                  <a:cubicBezTo>
                    <a:pt x="0" y="74"/>
                    <a:pt x="22" y="96"/>
                    <a:pt x="48" y="96"/>
                  </a:cubicBezTo>
                  <a:cubicBezTo>
                    <a:pt x="74" y="96"/>
                    <a:pt x="95" y="75"/>
                    <a:pt x="96" y="50"/>
                  </a:cubicBezTo>
                  <a:cubicBezTo>
                    <a:pt x="96" y="50"/>
                    <a:pt x="96" y="50"/>
                    <a:pt x="96" y="50"/>
                  </a:cubicBezTo>
                  <a:cubicBezTo>
                    <a:pt x="96" y="49"/>
                    <a:pt x="96" y="49"/>
                    <a:pt x="96" y="48"/>
                  </a:cubicBezTo>
                  <a:cubicBezTo>
                    <a:pt x="96" y="48"/>
                    <a:pt x="96" y="48"/>
                    <a:pt x="96" y="48"/>
                  </a:cubicBezTo>
                  <a:cubicBezTo>
                    <a:pt x="96" y="45"/>
                    <a:pt x="96" y="42"/>
                    <a:pt x="95" y="39"/>
                  </a:cubicBezTo>
                  <a:cubicBezTo>
                    <a:pt x="95" y="38"/>
                    <a:pt x="95" y="36"/>
                    <a:pt x="94" y="35"/>
                  </a:cubicBezTo>
                  <a:cubicBezTo>
                    <a:pt x="94" y="35"/>
                    <a:pt x="94" y="35"/>
                    <a:pt x="94" y="35"/>
                  </a:cubicBezTo>
                  <a:cubicBezTo>
                    <a:pt x="89" y="15"/>
                    <a:pt x="70" y="0"/>
                    <a:pt x="48" y="0"/>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39" name="Freeform 173">
              <a:extLst>
                <a:ext uri="{FF2B5EF4-FFF2-40B4-BE49-F238E27FC236}">
                  <a16:creationId xmlns:a16="http://schemas.microsoft.com/office/drawing/2014/main" id="{BC051EA6-AC71-451E-9F61-34A5297890A7}"/>
                </a:ext>
              </a:extLst>
            </p:cNvPr>
            <p:cNvSpPr>
              <a:spLocks/>
            </p:cNvSpPr>
            <p:nvPr/>
          </p:nvSpPr>
          <p:spPr bwMode="auto">
            <a:xfrm>
              <a:off x="1774368" y="2522592"/>
              <a:ext cx="395328" cy="488998"/>
            </a:xfrm>
            <a:custGeom>
              <a:avLst/>
              <a:gdLst>
                <a:gd name="T0" fmla="*/ 37 w 75"/>
                <a:gd name="T1" fmla="*/ 90 h 90"/>
                <a:gd name="T2" fmla="*/ 75 w 75"/>
                <a:gd name="T3" fmla="*/ 72 h 90"/>
                <a:gd name="T4" fmla="*/ 75 w 75"/>
                <a:gd name="T5" fmla="*/ 70 h 90"/>
                <a:gd name="T6" fmla="*/ 69 w 75"/>
                <a:gd name="T7" fmla="*/ 64 h 90"/>
                <a:gd name="T8" fmla="*/ 59 w 75"/>
                <a:gd name="T9" fmla="*/ 62 h 90"/>
                <a:gd name="T10" fmla="*/ 47 w 75"/>
                <a:gd name="T11" fmla="*/ 55 h 90"/>
                <a:gd name="T12" fmla="*/ 46 w 75"/>
                <a:gd name="T13" fmla="*/ 49 h 90"/>
                <a:gd name="T14" fmla="*/ 48 w 75"/>
                <a:gd name="T15" fmla="*/ 48 h 90"/>
                <a:gd name="T16" fmla="*/ 55 w 75"/>
                <a:gd name="T17" fmla="*/ 51 h 90"/>
                <a:gd name="T18" fmla="*/ 59 w 75"/>
                <a:gd name="T19" fmla="*/ 49 h 90"/>
                <a:gd name="T20" fmla="*/ 60 w 75"/>
                <a:gd name="T21" fmla="*/ 44 h 90"/>
                <a:gd name="T22" fmla="*/ 61 w 75"/>
                <a:gd name="T23" fmla="*/ 39 h 90"/>
                <a:gd name="T24" fmla="*/ 61 w 75"/>
                <a:gd name="T25" fmla="*/ 32 h 90"/>
                <a:gd name="T26" fmla="*/ 58 w 75"/>
                <a:gd name="T27" fmla="*/ 29 h 90"/>
                <a:gd name="T28" fmla="*/ 43 w 75"/>
                <a:gd name="T29" fmla="*/ 7 h 90"/>
                <a:gd name="T30" fmla="*/ 19 w 75"/>
                <a:gd name="T31" fmla="*/ 21 h 90"/>
                <a:gd name="T32" fmla="*/ 19 w 75"/>
                <a:gd name="T33" fmla="*/ 27 h 90"/>
                <a:gd name="T34" fmla="*/ 16 w 75"/>
                <a:gd name="T35" fmla="*/ 28 h 90"/>
                <a:gd name="T36" fmla="*/ 16 w 75"/>
                <a:gd name="T37" fmla="*/ 31 h 90"/>
                <a:gd name="T38" fmla="*/ 17 w 75"/>
                <a:gd name="T39" fmla="*/ 37 h 90"/>
                <a:gd name="T40" fmla="*/ 17 w 75"/>
                <a:gd name="T41" fmla="*/ 46 h 90"/>
                <a:gd name="T42" fmla="*/ 22 w 75"/>
                <a:gd name="T43" fmla="*/ 49 h 90"/>
                <a:gd name="T44" fmla="*/ 29 w 75"/>
                <a:gd name="T45" fmla="*/ 49 h 90"/>
                <a:gd name="T46" fmla="*/ 29 w 75"/>
                <a:gd name="T47" fmla="*/ 49 h 90"/>
                <a:gd name="T48" fmla="*/ 28 w 75"/>
                <a:gd name="T49" fmla="*/ 54 h 90"/>
                <a:gd name="T50" fmla="*/ 23 w 75"/>
                <a:gd name="T51" fmla="*/ 58 h 90"/>
                <a:gd name="T52" fmla="*/ 15 w 75"/>
                <a:gd name="T53" fmla="*/ 61 h 90"/>
                <a:gd name="T54" fmla="*/ 8 w 75"/>
                <a:gd name="T55" fmla="*/ 63 h 90"/>
                <a:gd name="T56" fmla="*/ 2 w 75"/>
                <a:gd name="T57" fmla="*/ 68 h 90"/>
                <a:gd name="T58" fmla="*/ 0 w 75"/>
                <a:gd name="T59" fmla="*/ 71 h 90"/>
                <a:gd name="T60" fmla="*/ 37 w 75"/>
                <a:gd name="T6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90">
                  <a:moveTo>
                    <a:pt x="37" y="90"/>
                  </a:moveTo>
                  <a:cubicBezTo>
                    <a:pt x="53" y="90"/>
                    <a:pt x="66" y="83"/>
                    <a:pt x="75" y="72"/>
                  </a:cubicBezTo>
                  <a:cubicBezTo>
                    <a:pt x="75" y="72"/>
                    <a:pt x="75" y="71"/>
                    <a:pt x="75" y="70"/>
                  </a:cubicBezTo>
                  <a:cubicBezTo>
                    <a:pt x="75" y="68"/>
                    <a:pt x="72" y="65"/>
                    <a:pt x="69" y="64"/>
                  </a:cubicBezTo>
                  <a:cubicBezTo>
                    <a:pt x="67" y="63"/>
                    <a:pt x="61" y="62"/>
                    <a:pt x="59" y="62"/>
                  </a:cubicBezTo>
                  <a:cubicBezTo>
                    <a:pt x="57" y="61"/>
                    <a:pt x="48" y="57"/>
                    <a:pt x="47" y="55"/>
                  </a:cubicBezTo>
                  <a:cubicBezTo>
                    <a:pt x="46" y="53"/>
                    <a:pt x="46" y="51"/>
                    <a:pt x="46" y="49"/>
                  </a:cubicBezTo>
                  <a:cubicBezTo>
                    <a:pt x="46" y="49"/>
                    <a:pt x="47" y="49"/>
                    <a:pt x="48" y="48"/>
                  </a:cubicBezTo>
                  <a:cubicBezTo>
                    <a:pt x="49" y="51"/>
                    <a:pt x="54" y="51"/>
                    <a:pt x="55" y="51"/>
                  </a:cubicBezTo>
                  <a:cubicBezTo>
                    <a:pt x="57" y="51"/>
                    <a:pt x="58" y="50"/>
                    <a:pt x="59" y="49"/>
                  </a:cubicBezTo>
                  <a:cubicBezTo>
                    <a:pt x="60" y="49"/>
                    <a:pt x="62" y="46"/>
                    <a:pt x="60" y="44"/>
                  </a:cubicBezTo>
                  <a:cubicBezTo>
                    <a:pt x="63" y="44"/>
                    <a:pt x="64" y="39"/>
                    <a:pt x="61" y="39"/>
                  </a:cubicBezTo>
                  <a:cubicBezTo>
                    <a:pt x="64" y="37"/>
                    <a:pt x="63" y="31"/>
                    <a:pt x="61" y="32"/>
                  </a:cubicBezTo>
                  <a:cubicBezTo>
                    <a:pt x="61" y="32"/>
                    <a:pt x="62" y="28"/>
                    <a:pt x="58" y="29"/>
                  </a:cubicBezTo>
                  <a:cubicBezTo>
                    <a:pt x="59" y="24"/>
                    <a:pt x="51" y="1"/>
                    <a:pt x="43" y="7"/>
                  </a:cubicBezTo>
                  <a:cubicBezTo>
                    <a:pt x="34" y="0"/>
                    <a:pt x="20" y="11"/>
                    <a:pt x="19" y="21"/>
                  </a:cubicBezTo>
                  <a:cubicBezTo>
                    <a:pt x="19" y="23"/>
                    <a:pt x="18" y="25"/>
                    <a:pt x="19" y="27"/>
                  </a:cubicBezTo>
                  <a:cubicBezTo>
                    <a:pt x="18" y="27"/>
                    <a:pt x="17" y="27"/>
                    <a:pt x="16" y="28"/>
                  </a:cubicBezTo>
                  <a:cubicBezTo>
                    <a:pt x="16" y="29"/>
                    <a:pt x="15" y="30"/>
                    <a:pt x="16" y="31"/>
                  </a:cubicBezTo>
                  <a:cubicBezTo>
                    <a:pt x="13" y="32"/>
                    <a:pt x="13" y="38"/>
                    <a:pt x="17" y="37"/>
                  </a:cubicBezTo>
                  <a:cubicBezTo>
                    <a:pt x="14" y="38"/>
                    <a:pt x="12" y="45"/>
                    <a:pt x="17" y="46"/>
                  </a:cubicBezTo>
                  <a:cubicBezTo>
                    <a:pt x="18" y="48"/>
                    <a:pt x="19" y="50"/>
                    <a:pt x="22" y="49"/>
                  </a:cubicBezTo>
                  <a:cubicBezTo>
                    <a:pt x="24" y="51"/>
                    <a:pt x="27" y="50"/>
                    <a:pt x="29" y="49"/>
                  </a:cubicBezTo>
                  <a:cubicBezTo>
                    <a:pt x="29" y="49"/>
                    <a:pt x="29" y="49"/>
                    <a:pt x="29" y="49"/>
                  </a:cubicBezTo>
                  <a:cubicBezTo>
                    <a:pt x="29" y="51"/>
                    <a:pt x="29" y="53"/>
                    <a:pt x="28" y="54"/>
                  </a:cubicBezTo>
                  <a:cubicBezTo>
                    <a:pt x="27" y="56"/>
                    <a:pt x="25" y="57"/>
                    <a:pt x="23" y="58"/>
                  </a:cubicBezTo>
                  <a:cubicBezTo>
                    <a:pt x="21" y="59"/>
                    <a:pt x="18" y="60"/>
                    <a:pt x="15" y="61"/>
                  </a:cubicBezTo>
                  <a:cubicBezTo>
                    <a:pt x="13" y="62"/>
                    <a:pt x="10" y="62"/>
                    <a:pt x="8" y="63"/>
                  </a:cubicBezTo>
                  <a:cubicBezTo>
                    <a:pt x="5" y="63"/>
                    <a:pt x="3" y="65"/>
                    <a:pt x="2" y="68"/>
                  </a:cubicBezTo>
                  <a:cubicBezTo>
                    <a:pt x="1" y="69"/>
                    <a:pt x="1" y="70"/>
                    <a:pt x="0" y="71"/>
                  </a:cubicBezTo>
                  <a:cubicBezTo>
                    <a:pt x="9" y="82"/>
                    <a:pt x="22" y="90"/>
                    <a:pt x="37" y="90"/>
                  </a:cubicBez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endParaRPr lang="en-US" sz="1557"/>
            </a:p>
          </p:txBody>
        </p:sp>
      </p:grpSp>
      <p:grpSp>
        <p:nvGrpSpPr>
          <p:cNvPr id="19" name="Group 18">
            <a:extLst>
              <a:ext uri="{FF2B5EF4-FFF2-40B4-BE49-F238E27FC236}">
                <a16:creationId xmlns:a16="http://schemas.microsoft.com/office/drawing/2014/main" id="{A7ACBDC4-11A5-4572-AE83-96605B212A5A}"/>
              </a:ext>
            </a:extLst>
          </p:cNvPr>
          <p:cNvGrpSpPr/>
          <p:nvPr/>
        </p:nvGrpSpPr>
        <p:grpSpPr>
          <a:xfrm>
            <a:off x="3398193" y="3836426"/>
            <a:ext cx="1774045" cy="1774045"/>
            <a:chOff x="4641259" y="4170543"/>
            <a:chExt cx="2010584" cy="2010584"/>
          </a:xfrm>
        </p:grpSpPr>
        <p:pic>
          <p:nvPicPr>
            <p:cNvPr id="43" name="Graphic 42" descr="Deciduous tree">
              <a:extLst>
                <a:ext uri="{FF2B5EF4-FFF2-40B4-BE49-F238E27FC236}">
                  <a16:creationId xmlns:a16="http://schemas.microsoft.com/office/drawing/2014/main" id="{D3B97B25-9004-4E3D-B022-712975FC3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1259" y="4170543"/>
              <a:ext cx="2010584" cy="2010584"/>
            </a:xfrm>
            <a:prstGeom prst="rect">
              <a:avLst/>
            </a:prstGeom>
          </p:spPr>
        </p:pic>
        <p:grpSp>
          <p:nvGrpSpPr>
            <p:cNvPr id="14" name="Group 13">
              <a:extLst>
                <a:ext uri="{FF2B5EF4-FFF2-40B4-BE49-F238E27FC236}">
                  <a16:creationId xmlns:a16="http://schemas.microsoft.com/office/drawing/2014/main" id="{5D84975F-5D2A-4B1E-BA95-6E5E16698918}"/>
                </a:ext>
              </a:extLst>
            </p:cNvPr>
            <p:cNvGrpSpPr/>
            <p:nvPr/>
          </p:nvGrpSpPr>
          <p:grpSpPr>
            <a:xfrm>
              <a:off x="5316605" y="4858743"/>
              <a:ext cx="329946" cy="341218"/>
              <a:chOff x="4930619" y="4979442"/>
              <a:chExt cx="329946" cy="341218"/>
            </a:xfrm>
          </p:grpSpPr>
          <p:sp>
            <p:nvSpPr>
              <p:cNvPr id="45" name="Freeform 147">
                <a:extLst>
                  <a:ext uri="{FF2B5EF4-FFF2-40B4-BE49-F238E27FC236}">
                    <a16:creationId xmlns:a16="http://schemas.microsoft.com/office/drawing/2014/main" id="{F6AA45B1-5850-42CD-A65A-D60DE794C004}"/>
                  </a:ext>
                </a:extLst>
              </p:cNvPr>
              <p:cNvSpPr>
                <a:spLocks/>
              </p:cNvSpPr>
              <p:nvPr/>
            </p:nvSpPr>
            <p:spPr bwMode="auto">
              <a:xfrm>
                <a:off x="4930619" y="4979442"/>
                <a:ext cx="329946" cy="341218"/>
              </a:xfrm>
              <a:custGeom>
                <a:avLst/>
                <a:gdLst>
                  <a:gd name="T0" fmla="*/ 66 w 96"/>
                  <a:gd name="T1" fmla="*/ 93 h 96"/>
                  <a:gd name="T2" fmla="*/ 96 w 96"/>
                  <a:gd name="T3" fmla="*/ 48 h 96"/>
                  <a:gd name="T4" fmla="*/ 48 w 96"/>
                  <a:gd name="T5" fmla="*/ 0 h 96"/>
                  <a:gd name="T6" fmla="*/ 0 w 96"/>
                  <a:gd name="T7" fmla="*/ 48 h 96"/>
                  <a:gd name="T8" fmla="*/ 48 w 96"/>
                  <a:gd name="T9" fmla="*/ 96 h 96"/>
                  <a:gd name="T10" fmla="*/ 53 w 96"/>
                  <a:gd name="T11" fmla="*/ 96 h 96"/>
                  <a:gd name="T12" fmla="*/ 53 w 96"/>
                  <a:gd name="T13" fmla="*/ 96 h 96"/>
                  <a:gd name="T14" fmla="*/ 66 w 96"/>
                  <a:gd name="T15" fmla="*/ 93 h 96"/>
                  <a:gd name="T16" fmla="*/ 66 w 96"/>
                  <a:gd name="T17" fmla="*/ 9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66" y="93"/>
                    </a:moveTo>
                    <a:cubicBezTo>
                      <a:pt x="83" y="86"/>
                      <a:pt x="96" y="69"/>
                      <a:pt x="96" y="48"/>
                    </a:cubicBezTo>
                    <a:cubicBezTo>
                      <a:pt x="96" y="22"/>
                      <a:pt x="74" y="0"/>
                      <a:pt x="48" y="0"/>
                    </a:cubicBezTo>
                    <a:cubicBezTo>
                      <a:pt x="21" y="0"/>
                      <a:pt x="0" y="22"/>
                      <a:pt x="0" y="48"/>
                    </a:cubicBezTo>
                    <a:cubicBezTo>
                      <a:pt x="0" y="75"/>
                      <a:pt x="21" y="96"/>
                      <a:pt x="48" y="96"/>
                    </a:cubicBezTo>
                    <a:cubicBezTo>
                      <a:pt x="50" y="96"/>
                      <a:pt x="51" y="96"/>
                      <a:pt x="53" y="96"/>
                    </a:cubicBezTo>
                    <a:cubicBezTo>
                      <a:pt x="53" y="96"/>
                      <a:pt x="53" y="96"/>
                      <a:pt x="53" y="96"/>
                    </a:cubicBezTo>
                    <a:cubicBezTo>
                      <a:pt x="57" y="96"/>
                      <a:pt x="62" y="95"/>
                      <a:pt x="66" y="93"/>
                    </a:cubicBezTo>
                    <a:cubicBezTo>
                      <a:pt x="66" y="93"/>
                      <a:pt x="66" y="93"/>
                      <a:pt x="66" y="93"/>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46" name="Freeform 148">
                <a:extLst>
                  <a:ext uri="{FF2B5EF4-FFF2-40B4-BE49-F238E27FC236}">
                    <a16:creationId xmlns:a16="http://schemas.microsoft.com/office/drawing/2014/main" id="{86C0E033-4ADC-44A5-B775-95E3098E6117}"/>
                  </a:ext>
                </a:extLst>
              </p:cNvPr>
              <p:cNvSpPr>
                <a:spLocks/>
              </p:cNvSpPr>
              <p:nvPr/>
            </p:nvSpPr>
            <p:spPr bwMode="auto">
              <a:xfrm>
                <a:off x="4960945" y="5029261"/>
                <a:ext cx="269293" cy="291399"/>
              </a:xfrm>
              <a:custGeom>
                <a:avLst/>
                <a:gdLst>
                  <a:gd name="T0" fmla="*/ 70 w 78"/>
                  <a:gd name="T1" fmla="*/ 52 h 82"/>
                  <a:gd name="T2" fmla="*/ 47 w 78"/>
                  <a:gd name="T3" fmla="*/ 41 h 82"/>
                  <a:gd name="T4" fmla="*/ 49 w 78"/>
                  <a:gd name="T5" fmla="*/ 32 h 82"/>
                  <a:gd name="T6" fmla="*/ 51 w 78"/>
                  <a:gd name="T7" fmla="*/ 28 h 82"/>
                  <a:gd name="T8" fmla="*/ 53 w 78"/>
                  <a:gd name="T9" fmla="*/ 22 h 82"/>
                  <a:gd name="T10" fmla="*/ 51 w 78"/>
                  <a:gd name="T11" fmla="*/ 19 h 82"/>
                  <a:gd name="T12" fmla="*/ 52 w 78"/>
                  <a:gd name="T13" fmla="*/ 13 h 82"/>
                  <a:gd name="T14" fmla="*/ 53 w 78"/>
                  <a:gd name="T15" fmla="*/ 12 h 82"/>
                  <a:gd name="T16" fmla="*/ 51 w 78"/>
                  <a:gd name="T17" fmla="*/ 7 h 82"/>
                  <a:gd name="T18" fmla="*/ 51 w 78"/>
                  <a:gd name="T19" fmla="*/ 6 h 82"/>
                  <a:gd name="T20" fmla="*/ 51 w 78"/>
                  <a:gd name="T21" fmla="*/ 4 h 82"/>
                  <a:gd name="T22" fmla="*/ 46 w 78"/>
                  <a:gd name="T23" fmla="*/ 1 h 82"/>
                  <a:gd name="T24" fmla="*/ 45 w 78"/>
                  <a:gd name="T25" fmla="*/ 1 h 82"/>
                  <a:gd name="T26" fmla="*/ 44 w 78"/>
                  <a:gd name="T27" fmla="*/ 1 h 82"/>
                  <a:gd name="T28" fmla="*/ 38 w 78"/>
                  <a:gd name="T29" fmla="*/ 0 h 82"/>
                  <a:gd name="T30" fmla="*/ 36 w 78"/>
                  <a:gd name="T31" fmla="*/ 0 h 82"/>
                  <a:gd name="T32" fmla="*/ 36 w 78"/>
                  <a:gd name="T33" fmla="*/ 1 h 82"/>
                  <a:gd name="T34" fmla="*/ 32 w 78"/>
                  <a:gd name="T35" fmla="*/ 1 h 82"/>
                  <a:gd name="T36" fmla="*/ 31 w 78"/>
                  <a:gd name="T37" fmla="*/ 2 h 82"/>
                  <a:gd name="T38" fmla="*/ 30 w 78"/>
                  <a:gd name="T39" fmla="*/ 3 h 82"/>
                  <a:gd name="T40" fmla="*/ 27 w 78"/>
                  <a:gd name="T41" fmla="*/ 5 h 82"/>
                  <a:gd name="T42" fmla="*/ 25 w 78"/>
                  <a:gd name="T43" fmla="*/ 7 h 82"/>
                  <a:gd name="T44" fmla="*/ 24 w 78"/>
                  <a:gd name="T45" fmla="*/ 8 h 82"/>
                  <a:gd name="T46" fmla="*/ 24 w 78"/>
                  <a:gd name="T47" fmla="*/ 8 h 82"/>
                  <a:gd name="T48" fmla="*/ 24 w 78"/>
                  <a:gd name="T49" fmla="*/ 11 h 82"/>
                  <a:gd name="T50" fmla="*/ 25 w 78"/>
                  <a:gd name="T51" fmla="*/ 14 h 82"/>
                  <a:gd name="T52" fmla="*/ 25 w 78"/>
                  <a:gd name="T53" fmla="*/ 15 h 82"/>
                  <a:gd name="T54" fmla="*/ 26 w 78"/>
                  <a:gd name="T55" fmla="*/ 20 h 82"/>
                  <a:gd name="T56" fmla="*/ 26 w 78"/>
                  <a:gd name="T57" fmla="*/ 27 h 82"/>
                  <a:gd name="T58" fmla="*/ 28 w 78"/>
                  <a:gd name="T59" fmla="*/ 29 h 82"/>
                  <a:gd name="T60" fmla="*/ 30 w 78"/>
                  <a:gd name="T61" fmla="*/ 36 h 82"/>
                  <a:gd name="T62" fmla="*/ 15 w 78"/>
                  <a:gd name="T63" fmla="*/ 49 h 82"/>
                  <a:gd name="T64" fmla="*/ 0 w 78"/>
                  <a:gd name="T65" fmla="*/ 62 h 82"/>
                  <a:gd name="T66" fmla="*/ 44 w 78"/>
                  <a:gd name="T67" fmla="*/ 82 h 82"/>
                  <a:gd name="T68" fmla="*/ 57 w 78"/>
                  <a:gd name="T69" fmla="*/ 79 h 82"/>
                  <a:gd name="T70" fmla="*/ 78 w 78"/>
                  <a:gd name="T71"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82">
                    <a:moveTo>
                      <a:pt x="77" y="56"/>
                    </a:moveTo>
                    <a:cubicBezTo>
                      <a:pt x="76" y="54"/>
                      <a:pt x="72" y="53"/>
                      <a:pt x="70" y="52"/>
                    </a:cubicBezTo>
                    <a:cubicBezTo>
                      <a:pt x="67" y="51"/>
                      <a:pt x="63" y="50"/>
                      <a:pt x="60" y="48"/>
                    </a:cubicBezTo>
                    <a:cubicBezTo>
                      <a:pt x="58" y="47"/>
                      <a:pt x="48" y="43"/>
                      <a:pt x="47" y="41"/>
                    </a:cubicBezTo>
                    <a:cubicBezTo>
                      <a:pt x="47" y="40"/>
                      <a:pt x="47" y="37"/>
                      <a:pt x="47" y="36"/>
                    </a:cubicBezTo>
                    <a:cubicBezTo>
                      <a:pt x="48" y="34"/>
                      <a:pt x="48" y="34"/>
                      <a:pt x="49" y="32"/>
                    </a:cubicBezTo>
                    <a:cubicBezTo>
                      <a:pt x="49" y="31"/>
                      <a:pt x="50" y="29"/>
                      <a:pt x="50" y="29"/>
                    </a:cubicBezTo>
                    <a:cubicBezTo>
                      <a:pt x="50" y="29"/>
                      <a:pt x="50" y="29"/>
                      <a:pt x="51" y="28"/>
                    </a:cubicBezTo>
                    <a:cubicBezTo>
                      <a:pt x="51" y="27"/>
                      <a:pt x="51" y="26"/>
                      <a:pt x="52" y="26"/>
                    </a:cubicBezTo>
                    <a:cubicBezTo>
                      <a:pt x="52" y="25"/>
                      <a:pt x="53" y="24"/>
                      <a:pt x="53" y="22"/>
                    </a:cubicBezTo>
                    <a:cubicBezTo>
                      <a:pt x="53" y="21"/>
                      <a:pt x="54" y="19"/>
                      <a:pt x="53" y="19"/>
                    </a:cubicBezTo>
                    <a:cubicBezTo>
                      <a:pt x="52" y="18"/>
                      <a:pt x="52" y="19"/>
                      <a:pt x="51" y="19"/>
                    </a:cubicBezTo>
                    <a:cubicBezTo>
                      <a:pt x="51" y="19"/>
                      <a:pt x="52" y="16"/>
                      <a:pt x="52" y="15"/>
                    </a:cubicBezTo>
                    <a:cubicBezTo>
                      <a:pt x="52" y="14"/>
                      <a:pt x="52" y="13"/>
                      <a:pt x="52" y="13"/>
                    </a:cubicBezTo>
                    <a:cubicBezTo>
                      <a:pt x="52" y="12"/>
                      <a:pt x="52" y="11"/>
                      <a:pt x="52" y="10"/>
                    </a:cubicBezTo>
                    <a:cubicBezTo>
                      <a:pt x="52" y="11"/>
                      <a:pt x="53" y="11"/>
                      <a:pt x="53" y="12"/>
                    </a:cubicBezTo>
                    <a:cubicBezTo>
                      <a:pt x="53" y="10"/>
                      <a:pt x="52" y="9"/>
                      <a:pt x="51" y="7"/>
                    </a:cubicBezTo>
                    <a:cubicBezTo>
                      <a:pt x="51" y="7"/>
                      <a:pt x="51" y="7"/>
                      <a:pt x="51" y="7"/>
                    </a:cubicBezTo>
                    <a:cubicBezTo>
                      <a:pt x="51" y="7"/>
                      <a:pt x="51" y="7"/>
                      <a:pt x="51" y="6"/>
                    </a:cubicBezTo>
                    <a:cubicBezTo>
                      <a:pt x="51" y="6"/>
                      <a:pt x="51" y="6"/>
                      <a:pt x="51" y="6"/>
                    </a:cubicBezTo>
                    <a:cubicBezTo>
                      <a:pt x="51" y="5"/>
                      <a:pt x="51" y="6"/>
                      <a:pt x="50" y="6"/>
                    </a:cubicBezTo>
                    <a:cubicBezTo>
                      <a:pt x="51" y="5"/>
                      <a:pt x="51" y="5"/>
                      <a:pt x="51" y="4"/>
                    </a:cubicBezTo>
                    <a:cubicBezTo>
                      <a:pt x="50" y="7"/>
                      <a:pt x="48" y="5"/>
                      <a:pt x="47" y="3"/>
                    </a:cubicBezTo>
                    <a:cubicBezTo>
                      <a:pt x="47" y="2"/>
                      <a:pt x="46" y="2"/>
                      <a:pt x="46" y="1"/>
                    </a:cubicBezTo>
                    <a:cubicBezTo>
                      <a:pt x="45" y="1"/>
                      <a:pt x="45" y="0"/>
                      <a:pt x="45" y="0"/>
                    </a:cubicBezTo>
                    <a:cubicBezTo>
                      <a:pt x="45" y="0"/>
                      <a:pt x="45" y="1"/>
                      <a:pt x="45" y="1"/>
                    </a:cubicBezTo>
                    <a:cubicBezTo>
                      <a:pt x="45" y="1"/>
                      <a:pt x="44" y="1"/>
                      <a:pt x="44" y="0"/>
                    </a:cubicBezTo>
                    <a:cubicBezTo>
                      <a:pt x="44" y="1"/>
                      <a:pt x="44" y="1"/>
                      <a:pt x="44" y="1"/>
                    </a:cubicBezTo>
                    <a:cubicBezTo>
                      <a:pt x="44" y="1"/>
                      <a:pt x="43" y="1"/>
                      <a:pt x="43" y="1"/>
                    </a:cubicBezTo>
                    <a:cubicBezTo>
                      <a:pt x="41" y="0"/>
                      <a:pt x="40" y="0"/>
                      <a:pt x="38" y="0"/>
                    </a:cubicBezTo>
                    <a:cubicBezTo>
                      <a:pt x="37" y="0"/>
                      <a:pt x="36" y="0"/>
                      <a:pt x="35" y="0"/>
                    </a:cubicBezTo>
                    <a:cubicBezTo>
                      <a:pt x="35" y="0"/>
                      <a:pt x="36" y="0"/>
                      <a:pt x="36" y="0"/>
                    </a:cubicBezTo>
                    <a:cubicBezTo>
                      <a:pt x="36" y="0"/>
                      <a:pt x="36" y="0"/>
                      <a:pt x="35" y="1"/>
                    </a:cubicBezTo>
                    <a:cubicBezTo>
                      <a:pt x="35" y="1"/>
                      <a:pt x="36" y="1"/>
                      <a:pt x="36" y="1"/>
                    </a:cubicBezTo>
                    <a:cubicBezTo>
                      <a:pt x="35" y="1"/>
                      <a:pt x="34" y="1"/>
                      <a:pt x="33" y="1"/>
                    </a:cubicBezTo>
                    <a:cubicBezTo>
                      <a:pt x="33" y="1"/>
                      <a:pt x="32" y="1"/>
                      <a:pt x="32" y="1"/>
                    </a:cubicBezTo>
                    <a:cubicBezTo>
                      <a:pt x="31" y="2"/>
                      <a:pt x="31" y="2"/>
                      <a:pt x="30" y="2"/>
                    </a:cubicBezTo>
                    <a:cubicBezTo>
                      <a:pt x="31" y="2"/>
                      <a:pt x="31" y="2"/>
                      <a:pt x="31" y="2"/>
                    </a:cubicBezTo>
                    <a:cubicBezTo>
                      <a:pt x="31" y="2"/>
                      <a:pt x="30" y="3"/>
                      <a:pt x="29" y="3"/>
                    </a:cubicBezTo>
                    <a:cubicBezTo>
                      <a:pt x="30" y="3"/>
                      <a:pt x="30" y="3"/>
                      <a:pt x="30" y="3"/>
                    </a:cubicBezTo>
                    <a:cubicBezTo>
                      <a:pt x="29" y="4"/>
                      <a:pt x="27" y="3"/>
                      <a:pt x="25" y="4"/>
                    </a:cubicBezTo>
                    <a:cubicBezTo>
                      <a:pt x="26" y="4"/>
                      <a:pt x="26" y="4"/>
                      <a:pt x="27" y="5"/>
                    </a:cubicBezTo>
                    <a:cubicBezTo>
                      <a:pt x="26" y="5"/>
                      <a:pt x="25" y="6"/>
                      <a:pt x="24" y="7"/>
                    </a:cubicBezTo>
                    <a:cubicBezTo>
                      <a:pt x="24" y="7"/>
                      <a:pt x="24" y="7"/>
                      <a:pt x="25" y="7"/>
                    </a:cubicBezTo>
                    <a:cubicBezTo>
                      <a:pt x="25" y="7"/>
                      <a:pt x="24" y="7"/>
                      <a:pt x="24" y="7"/>
                    </a:cubicBezTo>
                    <a:cubicBezTo>
                      <a:pt x="24" y="8"/>
                      <a:pt x="24" y="7"/>
                      <a:pt x="24" y="8"/>
                    </a:cubicBezTo>
                    <a:cubicBezTo>
                      <a:pt x="24" y="8"/>
                      <a:pt x="24" y="8"/>
                      <a:pt x="24" y="8"/>
                    </a:cubicBezTo>
                    <a:cubicBezTo>
                      <a:pt x="24" y="8"/>
                      <a:pt x="24" y="8"/>
                      <a:pt x="24" y="8"/>
                    </a:cubicBezTo>
                    <a:cubicBezTo>
                      <a:pt x="24" y="10"/>
                      <a:pt x="24" y="11"/>
                      <a:pt x="24" y="12"/>
                    </a:cubicBezTo>
                    <a:cubicBezTo>
                      <a:pt x="24" y="12"/>
                      <a:pt x="24" y="12"/>
                      <a:pt x="24" y="11"/>
                    </a:cubicBezTo>
                    <a:cubicBezTo>
                      <a:pt x="24" y="12"/>
                      <a:pt x="24" y="14"/>
                      <a:pt x="25" y="14"/>
                    </a:cubicBezTo>
                    <a:cubicBezTo>
                      <a:pt x="25" y="14"/>
                      <a:pt x="25" y="14"/>
                      <a:pt x="25" y="14"/>
                    </a:cubicBezTo>
                    <a:cubicBezTo>
                      <a:pt x="25" y="14"/>
                      <a:pt x="25" y="15"/>
                      <a:pt x="25" y="15"/>
                    </a:cubicBezTo>
                    <a:cubicBezTo>
                      <a:pt x="25" y="15"/>
                      <a:pt x="25" y="15"/>
                      <a:pt x="25" y="15"/>
                    </a:cubicBezTo>
                    <a:cubicBezTo>
                      <a:pt x="25" y="16"/>
                      <a:pt x="26" y="18"/>
                      <a:pt x="26" y="19"/>
                    </a:cubicBezTo>
                    <a:cubicBezTo>
                      <a:pt x="26" y="19"/>
                      <a:pt x="26" y="20"/>
                      <a:pt x="26" y="20"/>
                    </a:cubicBezTo>
                    <a:cubicBezTo>
                      <a:pt x="24" y="18"/>
                      <a:pt x="24" y="22"/>
                      <a:pt x="24" y="23"/>
                    </a:cubicBezTo>
                    <a:cubicBezTo>
                      <a:pt x="25" y="24"/>
                      <a:pt x="25" y="26"/>
                      <a:pt x="26" y="27"/>
                    </a:cubicBezTo>
                    <a:cubicBezTo>
                      <a:pt x="27" y="28"/>
                      <a:pt x="27" y="29"/>
                      <a:pt x="27" y="29"/>
                    </a:cubicBezTo>
                    <a:cubicBezTo>
                      <a:pt x="28" y="30"/>
                      <a:pt x="28" y="29"/>
                      <a:pt x="28" y="29"/>
                    </a:cubicBezTo>
                    <a:cubicBezTo>
                      <a:pt x="28" y="29"/>
                      <a:pt x="29" y="31"/>
                      <a:pt x="29" y="32"/>
                    </a:cubicBezTo>
                    <a:cubicBezTo>
                      <a:pt x="29" y="33"/>
                      <a:pt x="30" y="35"/>
                      <a:pt x="30" y="36"/>
                    </a:cubicBezTo>
                    <a:cubicBezTo>
                      <a:pt x="31" y="38"/>
                      <a:pt x="31" y="39"/>
                      <a:pt x="30" y="41"/>
                    </a:cubicBezTo>
                    <a:cubicBezTo>
                      <a:pt x="29" y="43"/>
                      <a:pt x="18" y="48"/>
                      <a:pt x="15" y="49"/>
                    </a:cubicBezTo>
                    <a:cubicBezTo>
                      <a:pt x="12" y="51"/>
                      <a:pt x="6" y="51"/>
                      <a:pt x="3" y="53"/>
                    </a:cubicBezTo>
                    <a:cubicBezTo>
                      <a:pt x="1" y="55"/>
                      <a:pt x="0" y="58"/>
                      <a:pt x="0" y="62"/>
                    </a:cubicBezTo>
                    <a:cubicBezTo>
                      <a:pt x="8" y="74"/>
                      <a:pt x="23" y="82"/>
                      <a:pt x="39" y="82"/>
                    </a:cubicBezTo>
                    <a:cubicBezTo>
                      <a:pt x="41" y="82"/>
                      <a:pt x="42" y="82"/>
                      <a:pt x="44" y="82"/>
                    </a:cubicBezTo>
                    <a:cubicBezTo>
                      <a:pt x="44" y="82"/>
                      <a:pt x="44" y="82"/>
                      <a:pt x="44" y="82"/>
                    </a:cubicBezTo>
                    <a:cubicBezTo>
                      <a:pt x="48" y="82"/>
                      <a:pt x="53" y="81"/>
                      <a:pt x="57" y="79"/>
                    </a:cubicBezTo>
                    <a:cubicBezTo>
                      <a:pt x="57" y="79"/>
                      <a:pt x="57" y="79"/>
                      <a:pt x="57" y="79"/>
                    </a:cubicBezTo>
                    <a:cubicBezTo>
                      <a:pt x="66" y="75"/>
                      <a:pt x="73" y="69"/>
                      <a:pt x="78" y="62"/>
                    </a:cubicBezTo>
                    <a:cubicBezTo>
                      <a:pt x="78" y="60"/>
                      <a:pt x="78" y="58"/>
                      <a:pt x="77" y="56"/>
                    </a:cubicBez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endParaRPr lang="en-US" sz="1557"/>
              </a:p>
            </p:txBody>
          </p:sp>
        </p:grpSp>
        <p:grpSp>
          <p:nvGrpSpPr>
            <p:cNvPr id="6" name="Group 5">
              <a:extLst>
                <a:ext uri="{FF2B5EF4-FFF2-40B4-BE49-F238E27FC236}">
                  <a16:creationId xmlns:a16="http://schemas.microsoft.com/office/drawing/2014/main" id="{AE9F9543-F722-4A57-B44D-CD142ABBFD22}"/>
                </a:ext>
              </a:extLst>
            </p:cNvPr>
            <p:cNvGrpSpPr/>
            <p:nvPr/>
          </p:nvGrpSpPr>
          <p:grpSpPr>
            <a:xfrm>
              <a:off x="6072880" y="4857802"/>
              <a:ext cx="331157" cy="342159"/>
              <a:chOff x="6150766" y="4852707"/>
              <a:chExt cx="331157" cy="342159"/>
            </a:xfrm>
          </p:grpSpPr>
          <p:sp>
            <p:nvSpPr>
              <p:cNvPr id="47" name="Freeform 151">
                <a:extLst>
                  <a:ext uri="{FF2B5EF4-FFF2-40B4-BE49-F238E27FC236}">
                    <a16:creationId xmlns:a16="http://schemas.microsoft.com/office/drawing/2014/main" id="{53A37712-6EB5-46C2-A2B5-4361F9AC9712}"/>
                  </a:ext>
                </a:extLst>
              </p:cNvPr>
              <p:cNvSpPr>
                <a:spLocks/>
              </p:cNvSpPr>
              <p:nvPr/>
            </p:nvSpPr>
            <p:spPr bwMode="auto">
              <a:xfrm>
                <a:off x="6150766" y="4852707"/>
                <a:ext cx="331157" cy="342159"/>
              </a:xfrm>
              <a:custGeom>
                <a:avLst/>
                <a:gdLst>
                  <a:gd name="T0" fmla="*/ 96 w 96"/>
                  <a:gd name="T1" fmla="*/ 48 h 96"/>
                  <a:gd name="T2" fmla="*/ 48 w 96"/>
                  <a:gd name="T3" fmla="*/ 0 h 96"/>
                  <a:gd name="T4" fmla="*/ 0 w 96"/>
                  <a:gd name="T5" fmla="*/ 48 h 96"/>
                  <a:gd name="T6" fmla="*/ 38 w 96"/>
                  <a:gd name="T7" fmla="*/ 95 h 96"/>
                  <a:gd name="T8" fmla="*/ 38 w 96"/>
                  <a:gd name="T9" fmla="*/ 95 h 96"/>
                  <a:gd name="T10" fmla="*/ 47 w 96"/>
                  <a:gd name="T11" fmla="*/ 96 h 96"/>
                  <a:gd name="T12" fmla="*/ 47 w 96"/>
                  <a:gd name="T13" fmla="*/ 96 h 96"/>
                  <a:gd name="T14" fmla="*/ 48 w 96"/>
                  <a:gd name="T15" fmla="*/ 96 h 96"/>
                  <a:gd name="T16" fmla="*/ 53 w 96"/>
                  <a:gd name="T17" fmla="*/ 96 h 96"/>
                  <a:gd name="T18" fmla="*/ 53 w 96"/>
                  <a:gd name="T19" fmla="*/ 96 h 96"/>
                  <a:gd name="T20" fmla="*/ 96 w 96"/>
                  <a:gd name="T21"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6">
                    <a:moveTo>
                      <a:pt x="96" y="48"/>
                    </a:moveTo>
                    <a:cubicBezTo>
                      <a:pt x="96" y="21"/>
                      <a:pt x="74" y="0"/>
                      <a:pt x="48" y="0"/>
                    </a:cubicBezTo>
                    <a:cubicBezTo>
                      <a:pt x="21" y="0"/>
                      <a:pt x="0" y="21"/>
                      <a:pt x="0" y="48"/>
                    </a:cubicBezTo>
                    <a:cubicBezTo>
                      <a:pt x="0" y="71"/>
                      <a:pt x="16" y="90"/>
                      <a:pt x="38" y="95"/>
                    </a:cubicBezTo>
                    <a:cubicBezTo>
                      <a:pt x="38" y="95"/>
                      <a:pt x="38" y="95"/>
                      <a:pt x="38" y="95"/>
                    </a:cubicBezTo>
                    <a:cubicBezTo>
                      <a:pt x="41" y="96"/>
                      <a:pt x="44" y="96"/>
                      <a:pt x="47" y="96"/>
                    </a:cubicBezTo>
                    <a:cubicBezTo>
                      <a:pt x="47" y="96"/>
                      <a:pt x="47" y="96"/>
                      <a:pt x="47" y="96"/>
                    </a:cubicBezTo>
                    <a:cubicBezTo>
                      <a:pt x="47" y="96"/>
                      <a:pt x="48" y="96"/>
                      <a:pt x="48" y="96"/>
                    </a:cubicBezTo>
                    <a:cubicBezTo>
                      <a:pt x="50" y="96"/>
                      <a:pt x="52" y="96"/>
                      <a:pt x="53" y="96"/>
                    </a:cubicBezTo>
                    <a:cubicBezTo>
                      <a:pt x="53" y="96"/>
                      <a:pt x="53" y="96"/>
                      <a:pt x="53" y="96"/>
                    </a:cubicBezTo>
                    <a:cubicBezTo>
                      <a:pt x="77" y="93"/>
                      <a:pt x="96" y="72"/>
                      <a:pt x="96" y="48"/>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48" name="Freeform 152">
                <a:extLst>
                  <a:ext uri="{FF2B5EF4-FFF2-40B4-BE49-F238E27FC236}">
                    <a16:creationId xmlns:a16="http://schemas.microsoft.com/office/drawing/2014/main" id="{D555C4E4-1AD0-42D2-8E24-94FF19684132}"/>
                  </a:ext>
                </a:extLst>
              </p:cNvPr>
              <p:cNvSpPr>
                <a:spLocks/>
              </p:cNvSpPr>
              <p:nvPr/>
            </p:nvSpPr>
            <p:spPr bwMode="auto">
              <a:xfrm>
                <a:off x="6182303" y="4906287"/>
                <a:ext cx="262014" cy="288579"/>
              </a:xfrm>
              <a:custGeom>
                <a:avLst/>
                <a:gdLst>
                  <a:gd name="T0" fmla="*/ 76 w 76"/>
                  <a:gd name="T1" fmla="*/ 63 h 81"/>
                  <a:gd name="T2" fmla="*/ 75 w 76"/>
                  <a:gd name="T3" fmla="*/ 60 h 81"/>
                  <a:gd name="T4" fmla="*/ 72 w 76"/>
                  <a:gd name="T5" fmla="*/ 57 h 81"/>
                  <a:gd name="T6" fmla="*/ 49 w 76"/>
                  <a:gd name="T7" fmla="*/ 46 h 81"/>
                  <a:gd name="T8" fmla="*/ 48 w 76"/>
                  <a:gd name="T9" fmla="*/ 42 h 81"/>
                  <a:gd name="T10" fmla="*/ 50 w 76"/>
                  <a:gd name="T11" fmla="*/ 39 h 81"/>
                  <a:gd name="T12" fmla="*/ 52 w 76"/>
                  <a:gd name="T13" fmla="*/ 32 h 81"/>
                  <a:gd name="T14" fmla="*/ 53 w 76"/>
                  <a:gd name="T15" fmla="*/ 32 h 81"/>
                  <a:gd name="T16" fmla="*/ 54 w 76"/>
                  <a:gd name="T17" fmla="*/ 29 h 81"/>
                  <a:gd name="T18" fmla="*/ 56 w 76"/>
                  <a:gd name="T19" fmla="*/ 21 h 81"/>
                  <a:gd name="T20" fmla="*/ 54 w 76"/>
                  <a:gd name="T21" fmla="*/ 21 h 81"/>
                  <a:gd name="T22" fmla="*/ 54 w 76"/>
                  <a:gd name="T23" fmla="*/ 19 h 81"/>
                  <a:gd name="T24" fmla="*/ 55 w 76"/>
                  <a:gd name="T25" fmla="*/ 19 h 81"/>
                  <a:gd name="T26" fmla="*/ 55 w 76"/>
                  <a:gd name="T27" fmla="*/ 18 h 81"/>
                  <a:gd name="T28" fmla="*/ 55 w 76"/>
                  <a:gd name="T29" fmla="*/ 18 h 81"/>
                  <a:gd name="T30" fmla="*/ 55 w 76"/>
                  <a:gd name="T31" fmla="*/ 16 h 81"/>
                  <a:gd name="T32" fmla="*/ 55 w 76"/>
                  <a:gd name="T33" fmla="*/ 17 h 81"/>
                  <a:gd name="T34" fmla="*/ 52 w 76"/>
                  <a:gd name="T35" fmla="*/ 7 h 81"/>
                  <a:gd name="T36" fmla="*/ 54 w 76"/>
                  <a:gd name="T37" fmla="*/ 7 h 81"/>
                  <a:gd name="T38" fmla="*/ 52 w 76"/>
                  <a:gd name="T39" fmla="*/ 5 h 81"/>
                  <a:gd name="T40" fmla="*/ 53 w 76"/>
                  <a:gd name="T41" fmla="*/ 4 h 81"/>
                  <a:gd name="T42" fmla="*/ 50 w 76"/>
                  <a:gd name="T43" fmla="*/ 4 h 81"/>
                  <a:gd name="T44" fmla="*/ 53 w 76"/>
                  <a:gd name="T45" fmla="*/ 2 h 81"/>
                  <a:gd name="T46" fmla="*/ 49 w 76"/>
                  <a:gd name="T47" fmla="*/ 3 h 81"/>
                  <a:gd name="T48" fmla="*/ 48 w 76"/>
                  <a:gd name="T49" fmla="*/ 2 h 81"/>
                  <a:gd name="T50" fmla="*/ 46 w 76"/>
                  <a:gd name="T51" fmla="*/ 1 h 81"/>
                  <a:gd name="T52" fmla="*/ 35 w 76"/>
                  <a:gd name="T53" fmla="*/ 2 h 81"/>
                  <a:gd name="T54" fmla="*/ 32 w 76"/>
                  <a:gd name="T55" fmla="*/ 3 h 81"/>
                  <a:gd name="T56" fmla="*/ 31 w 76"/>
                  <a:gd name="T57" fmla="*/ 5 h 81"/>
                  <a:gd name="T58" fmla="*/ 26 w 76"/>
                  <a:gd name="T59" fmla="*/ 8 h 81"/>
                  <a:gd name="T60" fmla="*/ 25 w 76"/>
                  <a:gd name="T61" fmla="*/ 8 h 81"/>
                  <a:gd name="T62" fmla="*/ 25 w 76"/>
                  <a:gd name="T63" fmla="*/ 14 h 81"/>
                  <a:gd name="T64" fmla="*/ 25 w 76"/>
                  <a:gd name="T65" fmla="*/ 20 h 81"/>
                  <a:gd name="T66" fmla="*/ 23 w 76"/>
                  <a:gd name="T67" fmla="*/ 21 h 81"/>
                  <a:gd name="T68" fmla="*/ 25 w 76"/>
                  <a:gd name="T69" fmla="*/ 26 h 81"/>
                  <a:gd name="T70" fmla="*/ 27 w 76"/>
                  <a:gd name="T71" fmla="*/ 32 h 81"/>
                  <a:gd name="T72" fmla="*/ 27 w 76"/>
                  <a:gd name="T73" fmla="*/ 36 h 81"/>
                  <a:gd name="T74" fmla="*/ 29 w 76"/>
                  <a:gd name="T75" fmla="*/ 39 h 81"/>
                  <a:gd name="T76" fmla="*/ 28 w 76"/>
                  <a:gd name="T77" fmla="*/ 46 h 81"/>
                  <a:gd name="T78" fmla="*/ 22 w 76"/>
                  <a:gd name="T79" fmla="*/ 49 h 81"/>
                  <a:gd name="T80" fmla="*/ 10 w 76"/>
                  <a:gd name="T81" fmla="*/ 53 h 81"/>
                  <a:gd name="T82" fmla="*/ 2 w 76"/>
                  <a:gd name="T83" fmla="*/ 58 h 81"/>
                  <a:gd name="T84" fmla="*/ 0 w 76"/>
                  <a:gd name="T85" fmla="*/ 61 h 81"/>
                  <a:gd name="T86" fmla="*/ 39 w 76"/>
                  <a:gd name="T87" fmla="*/ 81 h 81"/>
                  <a:gd name="T88" fmla="*/ 76 w 76"/>
                  <a:gd name="T8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81">
                    <a:moveTo>
                      <a:pt x="76" y="63"/>
                    </a:moveTo>
                    <a:cubicBezTo>
                      <a:pt x="76" y="62"/>
                      <a:pt x="76" y="61"/>
                      <a:pt x="75" y="60"/>
                    </a:cubicBezTo>
                    <a:cubicBezTo>
                      <a:pt x="75" y="59"/>
                      <a:pt x="74" y="58"/>
                      <a:pt x="72" y="57"/>
                    </a:cubicBezTo>
                    <a:cubicBezTo>
                      <a:pt x="69" y="55"/>
                      <a:pt x="54" y="51"/>
                      <a:pt x="49" y="46"/>
                    </a:cubicBezTo>
                    <a:cubicBezTo>
                      <a:pt x="47" y="45"/>
                      <a:pt x="48" y="43"/>
                      <a:pt x="48" y="42"/>
                    </a:cubicBezTo>
                    <a:cubicBezTo>
                      <a:pt x="48" y="40"/>
                      <a:pt x="49" y="40"/>
                      <a:pt x="50" y="39"/>
                    </a:cubicBezTo>
                    <a:cubicBezTo>
                      <a:pt x="52" y="37"/>
                      <a:pt x="52" y="34"/>
                      <a:pt x="52" y="32"/>
                    </a:cubicBezTo>
                    <a:cubicBezTo>
                      <a:pt x="52" y="33"/>
                      <a:pt x="53" y="32"/>
                      <a:pt x="53" y="32"/>
                    </a:cubicBezTo>
                    <a:cubicBezTo>
                      <a:pt x="54" y="31"/>
                      <a:pt x="54" y="30"/>
                      <a:pt x="54" y="29"/>
                    </a:cubicBezTo>
                    <a:cubicBezTo>
                      <a:pt x="54" y="27"/>
                      <a:pt x="58" y="22"/>
                      <a:pt x="56" y="21"/>
                    </a:cubicBezTo>
                    <a:cubicBezTo>
                      <a:pt x="55" y="21"/>
                      <a:pt x="55" y="21"/>
                      <a:pt x="54" y="21"/>
                    </a:cubicBezTo>
                    <a:cubicBezTo>
                      <a:pt x="54" y="20"/>
                      <a:pt x="54" y="20"/>
                      <a:pt x="54" y="19"/>
                    </a:cubicBezTo>
                    <a:cubicBezTo>
                      <a:pt x="55" y="19"/>
                      <a:pt x="55" y="19"/>
                      <a:pt x="55" y="19"/>
                    </a:cubicBezTo>
                    <a:cubicBezTo>
                      <a:pt x="55" y="19"/>
                      <a:pt x="55" y="18"/>
                      <a:pt x="55" y="18"/>
                    </a:cubicBezTo>
                    <a:cubicBezTo>
                      <a:pt x="55" y="18"/>
                      <a:pt x="55" y="18"/>
                      <a:pt x="55" y="18"/>
                    </a:cubicBezTo>
                    <a:cubicBezTo>
                      <a:pt x="55" y="17"/>
                      <a:pt x="55" y="17"/>
                      <a:pt x="55" y="16"/>
                    </a:cubicBezTo>
                    <a:cubicBezTo>
                      <a:pt x="55" y="16"/>
                      <a:pt x="55" y="16"/>
                      <a:pt x="55" y="17"/>
                    </a:cubicBezTo>
                    <a:cubicBezTo>
                      <a:pt x="55" y="14"/>
                      <a:pt x="53" y="7"/>
                      <a:pt x="52" y="7"/>
                    </a:cubicBezTo>
                    <a:cubicBezTo>
                      <a:pt x="53" y="7"/>
                      <a:pt x="53" y="7"/>
                      <a:pt x="54" y="7"/>
                    </a:cubicBezTo>
                    <a:cubicBezTo>
                      <a:pt x="53" y="6"/>
                      <a:pt x="52" y="6"/>
                      <a:pt x="52" y="5"/>
                    </a:cubicBezTo>
                    <a:cubicBezTo>
                      <a:pt x="52" y="5"/>
                      <a:pt x="52" y="4"/>
                      <a:pt x="53" y="4"/>
                    </a:cubicBezTo>
                    <a:cubicBezTo>
                      <a:pt x="52" y="4"/>
                      <a:pt x="51" y="4"/>
                      <a:pt x="50" y="4"/>
                    </a:cubicBezTo>
                    <a:cubicBezTo>
                      <a:pt x="51" y="3"/>
                      <a:pt x="52" y="3"/>
                      <a:pt x="53" y="2"/>
                    </a:cubicBezTo>
                    <a:cubicBezTo>
                      <a:pt x="52" y="3"/>
                      <a:pt x="51" y="3"/>
                      <a:pt x="49" y="3"/>
                    </a:cubicBezTo>
                    <a:cubicBezTo>
                      <a:pt x="49" y="2"/>
                      <a:pt x="47" y="2"/>
                      <a:pt x="48" y="2"/>
                    </a:cubicBezTo>
                    <a:cubicBezTo>
                      <a:pt x="47" y="2"/>
                      <a:pt x="47" y="2"/>
                      <a:pt x="46" y="1"/>
                    </a:cubicBezTo>
                    <a:cubicBezTo>
                      <a:pt x="42" y="0"/>
                      <a:pt x="39" y="0"/>
                      <a:pt x="35" y="2"/>
                    </a:cubicBezTo>
                    <a:cubicBezTo>
                      <a:pt x="34" y="2"/>
                      <a:pt x="33" y="2"/>
                      <a:pt x="32" y="3"/>
                    </a:cubicBezTo>
                    <a:cubicBezTo>
                      <a:pt x="32" y="3"/>
                      <a:pt x="31" y="5"/>
                      <a:pt x="31" y="5"/>
                    </a:cubicBezTo>
                    <a:cubicBezTo>
                      <a:pt x="29" y="5"/>
                      <a:pt x="26" y="8"/>
                      <a:pt x="26" y="8"/>
                    </a:cubicBezTo>
                    <a:cubicBezTo>
                      <a:pt x="26" y="8"/>
                      <a:pt x="26" y="8"/>
                      <a:pt x="25" y="8"/>
                    </a:cubicBezTo>
                    <a:cubicBezTo>
                      <a:pt x="27" y="11"/>
                      <a:pt x="25" y="12"/>
                      <a:pt x="25" y="14"/>
                    </a:cubicBezTo>
                    <a:cubicBezTo>
                      <a:pt x="24" y="16"/>
                      <a:pt x="25" y="20"/>
                      <a:pt x="25" y="20"/>
                    </a:cubicBezTo>
                    <a:cubicBezTo>
                      <a:pt x="25" y="20"/>
                      <a:pt x="24" y="20"/>
                      <a:pt x="23" y="21"/>
                    </a:cubicBezTo>
                    <a:cubicBezTo>
                      <a:pt x="23" y="22"/>
                      <a:pt x="24" y="25"/>
                      <a:pt x="25" y="26"/>
                    </a:cubicBezTo>
                    <a:cubicBezTo>
                      <a:pt x="25" y="27"/>
                      <a:pt x="25" y="33"/>
                      <a:pt x="27" y="32"/>
                    </a:cubicBezTo>
                    <a:cubicBezTo>
                      <a:pt x="27" y="33"/>
                      <a:pt x="27" y="34"/>
                      <a:pt x="27" y="36"/>
                    </a:cubicBezTo>
                    <a:cubicBezTo>
                      <a:pt x="28" y="37"/>
                      <a:pt x="28" y="38"/>
                      <a:pt x="29" y="39"/>
                    </a:cubicBezTo>
                    <a:cubicBezTo>
                      <a:pt x="30" y="40"/>
                      <a:pt x="29" y="44"/>
                      <a:pt x="28" y="46"/>
                    </a:cubicBezTo>
                    <a:cubicBezTo>
                      <a:pt x="26" y="47"/>
                      <a:pt x="24" y="48"/>
                      <a:pt x="22" y="49"/>
                    </a:cubicBezTo>
                    <a:cubicBezTo>
                      <a:pt x="18" y="51"/>
                      <a:pt x="14" y="52"/>
                      <a:pt x="10" y="53"/>
                    </a:cubicBezTo>
                    <a:cubicBezTo>
                      <a:pt x="7" y="54"/>
                      <a:pt x="5" y="55"/>
                      <a:pt x="2" y="58"/>
                    </a:cubicBezTo>
                    <a:cubicBezTo>
                      <a:pt x="1" y="59"/>
                      <a:pt x="1" y="60"/>
                      <a:pt x="0" y="61"/>
                    </a:cubicBezTo>
                    <a:cubicBezTo>
                      <a:pt x="9" y="73"/>
                      <a:pt x="23" y="81"/>
                      <a:pt x="39" y="81"/>
                    </a:cubicBezTo>
                    <a:cubicBezTo>
                      <a:pt x="54" y="81"/>
                      <a:pt x="67" y="74"/>
                      <a:pt x="76" y="63"/>
                    </a:cubicBez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endParaRPr lang="en-US" sz="1557"/>
              </a:p>
            </p:txBody>
          </p:sp>
        </p:grpSp>
        <p:grpSp>
          <p:nvGrpSpPr>
            <p:cNvPr id="16" name="Group 15">
              <a:extLst>
                <a:ext uri="{FF2B5EF4-FFF2-40B4-BE49-F238E27FC236}">
                  <a16:creationId xmlns:a16="http://schemas.microsoft.com/office/drawing/2014/main" id="{66E3600E-5775-4A0B-AFE0-A3701FFC5E62}"/>
                </a:ext>
              </a:extLst>
            </p:cNvPr>
            <p:cNvGrpSpPr/>
            <p:nvPr/>
          </p:nvGrpSpPr>
          <p:grpSpPr>
            <a:xfrm>
              <a:off x="4938467" y="4858741"/>
              <a:ext cx="329946" cy="341220"/>
              <a:chOff x="5070118" y="4465876"/>
              <a:chExt cx="329946" cy="341220"/>
            </a:xfrm>
          </p:grpSpPr>
          <p:sp>
            <p:nvSpPr>
              <p:cNvPr id="49" name="Freeform 153">
                <a:extLst>
                  <a:ext uri="{FF2B5EF4-FFF2-40B4-BE49-F238E27FC236}">
                    <a16:creationId xmlns:a16="http://schemas.microsoft.com/office/drawing/2014/main" id="{FED95E7E-F262-4153-80B7-55378BB356EB}"/>
                  </a:ext>
                </a:extLst>
              </p:cNvPr>
              <p:cNvSpPr>
                <a:spLocks/>
              </p:cNvSpPr>
              <p:nvPr/>
            </p:nvSpPr>
            <p:spPr bwMode="auto">
              <a:xfrm>
                <a:off x="5070118" y="4465876"/>
                <a:ext cx="329946" cy="341218"/>
              </a:xfrm>
              <a:custGeom>
                <a:avLst/>
                <a:gdLst>
                  <a:gd name="T0" fmla="*/ 48 w 96"/>
                  <a:gd name="T1" fmla="*/ 96 h 96"/>
                  <a:gd name="T2" fmla="*/ 96 w 96"/>
                  <a:gd name="T3" fmla="*/ 48 h 96"/>
                  <a:gd name="T4" fmla="*/ 48 w 96"/>
                  <a:gd name="T5" fmla="*/ 0 h 96"/>
                  <a:gd name="T6" fmla="*/ 0 w 96"/>
                  <a:gd name="T7" fmla="*/ 48 h 96"/>
                  <a:gd name="T8" fmla="*/ 19 w 96"/>
                  <a:gd name="T9" fmla="*/ 87 h 96"/>
                  <a:gd name="T10" fmla="*/ 19 w 96"/>
                  <a:gd name="T11" fmla="*/ 87 h 96"/>
                  <a:gd name="T12" fmla="*/ 35 w 96"/>
                  <a:gd name="T13" fmla="*/ 94 h 96"/>
                  <a:gd name="T14" fmla="*/ 35 w 96"/>
                  <a:gd name="T15" fmla="*/ 94 h 96"/>
                  <a:gd name="T16" fmla="*/ 48 w 96"/>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48" y="96"/>
                    </a:moveTo>
                    <a:cubicBezTo>
                      <a:pt x="74" y="96"/>
                      <a:pt x="96" y="74"/>
                      <a:pt x="96" y="48"/>
                    </a:cubicBezTo>
                    <a:cubicBezTo>
                      <a:pt x="96" y="21"/>
                      <a:pt x="74" y="0"/>
                      <a:pt x="48" y="0"/>
                    </a:cubicBezTo>
                    <a:cubicBezTo>
                      <a:pt x="21" y="0"/>
                      <a:pt x="0" y="21"/>
                      <a:pt x="0" y="48"/>
                    </a:cubicBezTo>
                    <a:cubicBezTo>
                      <a:pt x="0" y="64"/>
                      <a:pt x="7" y="78"/>
                      <a:pt x="19" y="87"/>
                    </a:cubicBezTo>
                    <a:cubicBezTo>
                      <a:pt x="19" y="87"/>
                      <a:pt x="19" y="87"/>
                      <a:pt x="19" y="87"/>
                    </a:cubicBezTo>
                    <a:cubicBezTo>
                      <a:pt x="24" y="90"/>
                      <a:pt x="29" y="93"/>
                      <a:pt x="35" y="94"/>
                    </a:cubicBezTo>
                    <a:cubicBezTo>
                      <a:pt x="35" y="94"/>
                      <a:pt x="35" y="94"/>
                      <a:pt x="35" y="94"/>
                    </a:cubicBezTo>
                    <a:cubicBezTo>
                      <a:pt x="39" y="95"/>
                      <a:pt x="43" y="96"/>
                      <a:pt x="48" y="96"/>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50" name="Freeform 154">
                <a:extLst>
                  <a:ext uri="{FF2B5EF4-FFF2-40B4-BE49-F238E27FC236}">
                    <a16:creationId xmlns:a16="http://schemas.microsoft.com/office/drawing/2014/main" id="{3C84C610-EC6B-4A68-8444-0778FF8AD2A1}"/>
                  </a:ext>
                </a:extLst>
              </p:cNvPr>
              <p:cNvSpPr>
                <a:spLocks/>
              </p:cNvSpPr>
              <p:nvPr/>
            </p:nvSpPr>
            <p:spPr bwMode="auto">
              <a:xfrm>
                <a:off x="5111363" y="4511937"/>
                <a:ext cx="245035" cy="295159"/>
              </a:xfrm>
              <a:custGeom>
                <a:avLst/>
                <a:gdLst>
                  <a:gd name="T0" fmla="*/ 71 w 71"/>
                  <a:gd name="T1" fmla="*/ 67 h 83"/>
                  <a:gd name="T2" fmla="*/ 71 w 71"/>
                  <a:gd name="T3" fmla="*/ 64 h 83"/>
                  <a:gd name="T4" fmla="*/ 65 w 71"/>
                  <a:gd name="T5" fmla="*/ 58 h 83"/>
                  <a:gd name="T6" fmla="*/ 55 w 71"/>
                  <a:gd name="T7" fmla="*/ 56 h 83"/>
                  <a:gd name="T8" fmla="*/ 44 w 71"/>
                  <a:gd name="T9" fmla="*/ 50 h 83"/>
                  <a:gd name="T10" fmla="*/ 43 w 71"/>
                  <a:gd name="T11" fmla="*/ 43 h 83"/>
                  <a:gd name="T12" fmla="*/ 44 w 71"/>
                  <a:gd name="T13" fmla="*/ 41 h 83"/>
                  <a:gd name="T14" fmla="*/ 46 w 71"/>
                  <a:gd name="T15" fmla="*/ 42 h 83"/>
                  <a:gd name="T16" fmla="*/ 44 w 71"/>
                  <a:gd name="T17" fmla="*/ 44 h 83"/>
                  <a:gd name="T18" fmla="*/ 49 w 71"/>
                  <a:gd name="T19" fmla="*/ 44 h 83"/>
                  <a:gd name="T20" fmla="*/ 55 w 71"/>
                  <a:gd name="T21" fmla="*/ 37 h 83"/>
                  <a:gd name="T22" fmla="*/ 51 w 71"/>
                  <a:gd name="T23" fmla="*/ 20 h 83"/>
                  <a:gd name="T24" fmla="*/ 46 w 71"/>
                  <a:gd name="T25" fmla="*/ 7 h 83"/>
                  <a:gd name="T26" fmla="*/ 38 w 71"/>
                  <a:gd name="T27" fmla="*/ 5 h 83"/>
                  <a:gd name="T28" fmla="*/ 20 w 71"/>
                  <a:gd name="T29" fmla="*/ 12 h 83"/>
                  <a:gd name="T30" fmla="*/ 13 w 71"/>
                  <a:gd name="T31" fmla="*/ 32 h 83"/>
                  <a:gd name="T32" fmla="*/ 16 w 71"/>
                  <a:gd name="T33" fmla="*/ 44 h 83"/>
                  <a:gd name="T34" fmla="*/ 26 w 71"/>
                  <a:gd name="T35" fmla="*/ 43 h 83"/>
                  <a:gd name="T36" fmla="*/ 24 w 71"/>
                  <a:gd name="T37" fmla="*/ 42 h 83"/>
                  <a:gd name="T38" fmla="*/ 25 w 71"/>
                  <a:gd name="T39" fmla="*/ 40 h 83"/>
                  <a:gd name="T40" fmla="*/ 25 w 71"/>
                  <a:gd name="T41" fmla="*/ 40 h 83"/>
                  <a:gd name="T42" fmla="*/ 27 w 71"/>
                  <a:gd name="T43" fmla="*/ 43 h 83"/>
                  <a:gd name="T44" fmla="*/ 26 w 71"/>
                  <a:gd name="T45" fmla="*/ 50 h 83"/>
                  <a:gd name="T46" fmla="*/ 22 w 71"/>
                  <a:gd name="T47" fmla="*/ 53 h 83"/>
                  <a:gd name="T48" fmla="*/ 14 w 71"/>
                  <a:gd name="T49" fmla="*/ 57 h 83"/>
                  <a:gd name="T50" fmla="*/ 7 w 71"/>
                  <a:gd name="T51" fmla="*/ 58 h 83"/>
                  <a:gd name="T52" fmla="*/ 1 w 71"/>
                  <a:gd name="T53" fmla="*/ 63 h 83"/>
                  <a:gd name="T54" fmla="*/ 0 w 71"/>
                  <a:gd name="T55" fmla="*/ 67 h 83"/>
                  <a:gd name="T56" fmla="*/ 7 w 71"/>
                  <a:gd name="T57" fmla="*/ 74 h 83"/>
                  <a:gd name="T58" fmla="*/ 7 w 71"/>
                  <a:gd name="T59" fmla="*/ 74 h 83"/>
                  <a:gd name="T60" fmla="*/ 23 w 71"/>
                  <a:gd name="T61" fmla="*/ 81 h 83"/>
                  <a:gd name="T62" fmla="*/ 23 w 71"/>
                  <a:gd name="T63" fmla="*/ 81 h 83"/>
                  <a:gd name="T64" fmla="*/ 36 w 71"/>
                  <a:gd name="T65" fmla="*/ 83 h 83"/>
                  <a:gd name="T66" fmla="*/ 71 w 71"/>
                  <a:gd name="T67"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3">
                    <a:moveTo>
                      <a:pt x="71" y="67"/>
                    </a:moveTo>
                    <a:cubicBezTo>
                      <a:pt x="71" y="66"/>
                      <a:pt x="71" y="65"/>
                      <a:pt x="71" y="64"/>
                    </a:cubicBezTo>
                    <a:cubicBezTo>
                      <a:pt x="70" y="62"/>
                      <a:pt x="68" y="59"/>
                      <a:pt x="65" y="58"/>
                    </a:cubicBezTo>
                    <a:cubicBezTo>
                      <a:pt x="63" y="57"/>
                      <a:pt x="57" y="57"/>
                      <a:pt x="55" y="56"/>
                    </a:cubicBezTo>
                    <a:cubicBezTo>
                      <a:pt x="53" y="55"/>
                      <a:pt x="45" y="52"/>
                      <a:pt x="44" y="50"/>
                    </a:cubicBezTo>
                    <a:cubicBezTo>
                      <a:pt x="43" y="48"/>
                      <a:pt x="42" y="45"/>
                      <a:pt x="43" y="43"/>
                    </a:cubicBezTo>
                    <a:cubicBezTo>
                      <a:pt x="43" y="42"/>
                      <a:pt x="44" y="41"/>
                      <a:pt x="44" y="41"/>
                    </a:cubicBezTo>
                    <a:cubicBezTo>
                      <a:pt x="45" y="41"/>
                      <a:pt x="45" y="41"/>
                      <a:pt x="46" y="42"/>
                    </a:cubicBezTo>
                    <a:cubicBezTo>
                      <a:pt x="46" y="42"/>
                      <a:pt x="45" y="44"/>
                      <a:pt x="44" y="44"/>
                    </a:cubicBezTo>
                    <a:cubicBezTo>
                      <a:pt x="45" y="44"/>
                      <a:pt x="48" y="44"/>
                      <a:pt x="49" y="44"/>
                    </a:cubicBezTo>
                    <a:cubicBezTo>
                      <a:pt x="53" y="43"/>
                      <a:pt x="54" y="40"/>
                      <a:pt x="55" y="37"/>
                    </a:cubicBezTo>
                    <a:cubicBezTo>
                      <a:pt x="56" y="32"/>
                      <a:pt x="52" y="25"/>
                      <a:pt x="51" y="20"/>
                    </a:cubicBezTo>
                    <a:cubicBezTo>
                      <a:pt x="49" y="15"/>
                      <a:pt x="49" y="10"/>
                      <a:pt x="46" y="7"/>
                    </a:cubicBezTo>
                    <a:cubicBezTo>
                      <a:pt x="44" y="5"/>
                      <a:pt x="41" y="3"/>
                      <a:pt x="38" y="5"/>
                    </a:cubicBezTo>
                    <a:cubicBezTo>
                      <a:pt x="31" y="0"/>
                      <a:pt x="24" y="6"/>
                      <a:pt x="20" y="12"/>
                    </a:cubicBezTo>
                    <a:cubicBezTo>
                      <a:pt x="16" y="19"/>
                      <a:pt x="14" y="24"/>
                      <a:pt x="13" y="32"/>
                    </a:cubicBezTo>
                    <a:cubicBezTo>
                      <a:pt x="12" y="38"/>
                      <a:pt x="11" y="41"/>
                      <a:pt x="16" y="44"/>
                    </a:cubicBezTo>
                    <a:cubicBezTo>
                      <a:pt x="18" y="45"/>
                      <a:pt x="24" y="46"/>
                      <a:pt x="26" y="43"/>
                    </a:cubicBezTo>
                    <a:cubicBezTo>
                      <a:pt x="25" y="44"/>
                      <a:pt x="23" y="43"/>
                      <a:pt x="24" y="42"/>
                    </a:cubicBezTo>
                    <a:cubicBezTo>
                      <a:pt x="24" y="41"/>
                      <a:pt x="24" y="41"/>
                      <a:pt x="25" y="40"/>
                    </a:cubicBezTo>
                    <a:cubicBezTo>
                      <a:pt x="25" y="40"/>
                      <a:pt x="25" y="40"/>
                      <a:pt x="25" y="40"/>
                    </a:cubicBezTo>
                    <a:cubicBezTo>
                      <a:pt x="26" y="41"/>
                      <a:pt x="26" y="42"/>
                      <a:pt x="27" y="43"/>
                    </a:cubicBezTo>
                    <a:cubicBezTo>
                      <a:pt x="27" y="44"/>
                      <a:pt x="27" y="48"/>
                      <a:pt x="26" y="50"/>
                    </a:cubicBezTo>
                    <a:cubicBezTo>
                      <a:pt x="25" y="51"/>
                      <a:pt x="23" y="53"/>
                      <a:pt x="22" y="53"/>
                    </a:cubicBezTo>
                    <a:cubicBezTo>
                      <a:pt x="19" y="55"/>
                      <a:pt x="17" y="56"/>
                      <a:pt x="14" y="57"/>
                    </a:cubicBezTo>
                    <a:cubicBezTo>
                      <a:pt x="12" y="57"/>
                      <a:pt x="10" y="58"/>
                      <a:pt x="7" y="58"/>
                    </a:cubicBezTo>
                    <a:cubicBezTo>
                      <a:pt x="4" y="59"/>
                      <a:pt x="3" y="60"/>
                      <a:pt x="1" y="63"/>
                    </a:cubicBezTo>
                    <a:cubicBezTo>
                      <a:pt x="1" y="64"/>
                      <a:pt x="0" y="66"/>
                      <a:pt x="0" y="67"/>
                    </a:cubicBezTo>
                    <a:cubicBezTo>
                      <a:pt x="2" y="69"/>
                      <a:pt x="5" y="72"/>
                      <a:pt x="7" y="74"/>
                    </a:cubicBezTo>
                    <a:cubicBezTo>
                      <a:pt x="7" y="74"/>
                      <a:pt x="7" y="74"/>
                      <a:pt x="7" y="74"/>
                    </a:cubicBezTo>
                    <a:cubicBezTo>
                      <a:pt x="12" y="77"/>
                      <a:pt x="17" y="80"/>
                      <a:pt x="23" y="81"/>
                    </a:cubicBezTo>
                    <a:cubicBezTo>
                      <a:pt x="23" y="81"/>
                      <a:pt x="23" y="81"/>
                      <a:pt x="23" y="81"/>
                    </a:cubicBezTo>
                    <a:cubicBezTo>
                      <a:pt x="27" y="82"/>
                      <a:pt x="31" y="83"/>
                      <a:pt x="36" y="83"/>
                    </a:cubicBezTo>
                    <a:cubicBezTo>
                      <a:pt x="49" y="83"/>
                      <a:pt x="62" y="77"/>
                      <a:pt x="71" y="67"/>
                    </a:cubicBez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endParaRPr lang="en-US" sz="1557"/>
              </a:p>
            </p:txBody>
          </p:sp>
        </p:grpSp>
        <p:grpSp>
          <p:nvGrpSpPr>
            <p:cNvPr id="10" name="Group 9">
              <a:extLst>
                <a:ext uri="{FF2B5EF4-FFF2-40B4-BE49-F238E27FC236}">
                  <a16:creationId xmlns:a16="http://schemas.microsoft.com/office/drawing/2014/main" id="{E0FAA553-CDDE-4EB4-B522-5443FB91F1D3}"/>
                </a:ext>
              </a:extLst>
            </p:cNvPr>
            <p:cNvGrpSpPr/>
            <p:nvPr/>
          </p:nvGrpSpPr>
          <p:grpSpPr>
            <a:xfrm>
              <a:off x="5694743" y="4858741"/>
              <a:ext cx="329946" cy="341220"/>
              <a:chOff x="5430706" y="4833740"/>
              <a:chExt cx="329946" cy="341220"/>
            </a:xfrm>
          </p:grpSpPr>
          <p:sp>
            <p:nvSpPr>
              <p:cNvPr id="55" name="Freeform 176">
                <a:extLst>
                  <a:ext uri="{FF2B5EF4-FFF2-40B4-BE49-F238E27FC236}">
                    <a16:creationId xmlns:a16="http://schemas.microsoft.com/office/drawing/2014/main" id="{A6570FDF-7C60-446B-9D9C-5205EBDE0889}"/>
                  </a:ext>
                </a:extLst>
              </p:cNvPr>
              <p:cNvSpPr>
                <a:spLocks/>
              </p:cNvSpPr>
              <p:nvPr/>
            </p:nvSpPr>
            <p:spPr bwMode="auto">
              <a:xfrm>
                <a:off x="5430706" y="4833740"/>
                <a:ext cx="329946" cy="341218"/>
              </a:xfrm>
              <a:custGeom>
                <a:avLst/>
                <a:gdLst>
                  <a:gd name="T0" fmla="*/ 48 w 96"/>
                  <a:gd name="T1" fmla="*/ 96 h 96"/>
                  <a:gd name="T2" fmla="*/ 96 w 96"/>
                  <a:gd name="T3" fmla="*/ 48 h 96"/>
                  <a:gd name="T4" fmla="*/ 48 w 96"/>
                  <a:gd name="T5" fmla="*/ 0 h 96"/>
                  <a:gd name="T6" fmla="*/ 0 w 96"/>
                  <a:gd name="T7" fmla="*/ 48 h 96"/>
                  <a:gd name="T8" fmla="*/ 25 w 96"/>
                  <a:gd name="T9" fmla="*/ 90 h 96"/>
                  <a:gd name="T10" fmla="*/ 25 w 96"/>
                  <a:gd name="T11" fmla="*/ 90 h 96"/>
                  <a:gd name="T12" fmla="*/ 43 w 96"/>
                  <a:gd name="T13" fmla="*/ 95 h 96"/>
                  <a:gd name="T14" fmla="*/ 43 w 96"/>
                  <a:gd name="T15" fmla="*/ 95 h 96"/>
                  <a:gd name="T16" fmla="*/ 48 w 96"/>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48" y="96"/>
                    </a:moveTo>
                    <a:cubicBezTo>
                      <a:pt x="75" y="96"/>
                      <a:pt x="96" y="74"/>
                      <a:pt x="96" y="48"/>
                    </a:cubicBezTo>
                    <a:cubicBezTo>
                      <a:pt x="96" y="21"/>
                      <a:pt x="75" y="0"/>
                      <a:pt x="48" y="0"/>
                    </a:cubicBezTo>
                    <a:cubicBezTo>
                      <a:pt x="22" y="0"/>
                      <a:pt x="0" y="21"/>
                      <a:pt x="0" y="48"/>
                    </a:cubicBezTo>
                    <a:cubicBezTo>
                      <a:pt x="0" y="66"/>
                      <a:pt x="10" y="81"/>
                      <a:pt x="25" y="90"/>
                    </a:cubicBezTo>
                    <a:cubicBezTo>
                      <a:pt x="25" y="90"/>
                      <a:pt x="25" y="90"/>
                      <a:pt x="25" y="90"/>
                    </a:cubicBezTo>
                    <a:cubicBezTo>
                      <a:pt x="30" y="93"/>
                      <a:pt x="36" y="95"/>
                      <a:pt x="43" y="95"/>
                    </a:cubicBezTo>
                    <a:cubicBezTo>
                      <a:pt x="43" y="95"/>
                      <a:pt x="43" y="95"/>
                      <a:pt x="43" y="95"/>
                    </a:cubicBezTo>
                    <a:cubicBezTo>
                      <a:pt x="45" y="96"/>
                      <a:pt x="46" y="96"/>
                      <a:pt x="48" y="96"/>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57"/>
              </a:p>
            </p:txBody>
          </p:sp>
          <p:sp>
            <p:nvSpPr>
              <p:cNvPr id="56" name="Freeform 177">
                <a:extLst>
                  <a:ext uri="{FF2B5EF4-FFF2-40B4-BE49-F238E27FC236}">
                    <a16:creationId xmlns:a16="http://schemas.microsoft.com/office/drawing/2014/main" id="{91128B20-0C07-4903-9D6E-6817FF2307B4}"/>
                  </a:ext>
                </a:extLst>
              </p:cNvPr>
              <p:cNvSpPr>
                <a:spLocks/>
              </p:cNvSpPr>
              <p:nvPr/>
            </p:nvSpPr>
            <p:spPr bwMode="auto">
              <a:xfrm>
                <a:off x="5471948" y="4873222"/>
                <a:ext cx="251099" cy="301738"/>
              </a:xfrm>
              <a:custGeom>
                <a:avLst/>
                <a:gdLst>
                  <a:gd name="T0" fmla="*/ 73 w 73"/>
                  <a:gd name="T1" fmla="*/ 68 h 85"/>
                  <a:gd name="T2" fmla="*/ 72 w 73"/>
                  <a:gd name="T3" fmla="*/ 64 h 85"/>
                  <a:gd name="T4" fmla="*/ 67 w 73"/>
                  <a:gd name="T5" fmla="*/ 58 h 85"/>
                  <a:gd name="T6" fmla="*/ 60 w 73"/>
                  <a:gd name="T7" fmla="*/ 57 h 85"/>
                  <a:gd name="T8" fmla="*/ 65 w 73"/>
                  <a:gd name="T9" fmla="*/ 52 h 85"/>
                  <a:gd name="T10" fmla="*/ 56 w 73"/>
                  <a:gd name="T11" fmla="*/ 30 h 85"/>
                  <a:gd name="T12" fmla="*/ 48 w 73"/>
                  <a:gd name="T13" fmla="*/ 6 h 85"/>
                  <a:gd name="T14" fmla="*/ 41 w 73"/>
                  <a:gd name="T15" fmla="*/ 4 h 85"/>
                  <a:gd name="T16" fmla="*/ 24 w 73"/>
                  <a:gd name="T17" fmla="*/ 8 h 85"/>
                  <a:gd name="T18" fmla="*/ 20 w 73"/>
                  <a:gd name="T19" fmla="*/ 28 h 85"/>
                  <a:gd name="T20" fmla="*/ 14 w 73"/>
                  <a:gd name="T21" fmla="*/ 52 h 85"/>
                  <a:gd name="T22" fmla="*/ 8 w 73"/>
                  <a:gd name="T23" fmla="*/ 49 h 85"/>
                  <a:gd name="T24" fmla="*/ 14 w 73"/>
                  <a:gd name="T25" fmla="*/ 57 h 85"/>
                  <a:gd name="T26" fmla="*/ 8 w 73"/>
                  <a:gd name="T27" fmla="*/ 58 h 85"/>
                  <a:gd name="T28" fmla="*/ 1 w 73"/>
                  <a:gd name="T29" fmla="*/ 69 h 85"/>
                  <a:gd name="T30" fmla="*/ 13 w 73"/>
                  <a:gd name="T31" fmla="*/ 79 h 85"/>
                  <a:gd name="T32" fmla="*/ 13 w 73"/>
                  <a:gd name="T33" fmla="*/ 79 h 85"/>
                  <a:gd name="T34" fmla="*/ 31 w 73"/>
                  <a:gd name="T35" fmla="*/ 84 h 85"/>
                  <a:gd name="T36" fmla="*/ 31 w 73"/>
                  <a:gd name="T37" fmla="*/ 84 h 85"/>
                  <a:gd name="T38" fmla="*/ 36 w 73"/>
                  <a:gd name="T39" fmla="*/ 85 h 85"/>
                  <a:gd name="T40" fmla="*/ 73 w 73"/>
                  <a:gd name="T41"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85">
                    <a:moveTo>
                      <a:pt x="73" y="68"/>
                    </a:moveTo>
                    <a:cubicBezTo>
                      <a:pt x="73" y="67"/>
                      <a:pt x="72" y="65"/>
                      <a:pt x="72" y="64"/>
                    </a:cubicBezTo>
                    <a:cubicBezTo>
                      <a:pt x="71" y="61"/>
                      <a:pt x="69" y="59"/>
                      <a:pt x="67" y="58"/>
                    </a:cubicBezTo>
                    <a:cubicBezTo>
                      <a:pt x="65" y="58"/>
                      <a:pt x="62" y="57"/>
                      <a:pt x="60" y="57"/>
                    </a:cubicBezTo>
                    <a:cubicBezTo>
                      <a:pt x="62" y="56"/>
                      <a:pt x="65" y="54"/>
                      <a:pt x="65" y="52"/>
                    </a:cubicBezTo>
                    <a:cubicBezTo>
                      <a:pt x="53" y="54"/>
                      <a:pt x="56" y="38"/>
                      <a:pt x="56" y="30"/>
                    </a:cubicBezTo>
                    <a:cubicBezTo>
                      <a:pt x="55" y="18"/>
                      <a:pt x="52" y="9"/>
                      <a:pt x="48" y="6"/>
                    </a:cubicBezTo>
                    <a:cubicBezTo>
                      <a:pt x="46" y="4"/>
                      <a:pt x="43" y="2"/>
                      <a:pt x="41" y="4"/>
                    </a:cubicBezTo>
                    <a:cubicBezTo>
                      <a:pt x="35" y="0"/>
                      <a:pt x="28" y="3"/>
                      <a:pt x="24" y="8"/>
                    </a:cubicBezTo>
                    <a:cubicBezTo>
                      <a:pt x="20" y="14"/>
                      <a:pt x="20" y="21"/>
                      <a:pt x="20" y="28"/>
                    </a:cubicBezTo>
                    <a:cubicBezTo>
                      <a:pt x="20" y="34"/>
                      <a:pt x="22" y="50"/>
                      <a:pt x="14" y="52"/>
                    </a:cubicBezTo>
                    <a:cubicBezTo>
                      <a:pt x="12" y="52"/>
                      <a:pt x="9" y="51"/>
                      <a:pt x="8" y="49"/>
                    </a:cubicBezTo>
                    <a:cubicBezTo>
                      <a:pt x="8" y="54"/>
                      <a:pt x="11" y="56"/>
                      <a:pt x="14" y="57"/>
                    </a:cubicBezTo>
                    <a:cubicBezTo>
                      <a:pt x="12" y="57"/>
                      <a:pt x="10" y="57"/>
                      <a:pt x="8" y="58"/>
                    </a:cubicBezTo>
                    <a:cubicBezTo>
                      <a:pt x="3" y="59"/>
                      <a:pt x="0" y="64"/>
                      <a:pt x="1" y="69"/>
                    </a:cubicBezTo>
                    <a:cubicBezTo>
                      <a:pt x="4" y="73"/>
                      <a:pt x="8" y="76"/>
                      <a:pt x="13" y="79"/>
                    </a:cubicBezTo>
                    <a:cubicBezTo>
                      <a:pt x="13" y="79"/>
                      <a:pt x="13" y="79"/>
                      <a:pt x="13" y="79"/>
                    </a:cubicBezTo>
                    <a:cubicBezTo>
                      <a:pt x="18" y="82"/>
                      <a:pt x="24" y="84"/>
                      <a:pt x="31" y="84"/>
                    </a:cubicBezTo>
                    <a:cubicBezTo>
                      <a:pt x="31" y="84"/>
                      <a:pt x="31" y="84"/>
                      <a:pt x="31" y="84"/>
                    </a:cubicBezTo>
                    <a:cubicBezTo>
                      <a:pt x="33" y="85"/>
                      <a:pt x="34" y="85"/>
                      <a:pt x="36" y="85"/>
                    </a:cubicBezTo>
                    <a:cubicBezTo>
                      <a:pt x="51" y="85"/>
                      <a:pt x="64" y="78"/>
                      <a:pt x="73" y="68"/>
                    </a:cubicBez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endParaRPr lang="en-US" sz="1557"/>
              </a:p>
            </p:txBody>
          </p:sp>
        </p:grpSp>
      </p:grpSp>
      <p:sp>
        <p:nvSpPr>
          <p:cNvPr id="57" name="Arc 56">
            <a:extLst>
              <a:ext uri="{FF2B5EF4-FFF2-40B4-BE49-F238E27FC236}">
                <a16:creationId xmlns:a16="http://schemas.microsoft.com/office/drawing/2014/main" id="{330CE22A-15B4-4225-8340-92C10BC2DE27}"/>
              </a:ext>
            </a:extLst>
          </p:cNvPr>
          <p:cNvSpPr/>
          <p:nvPr/>
        </p:nvSpPr>
        <p:spPr bwMode="auto">
          <a:xfrm rot="5400000" flipV="1">
            <a:off x="2403647" y="2513169"/>
            <a:ext cx="2023527" cy="2335046"/>
          </a:xfrm>
          <a:prstGeom prst="arc">
            <a:avLst/>
          </a:prstGeom>
          <a:noFill/>
          <a:ln w="762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D01F478F-4D2C-8142-B366-153025C9A26E}"/>
              </a:ext>
            </a:extLst>
          </p:cNvPr>
          <p:cNvSpPr txBox="1"/>
          <p:nvPr/>
        </p:nvSpPr>
        <p:spPr>
          <a:xfrm>
            <a:off x="1651261" y="2780603"/>
            <a:ext cx="1247457" cy="309637"/>
          </a:xfrm>
          <a:prstGeom prst="rect">
            <a:avLst/>
          </a:prstGeom>
          <a:noFill/>
        </p:spPr>
        <p:txBody>
          <a:bodyPr wrap="none" rtlCol="0">
            <a:spAutoFit/>
          </a:bodyPr>
          <a:lstStyle/>
          <a:p>
            <a:r>
              <a:rPr lang="en-US" sz="1412" b="1" dirty="0">
                <a:latin typeface="+mn-lt"/>
              </a:rPr>
              <a:t>Parent owners</a:t>
            </a:r>
          </a:p>
        </p:txBody>
      </p:sp>
      <p:grpSp>
        <p:nvGrpSpPr>
          <p:cNvPr id="59" name="Group 58">
            <a:extLst>
              <a:ext uri="{FF2B5EF4-FFF2-40B4-BE49-F238E27FC236}">
                <a16:creationId xmlns:a16="http://schemas.microsoft.com/office/drawing/2014/main" id="{39C714BE-2530-46A8-AE18-6018AFE3816B}"/>
              </a:ext>
            </a:extLst>
          </p:cNvPr>
          <p:cNvGrpSpPr/>
          <p:nvPr/>
        </p:nvGrpSpPr>
        <p:grpSpPr>
          <a:xfrm>
            <a:off x="6636306" y="2136190"/>
            <a:ext cx="1290918" cy="1290918"/>
            <a:chOff x="6584982" y="2421015"/>
            <a:chExt cx="1463040" cy="1463040"/>
          </a:xfrm>
        </p:grpSpPr>
        <p:grpSp>
          <p:nvGrpSpPr>
            <p:cNvPr id="9" name="Group 8">
              <a:extLst>
                <a:ext uri="{FF2B5EF4-FFF2-40B4-BE49-F238E27FC236}">
                  <a16:creationId xmlns:a16="http://schemas.microsoft.com/office/drawing/2014/main" id="{447C9295-F08C-9C48-B434-1E20450EFDF8}"/>
                </a:ext>
              </a:extLst>
            </p:cNvPr>
            <p:cNvGrpSpPr/>
            <p:nvPr/>
          </p:nvGrpSpPr>
          <p:grpSpPr>
            <a:xfrm>
              <a:off x="6584982" y="2421015"/>
              <a:ext cx="1463040" cy="1463040"/>
              <a:chOff x="4973637" y="2054937"/>
              <a:chExt cx="1539130" cy="1348273"/>
            </a:xfrm>
            <a:solidFill>
              <a:schemeClr val="bg2">
                <a:lumMod val="20000"/>
                <a:lumOff val="80000"/>
              </a:schemeClr>
            </a:solidFill>
          </p:grpSpPr>
          <p:sp>
            <p:nvSpPr>
              <p:cNvPr id="7" name="Hexagon 6">
                <a:extLst>
                  <a:ext uri="{FF2B5EF4-FFF2-40B4-BE49-F238E27FC236}">
                    <a16:creationId xmlns:a16="http://schemas.microsoft.com/office/drawing/2014/main" id="{926EBA3D-761A-3143-B7FB-129330A5EBC8}"/>
                  </a:ext>
                </a:extLst>
              </p:cNvPr>
              <p:cNvSpPr/>
              <p:nvPr/>
            </p:nvSpPr>
            <p:spPr bwMode="auto">
              <a:xfrm>
                <a:off x="4973637" y="2054937"/>
                <a:ext cx="1539130" cy="1348273"/>
              </a:xfrm>
              <a:prstGeom prst="rect">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sz="1412">
                  <a:latin typeface="Gotham C2 Text"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B17E7973-E5C5-934C-BE7C-D0FF24D9BFAE}"/>
                  </a:ext>
                </a:extLst>
              </p:cNvPr>
              <p:cNvSpPr txBox="1"/>
              <p:nvPr/>
            </p:nvSpPr>
            <p:spPr>
              <a:xfrm>
                <a:off x="5226025" y="2305808"/>
                <a:ext cx="1034353" cy="323394"/>
              </a:xfrm>
              <a:prstGeom prst="rect">
                <a:avLst/>
              </a:prstGeom>
              <a:grpFill/>
              <a:ln>
                <a:noFill/>
              </a:ln>
            </p:spPr>
            <p:txBody>
              <a:bodyPr wrap="none" rtlCol="0">
                <a:spAutoFit/>
              </a:bodyPr>
              <a:lstStyle/>
              <a:p>
                <a:r>
                  <a:rPr lang="en-US" sz="1412" b="1" dirty="0">
                    <a:latin typeface="+mn-lt"/>
                  </a:rPr>
                  <a:t>FLP / LLC</a:t>
                </a:r>
              </a:p>
            </p:txBody>
          </p:sp>
        </p:grpSp>
        <p:pic>
          <p:nvPicPr>
            <p:cNvPr id="58" name="Graphic 57" descr="Handshake">
              <a:extLst>
                <a:ext uri="{FF2B5EF4-FFF2-40B4-BE49-F238E27FC236}">
                  <a16:creationId xmlns:a16="http://schemas.microsoft.com/office/drawing/2014/main" id="{D43F8939-2BA5-4AEF-A1AB-18634CAB82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6765" y="2982563"/>
              <a:ext cx="719474" cy="719474"/>
            </a:xfrm>
            <a:prstGeom prst="rect">
              <a:avLst/>
            </a:prstGeom>
          </p:spPr>
        </p:pic>
      </p:grpSp>
    </p:spTree>
    <p:extLst>
      <p:ext uri="{BB962C8B-B14F-4D97-AF65-F5344CB8AC3E}">
        <p14:creationId xmlns:p14="http://schemas.microsoft.com/office/powerpoint/2010/main" val="2602737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2C90-E457-F04D-BFB3-AE0E568625CF}"/>
              </a:ext>
            </a:extLst>
          </p:cNvPr>
          <p:cNvSpPr>
            <a:spLocks noGrp="1"/>
          </p:cNvSpPr>
          <p:nvPr>
            <p:ph type="title"/>
          </p:nvPr>
        </p:nvSpPr>
        <p:spPr/>
        <p:txBody>
          <a:bodyPr/>
          <a:lstStyle/>
          <a:p>
            <a:r>
              <a:rPr lang="en-US" dirty="0"/>
              <a:t>Using an ESOP to create a market for </a:t>
            </a:r>
            <a:br>
              <a:rPr lang="en-US" dirty="0"/>
            </a:br>
            <a:r>
              <a:rPr lang="en-US" dirty="0"/>
              <a:t>closely held stock</a:t>
            </a:r>
          </a:p>
        </p:txBody>
      </p:sp>
      <p:sp>
        <p:nvSpPr>
          <p:cNvPr id="6" name="Content Placeholder 2">
            <a:extLst>
              <a:ext uri="{FF2B5EF4-FFF2-40B4-BE49-F238E27FC236}">
                <a16:creationId xmlns:a16="http://schemas.microsoft.com/office/drawing/2014/main" id="{ADDE947B-F8AE-264E-A6EB-77842B028E7D}"/>
              </a:ext>
            </a:extLst>
          </p:cNvPr>
          <p:cNvSpPr>
            <a:spLocks noGrp="1"/>
          </p:cNvSpPr>
          <p:nvPr>
            <p:ph idx="1"/>
          </p:nvPr>
        </p:nvSpPr>
        <p:spPr/>
        <p:txBody>
          <a:bodyPr/>
          <a:lstStyle/>
          <a:p>
            <a:r>
              <a:rPr lang="en-US" dirty="0"/>
              <a:t>ERISA-qualified defined contribution plan</a:t>
            </a:r>
          </a:p>
          <a:p>
            <a:r>
              <a:rPr lang="en-US" dirty="0"/>
              <a:t>For a closely held business, can create a market for company shares</a:t>
            </a:r>
          </a:p>
          <a:p>
            <a:r>
              <a:rPr lang="en-US" dirty="0"/>
              <a:t>Plan contributions are deductible (subject to ERISA limits)</a:t>
            </a:r>
          </a:p>
          <a:p>
            <a:r>
              <a:rPr lang="en-US" dirty="0"/>
              <a:t>Tax-deferred retirement benefit for employee participants</a:t>
            </a:r>
          </a:p>
          <a:p>
            <a:r>
              <a:rPr lang="en-US" dirty="0"/>
              <a:t>May be leveraged (company secures outside financing to fund the ESOP) or non-leveraged</a:t>
            </a:r>
          </a:p>
        </p:txBody>
      </p:sp>
      <p:sp>
        <p:nvSpPr>
          <p:cNvPr id="5" name="Text Placeholder 4">
            <a:extLst>
              <a:ext uri="{FF2B5EF4-FFF2-40B4-BE49-F238E27FC236}">
                <a16:creationId xmlns:a16="http://schemas.microsoft.com/office/drawing/2014/main" id="{68CA08F8-6176-47EA-B35A-A11AACD679C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1086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Bank">
            <a:extLst>
              <a:ext uri="{FF2B5EF4-FFF2-40B4-BE49-F238E27FC236}">
                <a16:creationId xmlns:a16="http://schemas.microsoft.com/office/drawing/2014/main" id="{0A3BDD12-2F8E-4E48-AF78-DD0741E6B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936" y="2798163"/>
            <a:ext cx="1481419" cy="1481419"/>
          </a:xfrm>
          <a:prstGeom prst="rect">
            <a:avLst/>
          </a:prstGeom>
        </p:spPr>
      </p:pic>
      <p:pic>
        <p:nvPicPr>
          <p:cNvPr id="57" name="Graphic 56" descr="Factory">
            <a:extLst>
              <a:ext uri="{FF2B5EF4-FFF2-40B4-BE49-F238E27FC236}">
                <a16:creationId xmlns:a16="http://schemas.microsoft.com/office/drawing/2014/main" id="{D4AB120E-6BA0-457D-A3B7-F925AB5162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5986" y="1587243"/>
            <a:ext cx="1359779" cy="1359779"/>
          </a:xfrm>
          <a:prstGeom prst="rect">
            <a:avLst/>
          </a:prstGeom>
        </p:spPr>
      </p:pic>
      <p:sp>
        <p:nvSpPr>
          <p:cNvPr id="62" name="Rectangle 61">
            <a:extLst>
              <a:ext uri="{FF2B5EF4-FFF2-40B4-BE49-F238E27FC236}">
                <a16:creationId xmlns:a16="http://schemas.microsoft.com/office/drawing/2014/main" id="{A2B6B8C2-3677-2247-8615-669D7C8A3113}"/>
              </a:ext>
            </a:extLst>
          </p:cNvPr>
          <p:cNvSpPr/>
          <p:nvPr/>
        </p:nvSpPr>
        <p:spPr bwMode="auto">
          <a:xfrm>
            <a:off x="5601213" y="2303493"/>
            <a:ext cx="2856987" cy="2682131"/>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b="1" dirty="0">
              <a:latin typeface="Gotham C2 Text" charset="0"/>
              <a:ea typeface="ＭＳ Ｐゴシック" charset="0"/>
              <a:cs typeface="ＭＳ Ｐゴシック" charset="0"/>
            </a:endParaRPr>
          </a:p>
        </p:txBody>
      </p:sp>
      <p:sp>
        <p:nvSpPr>
          <p:cNvPr id="2" name="Title 1">
            <a:extLst>
              <a:ext uri="{FF2B5EF4-FFF2-40B4-BE49-F238E27FC236}">
                <a16:creationId xmlns:a16="http://schemas.microsoft.com/office/drawing/2014/main" id="{0EA2A6B5-E65D-E04B-8A8E-011ABA99AD6D}"/>
              </a:ext>
            </a:extLst>
          </p:cNvPr>
          <p:cNvSpPr>
            <a:spLocks noGrp="1"/>
          </p:cNvSpPr>
          <p:nvPr>
            <p:ph type="title"/>
          </p:nvPr>
        </p:nvSpPr>
        <p:spPr/>
        <p:txBody>
          <a:bodyPr/>
          <a:lstStyle/>
          <a:p>
            <a:r>
              <a:rPr lang="en-US" dirty="0"/>
              <a:t>Leveraged ESOP example</a:t>
            </a:r>
          </a:p>
        </p:txBody>
      </p:sp>
      <p:sp>
        <p:nvSpPr>
          <p:cNvPr id="9" name="Text Placeholder 8">
            <a:extLst>
              <a:ext uri="{FF2B5EF4-FFF2-40B4-BE49-F238E27FC236}">
                <a16:creationId xmlns:a16="http://schemas.microsoft.com/office/drawing/2014/main" id="{ACBF1A36-C650-4B5C-AB6D-696636EA7AEA}"/>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E9950A33-5D0E-A749-8306-179189B61BF7}"/>
              </a:ext>
            </a:extLst>
          </p:cNvPr>
          <p:cNvSpPr txBox="1"/>
          <p:nvPr/>
        </p:nvSpPr>
        <p:spPr>
          <a:xfrm>
            <a:off x="2611124" y="2750903"/>
            <a:ext cx="806632" cy="282385"/>
          </a:xfrm>
          <a:prstGeom prst="rect">
            <a:avLst/>
          </a:prstGeom>
          <a:noFill/>
        </p:spPr>
        <p:txBody>
          <a:bodyPr wrap="none" rtlCol="0">
            <a:spAutoFit/>
          </a:bodyPr>
          <a:lstStyle/>
          <a:p>
            <a:r>
              <a:rPr lang="en-US" sz="1235" b="1" dirty="0">
                <a:solidFill>
                  <a:schemeClr val="bg2"/>
                </a:solidFill>
                <a:latin typeface="+mn-lt"/>
              </a:rPr>
              <a:t>Company</a:t>
            </a:r>
          </a:p>
        </p:txBody>
      </p:sp>
      <p:sp>
        <p:nvSpPr>
          <p:cNvPr id="22" name="TextBox 21">
            <a:extLst>
              <a:ext uri="{FF2B5EF4-FFF2-40B4-BE49-F238E27FC236}">
                <a16:creationId xmlns:a16="http://schemas.microsoft.com/office/drawing/2014/main" id="{01E276FB-14FF-1945-B06D-9BD21A43B375}"/>
              </a:ext>
            </a:extLst>
          </p:cNvPr>
          <p:cNvSpPr txBox="1"/>
          <p:nvPr/>
        </p:nvSpPr>
        <p:spPr>
          <a:xfrm>
            <a:off x="4409936" y="3830207"/>
            <a:ext cx="673582" cy="282385"/>
          </a:xfrm>
          <a:prstGeom prst="rect">
            <a:avLst/>
          </a:prstGeom>
          <a:noFill/>
        </p:spPr>
        <p:txBody>
          <a:bodyPr wrap="none" rtlCol="0">
            <a:spAutoFit/>
          </a:bodyPr>
          <a:lstStyle/>
          <a:p>
            <a:r>
              <a:rPr lang="en-US" sz="1235" b="1" dirty="0">
                <a:solidFill>
                  <a:schemeClr val="bg2"/>
                </a:solidFill>
                <a:latin typeface="+mn-lt"/>
              </a:rPr>
              <a:t>Owners</a:t>
            </a:r>
          </a:p>
        </p:txBody>
      </p:sp>
      <p:cxnSp>
        <p:nvCxnSpPr>
          <p:cNvPr id="33" name="Straight Arrow Connector 32">
            <a:extLst>
              <a:ext uri="{FF2B5EF4-FFF2-40B4-BE49-F238E27FC236}">
                <a16:creationId xmlns:a16="http://schemas.microsoft.com/office/drawing/2014/main" id="{7B11AB0F-3FFD-FD4B-A567-561A1A790455}"/>
              </a:ext>
            </a:extLst>
          </p:cNvPr>
          <p:cNvCxnSpPr/>
          <p:nvPr/>
        </p:nvCxnSpPr>
        <p:spPr bwMode="auto">
          <a:xfrm flipV="1">
            <a:off x="1571920" y="2542929"/>
            <a:ext cx="880841" cy="472943"/>
          </a:xfrm>
          <a:prstGeom prst="straightConnector1">
            <a:avLst/>
          </a:prstGeom>
          <a:noFill/>
          <a:ln w="381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Arrow Connector 34">
            <a:extLst>
              <a:ext uri="{FF2B5EF4-FFF2-40B4-BE49-F238E27FC236}">
                <a16:creationId xmlns:a16="http://schemas.microsoft.com/office/drawing/2014/main" id="{B7C081FB-1854-0341-95AA-79615734F05A}"/>
              </a:ext>
            </a:extLst>
          </p:cNvPr>
          <p:cNvCxnSpPr>
            <a:cxnSpLocks/>
          </p:cNvCxnSpPr>
          <p:nvPr/>
        </p:nvCxnSpPr>
        <p:spPr bwMode="auto">
          <a:xfrm flipH="1">
            <a:off x="3009292" y="3039259"/>
            <a:ext cx="5148" cy="638319"/>
          </a:xfrm>
          <a:prstGeom prst="straightConnector1">
            <a:avLst/>
          </a:prstGeom>
          <a:noFill/>
          <a:ln w="381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A08C1093-B074-8F40-AE57-FD54FA9A1E51}"/>
              </a:ext>
            </a:extLst>
          </p:cNvPr>
          <p:cNvCxnSpPr/>
          <p:nvPr/>
        </p:nvCxnSpPr>
        <p:spPr bwMode="auto">
          <a:xfrm>
            <a:off x="3000488" y="5010777"/>
            <a:ext cx="0" cy="301817"/>
          </a:xfrm>
          <a:prstGeom prst="straightConnector1">
            <a:avLst/>
          </a:prstGeom>
          <a:noFill/>
          <a:ln w="381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Arrow Connector 36">
            <a:extLst>
              <a:ext uri="{FF2B5EF4-FFF2-40B4-BE49-F238E27FC236}">
                <a16:creationId xmlns:a16="http://schemas.microsoft.com/office/drawing/2014/main" id="{EF2C9D51-74A1-B645-9B64-824BD9DF29C7}"/>
              </a:ext>
            </a:extLst>
          </p:cNvPr>
          <p:cNvCxnSpPr>
            <a:cxnSpLocks/>
          </p:cNvCxnSpPr>
          <p:nvPr/>
        </p:nvCxnSpPr>
        <p:spPr bwMode="auto">
          <a:xfrm flipH="1">
            <a:off x="3482288" y="3491680"/>
            <a:ext cx="684852" cy="456334"/>
          </a:xfrm>
          <a:prstGeom prst="straightConnector1">
            <a:avLst/>
          </a:prstGeom>
          <a:noFill/>
          <a:ln w="38100" cap="flat" cmpd="sng" algn="ctr">
            <a:solidFill>
              <a:schemeClr val="bg1"/>
            </a:solidFill>
            <a:prstDash val="solid"/>
            <a:round/>
            <a:headEnd type="triangl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63" name="Group 62">
            <a:extLst>
              <a:ext uri="{FF2B5EF4-FFF2-40B4-BE49-F238E27FC236}">
                <a16:creationId xmlns:a16="http://schemas.microsoft.com/office/drawing/2014/main" id="{520075BB-9DBA-B648-80CB-27772EF4B6E1}"/>
              </a:ext>
            </a:extLst>
          </p:cNvPr>
          <p:cNvGrpSpPr/>
          <p:nvPr/>
        </p:nvGrpSpPr>
        <p:grpSpPr>
          <a:xfrm>
            <a:off x="5725032" y="2480268"/>
            <a:ext cx="282388" cy="289563"/>
            <a:chOff x="7721600" y="2559822"/>
            <a:chExt cx="284052" cy="328171"/>
          </a:xfrm>
        </p:grpSpPr>
        <p:sp>
          <p:nvSpPr>
            <p:cNvPr id="64" name="Oval 63">
              <a:extLst>
                <a:ext uri="{FF2B5EF4-FFF2-40B4-BE49-F238E27FC236}">
                  <a16:creationId xmlns:a16="http://schemas.microsoft.com/office/drawing/2014/main" id="{223C4252-09DA-FB41-B921-1F3D5055AE68}"/>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b="1">
                <a:solidFill>
                  <a:srgbClr val="FFFFFF"/>
                </a:solidFill>
                <a:latin typeface="Gotham C2 Text" charset="0"/>
                <a:ea typeface="ＭＳ Ｐゴシック" charset="0"/>
                <a:cs typeface="ＭＳ Ｐゴシック" charset="0"/>
              </a:endParaRPr>
            </a:p>
          </p:txBody>
        </p:sp>
        <p:sp>
          <p:nvSpPr>
            <p:cNvPr id="65" name="TextBox 64">
              <a:extLst>
                <a:ext uri="{FF2B5EF4-FFF2-40B4-BE49-F238E27FC236}">
                  <a16:creationId xmlns:a16="http://schemas.microsoft.com/office/drawing/2014/main" id="{CE12037E-EC7F-7B46-A097-EE8625CF7BE3}"/>
                </a:ext>
              </a:extLst>
            </p:cNvPr>
            <p:cNvSpPr txBox="1"/>
            <p:nvPr/>
          </p:nvSpPr>
          <p:spPr>
            <a:xfrm>
              <a:off x="7732857" y="2567957"/>
              <a:ext cx="261540" cy="320036"/>
            </a:xfrm>
            <a:prstGeom prst="rect">
              <a:avLst/>
            </a:prstGeom>
            <a:noFill/>
            <a:ln>
              <a:noFill/>
            </a:ln>
          </p:spPr>
          <p:txBody>
            <a:bodyPr wrap="none" rtlCol="0">
              <a:spAutoFit/>
            </a:bodyPr>
            <a:lstStyle/>
            <a:p>
              <a:r>
                <a:rPr lang="en-US" sz="1235" b="1" dirty="0">
                  <a:solidFill>
                    <a:srgbClr val="FFFFFF"/>
                  </a:solidFill>
                  <a:latin typeface="+mn-lt"/>
                </a:rPr>
                <a:t>1</a:t>
              </a:r>
            </a:p>
          </p:txBody>
        </p:sp>
      </p:grpSp>
      <p:sp>
        <p:nvSpPr>
          <p:cNvPr id="50" name="TextBox 49">
            <a:extLst>
              <a:ext uri="{FF2B5EF4-FFF2-40B4-BE49-F238E27FC236}">
                <a16:creationId xmlns:a16="http://schemas.microsoft.com/office/drawing/2014/main" id="{D18F29B1-825D-BF4E-A99B-0E85ADEAC493}"/>
              </a:ext>
            </a:extLst>
          </p:cNvPr>
          <p:cNvSpPr txBox="1"/>
          <p:nvPr/>
        </p:nvSpPr>
        <p:spPr>
          <a:xfrm>
            <a:off x="5998850" y="2470311"/>
            <a:ext cx="1952779" cy="282385"/>
          </a:xfrm>
          <a:prstGeom prst="rect">
            <a:avLst/>
          </a:prstGeom>
          <a:noFill/>
        </p:spPr>
        <p:txBody>
          <a:bodyPr wrap="none" rtlCol="0">
            <a:spAutoFit/>
          </a:bodyPr>
          <a:lstStyle/>
          <a:p>
            <a:pPr algn="l"/>
            <a:r>
              <a:rPr lang="en-US" sz="1235" b="1" dirty="0">
                <a:latin typeface="+mn-lt"/>
              </a:rPr>
              <a:t>Company secures financing</a:t>
            </a:r>
          </a:p>
        </p:txBody>
      </p:sp>
      <p:grpSp>
        <p:nvGrpSpPr>
          <p:cNvPr id="67" name="Group 66">
            <a:extLst>
              <a:ext uri="{FF2B5EF4-FFF2-40B4-BE49-F238E27FC236}">
                <a16:creationId xmlns:a16="http://schemas.microsoft.com/office/drawing/2014/main" id="{B5319B20-BC36-354F-8D17-9642A76758C3}"/>
              </a:ext>
            </a:extLst>
          </p:cNvPr>
          <p:cNvGrpSpPr/>
          <p:nvPr/>
        </p:nvGrpSpPr>
        <p:grpSpPr>
          <a:xfrm>
            <a:off x="5725032" y="3084367"/>
            <a:ext cx="282388" cy="289563"/>
            <a:chOff x="7721600" y="2559822"/>
            <a:chExt cx="284052" cy="328171"/>
          </a:xfrm>
        </p:grpSpPr>
        <p:sp>
          <p:nvSpPr>
            <p:cNvPr id="68" name="Oval 67">
              <a:extLst>
                <a:ext uri="{FF2B5EF4-FFF2-40B4-BE49-F238E27FC236}">
                  <a16:creationId xmlns:a16="http://schemas.microsoft.com/office/drawing/2014/main" id="{FC1CB781-EEE0-364E-BCE7-B580121122F6}"/>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spcBef>
                  <a:spcPts val="265"/>
                </a:spcBef>
              </a:pPr>
              <a:endParaRPr lang="en-US" b="1">
                <a:solidFill>
                  <a:srgbClr val="FFFFFF"/>
                </a:solidFill>
                <a:latin typeface="Gotham C2 Text" charset="0"/>
                <a:ea typeface="ＭＳ Ｐゴシック" charset="0"/>
                <a:cs typeface="ＭＳ Ｐゴシック" charset="0"/>
              </a:endParaRPr>
            </a:p>
          </p:txBody>
        </p:sp>
        <p:sp>
          <p:nvSpPr>
            <p:cNvPr id="69" name="TextBox 68">
              <a:extLst>
                <a:ext uri="{FF2B5EF4-FFF2-40B4-BE49-F238E27FC236}">
                  <a16:creationId xmlns:a16="http://schemas.microsoft.com/office/drawing/2014/main" id="{00FAE59C-8C80-6D42-8CEF-C04A824B3CA7}"/>
                </a:ext>
              </a:extLst>
            </p:cNvPr>
            <p:cNvSpPr txBox="1"/>
            <p:nvPr/>
          </p:nvSpPr>
          <p:spPr>
            <a:xfrm>
              <a:off x="7732857" y="2567957"/>
              <a:ext cx="261540" cy="320036"/>
            </a:xfrm>
            <a:prstGeom prst="rect">
              <a:avLst/>
            </a:prstGeom>
            <a:noFill/>
            <a:ln>
              <a:noFill/>
            </a:ln>
          </p:spPr>
          <p:txBody>
            <a:bodyPr wrap="none" rtlCol="0">
              <a:spAutoFit/>
            </a:bodyPr>
            <a:lstStyle/>
            <a:p>
              <a:pPr>
                <a:spcBef>
                  <a:spcPts val="265"/>
                </a:spcBef>
              </a:pPr>
              <a:r>
                <a:rPr lang="en-US" sz="1235" b="1" dirty="0">
                  <a:solidFill>
                    <a:srgbClr val="FFFFFF"/>
                  </a:solidFill>
                  <a:latin typeface="+mn-lt"/>
                </a:rPr>
                <a:t>2</a:t>
              </a:r>
            </a:p>
          </p:txBody>
        </p:sp>
      </p:grpSp>
      <p:sp>
        <p:nvSpPr>
          <p:cNvPr id="70" name="TextBox 69">
            <a:extLst>
              <a:ext uri="{FF2B5EF4-FFF2-40B4-BE49-F238E27FC236}">
                <a16:creationId xmlns:a16="http://schemas.microsoft.com/office/drawing/2014/main" id="{92121FD0-3281-B146-BAB7-02BA16CFDEC2}"/>
              </a:ext>
            </a:extLst>
          </p:cNvPr>
          <p:cNvSpPr txBox="1"/>
          <p:nvPr/>
        </p:nvSpPr>
        <p:spPr>
          <a:xfrm>
            <a:off x="5998849" y="2982807"/>
            <a:ext cx="2191211" cy="472437"/>
          </a:xfrm>
          <a:prstGeom prst="rect">
            <a:avLst/>
          </a:prstGeom>
          <a:noFill/>
        </p:spPr>
        <p:txBody>
          <a:bodyPr wrap="square" rtlCol="0">
            <a:spAutoFit/>
          </a:bodyPr>
          <a:lstStyle/>
          <a:p>
            <a:pPr algn="l"/>
            <a:r>
              <a:rPr lang="en-US" sz="1235" b="1" dirty="0">
                <a:latin typeface="+mn-lt"/>
              </a:rPr>
              <a:t>Company loans funds to the ESOP trust</a:t>
            </a:r>
          </a:p>
        </p:txBody>
      </p:sp>
      <p:grpSp>
        <p:nvGrpSpPr>
          <p:cNvPr id="71" name="Group 70">
            <a:extLst>
              <a:ext uri="{FF2B5EF4-FFF2-40B4-BE49-F238E27FC236}">
                <a16:creationId xmlns:a16="http://schemas.microsoft.com/office/drawing/2014/main" id="{22BE3400-6427-2A47-A903-38C1255486D8}"/>
              </a:ext>
            </a:extLst>
          </p:cNvPr>
          <p:cNvGrpSpPr/>
          <p:nvPr/>
        </p:nvGrpSpPr>
        <p:grpSpPr>
          <a:xfrm>
            <a:off x="5725032" y="3731038"/>
            <a:ext cx="282388" cy="289563"/>
            <a:chOff x="7721600" y="2559822"/>
            <a:chExt cx="284052" cy="328171"/>
          </a:xfrm>
        </p:grpSpPr>
        <p:sp>
          <p:nvSpPr>
            <p:cNvPr id="72" name="Oval 71">
              <a:extLst>
                <a:ext uri="{FF2B5EF4-FFF2-40B4-BE49-F238E27FC236}">
                  <a16:creationId xmlns:a16="http://schemas.microsoft.com/office/drawing/2014/main" id="{A03E4836-569E-A64E-BA74-B804CC929C8E}"/>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b="1">
                <a:solidFill>
                  <a:srgbClr val="FFFFFF"/>
                </a:solidFill>
                <a:latin typeface="Gotham C2 Text" charset="0"/>
                <a:ea typeface="ＭＳ Ｐゴシック" charset="0"/>
                <a:cs typeface="ＭＳ Ｐゴシック" charset="0"/>
              </a:endParaRPr>
            </a:p>
          </p:txBody>
        </p:sp>
        <p:sp>
          <p:nvSpPr>
            <p:cNvPr id="73" name="TextBox 72">
              <a:extLst>
                <a:ext uri="{FF2B5EF4-FFF2-40B4-BE49-F238E27FC236}">
                  <a16:creationId xmlns:a16="http://schemas.microsoft.com/office/drawing/2014/main" id="{F0FFF34F-50CC-8C4E-8F32-3E6C7825D123}"/>
                </a:ext>
              </a:extLst>
            </p:cNvPr>
            <p:cNvSpPr txBox="1"/>
            <p:nvPr/>
          </p:nvSpPr>
          <p:spPr>
            <a:xfrm>
              <a:off x="7732857" y="2567957"/>
              <a:ext cx="261540" cy="320036"/>
            </a:xfrm>
            <a:prstGeom prst="rect">
              <a:avLst/>
            </a:prstGeom>
            <a:noFill/>
            <a:ln>
              <a:noFill/>
            </a:ln>
          </p:spPr>
          <p:txBody>
            <a:bodyPr wrap="none" rtlCol="0">
              <a:spAutoFit/>
            </a:bodyPr>
            <a:lstStyle/>
            <a:p>
              <a:r>
                <a:rPr lang="en-US" sz="1235" b="1" dirty="0">
                  <a:solidFill>
                    <a:srgbClr val="FFFFFF"/>
                  </a:solidFill>
                  <a:latin typeface="+mn-lt"/>
                </a:rPr>
                <a:t>3</a:t>
              </a:r>
            </a:p>
          </p:txBody>
        </p:sp>
      </p:grpSp>
      <p:sp>
        <p:nvSpPr>
          <p:cNvPr id="74" name="TextBox 73">
            <a:extLst>
              <a:ext uri="{FF2B5EF4-FFF2-40B4-BE49-F238E27FC236}">
                <a16:creationId xmlns:a16="http://schemas.microsoft.com/office/drawing/2014/main" id="{CB5A32C3-6D4D-4344-9596-36EAE4423BB4}"/>
              </a:ext>
            </a:extLst>
          </p:cNvPr>
          <p:cNvSpPr txBox="1"/>
          <p:nvPr/>
        </p:nvSpPr>
        <p:spPr>
          <a:xfrm>
            <a:off x="5998849" y="3657842"/>
            <a:ext cx="2569751" cy="472437"/>
          </a:xfrm>
          <a:prstGeom prst="rect">
            <a:avLst/>
          </a:prstGeom>
          <a:noFill/>
        </p:spPr>
        <p:txBody>
          <a:bodyPr wrap="square" rtlCol="0">
            <a:spAutoFit/>
          </a:bodyPr>
          <a:lstStyle/>
          <a:p>
            <a:pPr algn="l"/>
            <a:r>
              <a:rPr lang="en-US" sz="1235" b="1" dirty="0">
                <a:latin typeface="+mn-lt"/>
              </a:rPr>
              <a:t>The ESOP trusts uses funds to purchase stock from owners</a:t>
            </a:r>
          </a:p>
        </p:txBody>
      </p:sp>
      <p:grpSp>
        <p:nvGrpSpPr>
          <p:cNvPr id="75" name="Group 74">
            <a:extLst>
              <a:ext uri="{FF2B5EF4-FFF2-40B4-BE49-F238E27FC236}">
                <a16:creationId xmlns:a16="http://schemas.microsoft.com/office/drawing/2014/main" id="{E2A9719E-1148-B04A-B714-6CB5306F3399}"/>
              </a:ext>
            </a:extLst>
          </p:cNvPr>
          <p:cNvGrpSpPr/>
          <p:nvPr/>
        </p:nvGrpSpPr>
        <p:grpSpPr>
          <a:xfrm>
            <a:off x="5725032" y="4365186"/>
            <a:ext cx="282388" cy="289563"/>
            <a:chOff x="7721600" y="2559822"/>
            <a:chExt cx="284052" cy="328171"/>
          </a:xfrm>
        </p:grpSpPr>
        <p:sp>
          <p:nvSpPr>
            <p:cNvPr id="76" name="Oval 75">
              <a:extLst>
                <a:ext uri="{FF2B5EF4-FFF2-40B4-BE49-F238E27FC236}">
                  <a16:creationId xmlns:a16="http://schemas.microsoft.com/office/drawing/2014/main" id="{740727FB-C7CE-3E4C-85FC-9DB43085B977}"/>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b="1">
                <a:solidFill>
                  <a:srgbClr val="FFFFFF"/>
                </a:solidFill>
                <a:latin typeface="Gotham C2 Text" charset="0"/>
                <a:ea typeface="ＭＳ Ｐゴシック" charset="0"/>
                <a:cs typeface="ＭＳ Ｐゴシック" charset="0"/>
              </a:endParaRPr>
            </a:p>
          </p:txBody>
        </p:sp>
        <p:sp>
          <p:nvSpPr>
            <p:cNvPr id="77" name="TextBox 76">
              <a:extLst>
                <a:ext uri="{FF2B5EF4-FFF2-40B4-BE49-F238E27FC236}">
                  <a16:creationId xmlns:a16="http://schemas.microsoft.com/office/drawing/2014/main" id="{E3E9925A-5EC8-984B-A89E-CD39AD59DF38}"/>
                </a:ext>
              </a:extLst>
            </p:cNvPr>
            <p:cNvSpPr txBox="1"/>
            <p:nvPr/>
          </p:nvSpPr>
          <p:spPr>
            <a:xfrm>
              <a:off x="7732857" y="2567957"/>
              <a:ext cx="261540" cy="320036"/>
            </a:xfrm>
            <a:prstGeom prst="rect">
              <a:avLst/>
            </a:prstGeom>
            <a:noFill/>
            <a:ln>
              <a:noFill/>
            </a:ln>
          </p:spPr>
          <p:txBody>
            <a:bodyPr wrap="none" rtlCol="0">
              <a:spAutoFit/>
            </a:bodyPr>
            <a:lstStyle/>
            <a:p>
              <a:r>
                <a:rPr lang="en-US" sz="1235" b="1" dirty="0">
                  <a:solidFill>
                    <a:srgbClr val="FFFFFF"/>
                  </a:solidFill>
                  <a:latin typeface="+mn-lt"/>
                </a:rPr>
                <a:t>4</a:t>
              </a:r>
            </a:p>
          </p:txBody>
        </p:sp>
      </p:grpSp>
      <p:sp>
        <p:nvSpPr>
          <p:cNvPr id="78" name="TextBox 77">
            <a:extLst>
              <a:ext uri="{FF2B5EF4-FFF2-40B4-BE49-F238E27FC236}">
                <a16:creationId xmlns:a16="http://schemas.microsoft.com/office/drawing/2014/main" id="{AFF5A8EF-6728-1A4E-8779-805C66758494}"/>
              </a:ext>
            </a:extLst>
          </p:cNvPr>
          <p:cNvSpPr txBox="1"/>
          <p:nvPr/>
        </p:nvSpPr>
        <p:spPr>
          <a:xfrm>
            <a:off x="5998850" y="4273725"/>
            <a:ext cx="2667684" cy="472437"/>
          </a:xfrm>
          <a:prstGeom prst="rect">
            <a:avLst/>
          </a:prstGeom>
          <a:noFill/>
        </p:spPr>
        <p:txBody>
          <a:bodyPr wrap="square" rtlCol="0">
            <a:spAutoFit/>
          </a:bodyPr>
          <a:lstStyle/>
          <a:p>
            <a:pPr algn="l"/>
            <a:r>
              <a:rPr lang="en-US" sz="1235" b="1" dirty="0">
                <a:latin typeface="+mn-lt"/>
              </a:rPr>
              <a:t>Employees receive stock in </a:t>
            </a:r>
            <a:br>
              <a:rPr lang="en-US" sz="1235" b="1" dirty="0">
                <a:latin typeface="+mn-lt"/>
              </a:rPr>
            </a:br>
            <a:r>
              <a:rPr lang="en-US" sz="1235" b="1" dirty="0">
                <a:latin typeface="+mn-lt"/>
              </a:rPr>
              <a:t>participant retirement accounts</a:t>
            </a:r>
          </a:p>
        </p:txBody>
      </p:sp>
      <p:sp>
        <p:nvSpPr>
          <p:cNvPr id="82" name="TextBox 81">
            <a:extLst>
              <a:ext uri="{FF2B5EF4-FFF2-40B4-BE49-F238E27FC236}">
                <a16:creationId xmlns:a16="http://schemas.microsoft.com/office/drawing/2014/main" id="{8FDB87DD-5E70-3A4E-B5F4-FE4B297BAC58}"/>
              </a:ext>
            </a:extLst>
          </p:cNvPr>
          <p:cNvSpPr txBox="1"/>
          <p:nvPr/>
        </p:nvSpPr>
        <p:spPr>
          <a:xfrm>
            <a:off x="3430783" y="5525392"/>
            <a:ext cx="891591" cy="282385"/>
          </a:xfrm>
          <a:prstGeom prst="rect">
            <a:avLst/>
          </a:prstGeom>
          <a:noFill/>
        </p:spPr>
        <p:txBody>
          <a:bodyPr wrap="none" rtlCol="0">
            <a:spAutoFit/>
          </a:bodyPr>
          <a:lstStyle/>
          <a:p>
            <a:r>
              <a:rPr lang="en-US" sz="1235" b="1" dirty="0">
                <a:solidFill>
                  <a:schemeClr val="bg2"/>
                </a:solidFill>
                <a:latin typeface="+mn-lt"/>
              </a:rPr>
              <a:t>Employees</a:t>
            </a:r>
          </a:p>
        </p:txBody>
      </p:sp>
      <p:sp>
        <p:nvSpPr>
          <p:cNvPr id="66" name="TextBox 65">
            <a:extLst>
              <a:ext uri="{FF2B5EF4-FFF2-40B4-BE49-F238E27FC236}">
                <a16:creationId xmlns:a16="http://schemas.microsoft.com/office/drawing/2014/main" id="{64A77897-7145-4D2A-8389-AD3421EAA9AB}"/>
              </a:ext>
            </a:extLst>
          </p:cNvPr>
          <p:cNvSpPr txBox="1"/>
          <p:nvPr/>
        </p:nvSpPr>
        <p:spPr>
          <a:xfrm>
            <a:off x="1082005" y="4100794"/>
            <a:ext cx="513282" cy="282385"/>
          </a:xfrm>
          <a:prstGeom prst="rect">
            <a:avLst/>
          </a:prstGeom>
          <a:noFill/>
        </p:spPr>
        <p:txBody>
          <a:bodyPr wrap="none" rtlCol="0">
            <a:spAutoFit/>
          </a:bodyPr>
          <a:lstStyle/>
          <a:p>
            <a:r>
              <a:rPr lang="en-US" sz="1235" b="1" dirty="0">
                <a:solidFill>
                  <a:schemeClr val="bg2"/>
                </a:solidFill>
                <a:latin typeface="+mn-lt"/>
              </a:rPr>
              <a:t>Bank</a:t>
            </a:r>
          </a:p>
        </p:txBody>
      </p:sp>
      <p:grpSp>
        <p:nvGrpSpPr>
          <p:cNvPr id="61" name="Group 60">
            <a:extLst>
              <a:ext uri="{FF2B5EF4-FFF2-40B4-BE49-F238E27FC236}">
                <a16:creationId xmlns:a16="http://schemas.microsoft.com/office/drawing/2014/main" id="{5DE581E2-D9FE-408C-A153-5B8166756761}"/>
              </a:ext>
            </a:extLst>
          </p:cNvPr>
          <p:cNvGrpSpPr/>
          <p:nvPr/>
        </p:nvGrpSpPr>
        <p:grpSpPr>
          <a:xfrm>
            <a:off x="1868238" y="2644145"/>
            <a:ext cx="282388" cy="289563"/>
            <a:chOff x="7721600" y="2559822"/>
            <a:chExt cx="284052" cy="328171"/>
          </a:xfrm>
        </p:grpSpPr>
        <p:sp>
          <p:nvSpPr>
            <p:cNvPr id="80" name="Oval 79">
              <a:extLst>
                <a:ext uri="{FF2B5EF4-FFF2-40B4-BE49-F238E27FC236}">
                  <a16:creationId xmlns:a16="http://schemas.microsoft.com/office/drawing/2014/main" id="{7C6EDCD3-40B4-4232-A0AC-21BF238FBBE3}"/>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b="1">
                <a:solidFill>
                  <a:srgbClr val="FFFFFF"/>
                </a:solidFill>
                <a:latin typeface="Gotham C2 Text" charset="0"/>
                <a:ea typeface="ＭＳ Ｐゴシック" charset="0"/>
                <a:cs typeface="ＭＳ Ｐゴシック" charset="0"/>
              </a:endParaRPr>
            </a:p>
          </p:txBody>
        </p:sp>
        <p:sp>
          <p:nvSpPr>
            <p:cNvPr id="85" name="TextBox 84">
              <a:extLst>
                <a:ext uri="{FF2B5EF4-FFF2-40B4-BE49-F238E27FC236}">
                  <a16:creationId xmlns:a16="http://schemas.microsoft.com/office/drawing/2014/main" id="{910C7BD3-2378-4487-9B4B-21E70450C002}"/>
                </a:ext>
              </a:extLst>
            </p:cNvPr>
            <p:cNvSpPr txBox="1"/>
            <p:nvPr/>
          </p:nvSpPr>
          <p:spPr>
            <a:xfrm>
              <a:off x="7732857" y="2567957"/>
              <a:ext cx="261540" cy="320036"/>
            </a:xfrm>
            <a:prstGeom prst="rect">
              <a:avLst/>
            </a:prstGeom>
            <a:noFill/>
            <a:ln>
              <a:noFill/>
            </a:ln>
          </p:spPr>
          <p:txBody>
            <a:bodyPr wrap="none" rtlCol="0">
              <a:spAutoFit/>
            </a:bodyPr>
            <a:lstStyle/>
            <a:p>
              <a:r>
                <a:rPr lang="en-US" sz="1235" b="1" dirty="0">
                  <a:solidFill>
                    <a:srgbClr val="FFFFFF"/>
                  </a:solidFill>
                  <a:latin typeface="+mn-lt"/>
                </a:rPr>
                <a:t>1</a:t>
              </a:r>
            </a:p>
          </p:txBody>
        </p:sp>
      </p:grpSp>
      <p:grpSp>
        <p:nvGrpSpPr>
          <p:cNvPr id="86" name="Group 85">
            <a:extLst>
              <a:ext uri="{FF2B5EF4-FFF2-40B4-BE49-F238E27FC236}">
                <a16:creationId xmlns:a16="http://schemas.microsoft.com/office/drawing/2014/main" id="{A5DD8A20-C103-4EF0-9200-2A8710257D04}"/>
              </a:ext>
            </a:extLst>
          </p:cNvPr>
          <p:cNvGrpSpPr/>
          <p:nvPr/>
        </p:nvGrpSpPr>
        <p:grpSpPr>
          <a:xfrm>
            <a:off x="2866875" y="3212936"/>
            <a:ext cx="282388" cy="289563"/>
            <a:chOff x="7721600" y="2559822"/>
            <a:chExt cx="284052" cy="328171"/>
          </a:xfrm>
        </p:grpSpPr>
        <p:sp>
          <p:nvSpPr>
            <p:cNvPr id="88" name="Oval 87">
              <a:extLst>
                <a:ext uri="{FF2B5EF4-FFF2-40B4-BE49-F238E27FC236}">
                  <a16:creationId xmlns:a16="http://schemas.microsoft.com/office/drawing/2014/main" id="{F4079579-AC7B-4005-9C7F-051F40324081}"/>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spcBef>
                  <a:spcPts val="265"/>
                </a:spcBef>
              </a:pPr>
              <a:endParaRPr lang="en-US" b="1">
                <a:solidFill>
                  <a:srgbClr val="FFFFFF"/>
                </a:solidFill>
                <a:latin typeface="Gotham C2 Text" charset="0"/>
                <a:ea typeface="ＭＳ Ｐゴシック" charset="0"/>
                <a:cs typeface="ＭＳ Ｐゴシック" charset="0"/>
              </a:endParaRPr>
            </a:p>
          </p:txBody>
        </p:sp>
        <p:sp>
          <p:nvSpPr>
            <p:cNvPr id="89" name="TextBox 88">
              <a:extLst>
                <a:ext uri="{FF2B5EF4-FFF2-40B4-BE49-F238E27FC236}">
                  <a16:creationId xmlns:a16="http://schemas.microsoft.com/office/drawing/2014/main" id="{6FCF776D-F8B1-4604-9DD1-3C0B36563FCD}"/>
                </a:ext>
              </a:extLst>
            </p:cNvPr>
            <p:cNvSpPr txBox="1"/>
            <p:nvPr/>
          </p:nvSpPr>
          <p:spPr>
            <a:xfrm>
              <a:off x="7732857" y="2567957"/>
              <a:ext cx="261540" cy="320036"/>
            </a:xfrm>
            <a:prstGeom prst="rect">
              <a:avLst/>
            </a:prstGeom>
            <a:noFill/>
            <a:ln>
              <a:noFill/>
            </a:ln>
          </p:spPr>
          <p:txBody>
            <a:bodyPr wrap="none" rtlCol="0">
              <a:spAutoFit/>
            </a:bodyPr>
            <a:lstStyle/>
            <a:p>
              <a:pPr>
                <a:spcBef>
                  <a:spcPts val="265"/>
                </a:spcBef>
              </a:pPr>
              <a:r>
                <a:rPr lang="en-US" sz="1235" b="1" dirty="0">
                  <a:solidFill>
                    <a:srgbClr val="FFFFFF"/>
                  </a:solidFill>
                  <a:latin typeface="+mn-lt"/>
                </a:rPr>
                <a:t>2</a:t>
              </a:r>
            </a:p>
          </p:txBody>
        </p:sp>
      </p:grpSp>
      <p:grpSp>
        <p:nvGrpSpPr>
          <p:cNvPr id="90" name="Group 89">
            <a:extLst>
              <a:ext uri="{FF2B5EF4-FFF2-40B4-BE49-F238E27FC236}">
                <a16:creationId xmlns:a16="http://schemas.microsoft.com/office/drawing/2014/main" id="{AD9C2C0B-DB4C-47CD-8E37-7F96EA7C57AF}"/>
              </a:ext>
            </a:extLst>
          </p:cNvPr>
          <p:cNvGrpSpPr/>
          <p:nvPr/>
        </p:nvGrpSpPr>
        <p:grpSpPr>
          <a:xfrm>
            <a:off x="3689954" y="3586855"/>
            <a:ext cx="282388" cy="289563"/>
            <a:chOff x="7721600" y="2559822"/>
            <a:chExt cx="284052" cy="328171"/>
          </a:xfrm>
        </p:grpSpPr>
        <p:sp>
          <p:nvSpPr>
            <p:cNvPr id="91" name="Oval 90">
              <a:extLst>
                <a:ext uri="{FF2B5EF4-FFF2-40B4-BE49-F238E27FC236}">
                  <a16:creationId xmlns:a16="http://schemas.microsoft.com/office/drawing/2014/main" id="{FF6A1E8E-3E00-4EB5-9D76-CB58B3358145}"/>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b="1">
                <a:solidFill>
                  <a:srgbClr val="FFFFFF"/>
                </a:solidFill>
                <a:latin typeface="Gotham C2 Text" charset="0"/>
                <a:ea typeface="ＭＳ Ｐゴシック" charset="0"/>
                <a:cs typeface="ＭＳ Ｐゴシック" charset="0"/>
              </a:endParaRPr>
            </a:p>
          </p:txBody>
        </p:sp>
        <p:sp>
          <p:nvSpPr>
            <p:cNvPr id="92" name="TextBox 91">
              <a:extLst>
                <a:ext uri="{FF2B5EF4-FFF2-40B4-BE49-F238E27FC236}">
                  <a16:creationId xmlns:a16="http://schemas.microsoft.com/office/drawing/2014/main" id="{9BF43178-8A20-455A-9ADC-62ACDAA4B367}"/>
                </a:ext>
              </a:extLst>
            </p:cNvPr>
            <p:cNvSpPr txBox="1"/>
            <p:nvPr/>
          </p:nvSpPr>
          <p:spPr>
            <a:xfrm>
              <a:off x="7732857" y="2567957"/>
              <a:ext cx="261540" cy="320036"/>
            </a:xfrm>
            <a:prstGeom prst="rect">
              <a:avLst/>
            </a:prstGeom>
            <a:noFill/>
            <a:ln>
              <a:noFill/>
            </a:ln>
          </p:spPr>
          <p:txBody>
            <a:bodyPr wrap="none" rtlCol="0">
              <a:spAutoFit/>
            </a:bodyPr>
            <a:lstStyle/>
            <a:p>
              <a:r>
                <a:rPr lang="en-US" sz="1235" b="1" dirty="0">
                  <a:solidFill>
                    <a:srgbClr val="FFFFFF"/>
                  </a:solidFill>
                  <a:latin typeface="+mn-lt"/>
                </a:rPr>
                <a:t>3</a:t>
              </a:r>
            </a:p>
          </p:txBody>
        </p:sp>
      </p:grpSp>
      <p:grpSp>
        <p:nvGrpSpPr>
          <p:cNvPr id="93" name="Group 92">
            <a:extLst>
              <a:ext uri="{FF2B5EF4-FFF2-40B4-BE49-F238E27FC236}">
                <a16:creationId xmlns:a16="http://schemas.microsoft.com/office/drawing/2014/main" id="{31610D67-1BD7-4CC5-8CDC-0D6E66FC526D}"/>
              </a:ext>
            </a:extLst>
          </p:cNvPr>
          <p:cNvGrpSpPr/>
          <p:nvPr/>
        </p:nvGrpSpPr>
        <p:grpSpPr>
          <a:xfrm>
            <a:off x="2864663" y="4850977"/>
            <a:ext cx="282388" cy="289563"/>
            <a:chOff x="7721600" y="2559822"/>
            <a:chExt cx="284052" cy="328171"/>
          </a:xfrm>
        </p:grpSpPr>
        <p:sp>
          <p:nvSpPr>
            <p:cNvPr id="94" name="Oval 93">
              <a:extLst>
                <a:ext uri="{FF2B5EF4-FFF2-40B4-BE49-F238E27FC236}">
                  <a16:creationId xmlns:a16="http://schemas.microsoft.com/office/drawing/2014/main" id="{AC3E893C-1A5B-4D77-ABF9-2AC54198DE1E}"/>
                </a:ext>
              </a:extLst>
            </p:cNvPr>
            <p:cNvSpPr/>
            <p:nvPr/>
          </p:nvSpPr>
          <p:spPr bwMode="auto">
            <a:xfrm>
              <a:off x="7721600" y="2559822"/>
              <a:ext cx="284052" cy="315912"/>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defTabSz="899320"/>
              <a:endParaRPr lang="en-US" b="1">
                <a:solidFill>
                  <a:srgbClr val="FFFFFF"/>
                </a:solidFill>
                <a:latin typeface="Gotham C2 Text" charset="0"/>
                <a:ea typeface="ＭＳ Ｐゴシック" charset="0"/>
                <a:cs typeface="ＭＳ Ｐゴシック" charset="0"/>
              </a:endParaRPr>
            </a:p>
          </p:txBody>
        </p:sp>
        <p:sp>
          <p:nvSpPr>
            <p:cNvPr id="95" name="TextBox 94">
              <a:extLst>
                <a:ext uri="{FF2B5EF4-FFF2-40B4-BE49-F238E27FC236}">
                  <a16:creationId xmlns:a16="http://schemas.microsoft.com/office/drawing/2014/main" id="{4D724BDB-3659-4BEA-8AD9-A5D3B1840BD1}"/>
                </a:ext>
              </a:extLst>
            </p:cNvPr>
            <p:cNvSpPr txBox="1"/>
            <p:nvPr/>
          </p:nvSpPr>
          <p:spPr>
            <a:xfrm>
              <a:off x="7732857" y="2567957"/>
              <a:ext cx="261540" cy="320036"/>
            </a:xfrm>
            <a:prstGeom prst="rect">
              <a:avLst/>
            </a:prstGeom>
            <a:noFill/>
            <a:ln>
              <a:noFill/>
            </a:ln>
          </p:spPr>
          <p:txBody>
            <a:bodyPr wrap="none" rtlCol="0">
              <a:spAutoFit/>
            </a:bodyPr>
            <a:lstStyle/>
            <a:p>
              <a:r>
                <a:rPr lang="en-US" sz="1235" b="1" dirty="0">
                  <a:solidFill>
                    <a:srgbClr val="FFFFFF"/>
                  </a:solidFill>
                  <a:latin typeface="+mn-lt"/>
                </a:rPr>
                <a:t>4</a:t>
              </a:r>
            </a:p>
          </p:txBody>
        </p:sp>
      </p:grpSp>
      <p:grpSp>
        <p:nvGrpSpPr>
          <p:cNvPr id="3" name="Group 2">
            <a:extLst>
              <a:ext uri="{FF2B5EF4-FFF2-40B4-BE49-F238E27FC236}">
                <a16:creationId xmlns:a16="http://schemas.microsoft.com/office/drawing/2014/main" id="{59A8512A-0AD0-4915-8F6A-3B84B1044974}"/>
              </a:ext>
            </a:extLst>
          </p:cNvPr>
          <p:cNvGrpSpPr/>
          <p:nvPr/>
        </p:nvGrpSpPr>
        <p:grpSpPr>
          <a:xfrm>
            <a:off x="2643405" y="5333398"/>
            <a:ext cx="729329" cy="729329"/>
            <a:chOff x="11028122" y="1092827"/>
            <a:chExt cx="1066585" cy="1066585"/>
          </a:xfrm>
        </p:grpSpPr>
        <p:sp>
          <p:nvSpPr>
            <p:cNvPr id="52" name="Freeform: Shape 51">
              <a:extLst>
                <a:ext uri="{FF2B5EF4-FFF2-40B4-BE49-F238E27FC236}">
                  <a16:creationId xmlns:a16="http://schemas.microsoft.com/office/drawing/2014/main" id="{63303307-EECB-431F-9505-BF0A7D5123FB}"/>
                </a:ext>
              </a:extLst>
            </p:cNvPr>
            <p:cNvSpPr>
              <a:spLocks noChangeAspect="1"/>
            </p:cNvSpPr>
            <p:nvPr/>
          </p:nvSpPr>
          <p:spPr>
            <a:xfrm>
              <a:off x="11028122" y="1092827"/>
              <a:ext cx="1066585" cy="1066585"/>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pic>
          <p:nvPicPr>
            <p:cNvPr id="53" name="Graphic 52" descr="Users">
              <a:extLst>
                <a:ext uri="{FF2B5EF4-FFF2-40B4-BE49-F238E27FC236}">
                  <a16:creationId xmlns:a16="http://schemas.microsoft.com/office/drawing/2014/main" id="{5C384F2C-DF8A-411C-8151-8AC2F81E79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4214" y="1168919"/>
              <a:ext cx="914400" cy="914400"/>
            </a:xfrm>
            <a:prstGeom prst="rect">
              <a:avLst/>
            </a:prstGeom>
          </p:spPr>
        </p:pic>
      </p:grpSp>
      <p:grpSp>
        <p:nvGrpSpPr>
          <p:cNvPr id="54" name="Group 53">
            <a:extLst>
              <a:ext uri="{FF2B5EF4-FFF2-40B4-BE49-F238E27FC236}">
                <a16:creationId xmlns:a16="http://schemas.microsoft.com/office/drawing/2014/main" id="{4288591E-F15B-468F-8945-AF39802C6E50}"/>
              </a:ext>
            </a:extLst>
          </p:cNvPr>
          <p:cNvGrpSpPr/>
          <p:nvPr/>
        </p:nvGrpSpPr>
        <p:grpSpPr>
          <a:xfrm>
            <a:off x="4183794" y="3184227"/>
            <a:ext cx="1143602" cy="733432"/>
            <a:chOff x="4138396" y="2730409"/>
            <a:chExt cx="1592249" cy="1021165"/>
          </a:xfrm>
        </p:grpSpPr>
        <p:grpSp>
          <p:nvGrpSpPr>
            <p:cNvPr id="55" name="Group 54">
              <a:extLst>
                <a:ext uri="{FF2B5EF4-FFF2-40B4-BE49-F238E27FC236}">
                  <a16:creationId xmlns:a16="http://schemas.microsoft.com/office/drawing/2014/main" id="{889F0EB8-04BA-477C-AC69-576D20CA5B80}"/>
                </a:ext>
              </a:extLst>
            </p:cNvPr>
            <p:cNvGrpSpPr/>
            <p:nvPr/>
          </p:nvGrpSpPr>
          <p:grpSpPr>
            <a:xfrm>
              <a:off x="4138396" y="2730409"/>
              <a:ext cx="640080" cy="640080"/>
              <a:chOff x="9320820" y="2693369"/>
              <a:chExt cx="640080" cy="640080"/>
            </a:xfrm>
          </p:grpSpPr>
          <p:sp>
            <p:nvSpPr>
              <p:cNvPr id="98" name="Freeform: Shape 97">
                <a:extLst>
                  <a:ext uri="{FF2B5EF4-FFF2-40B4-BE49-F238E27FC236}">
                    <a16:creationId xmlns:a16="http://schemas.microsoft.com/office/drawing/2014/main" id="{BC04AEBB-34AE-4DAA-8F4E-5F500ADCD625}"/>
                  </a:ext>
                </a:extLst>
              </p:cNvPr>
              <p:cNvSpPr>
                <a:spLocks noChangeAspect="1"/>
              </p:cNvSpPr>
              <p:nvPr/>
            </p:nvSpPr>
            <p:spPr>
              <a:xfrm>
                <a:off x="9320820" y="2693369"/>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grpSp>
            <p:nvGrpSpPr>
              <p:cNvPr id="99" name="Graphic 18" descr="User">
                <a:extLst>
                  <a:ext uri="{FF2B5EF4-FFF2-40B4-BE49-F238E27FC236}">
                    <a16:creationId xmlns:a16="http://schemas.microsoft.com/office/drawing/2014/main" id="{A0C17468-FCCE-475B-A47A-58513FBD502C}"/>
                  </a:ext>
                </a:extLst>
              </p:cNvPr>
              <p:cNvGrpSpPr>
                <a:grpSpLocks noChangeAspect="1"/>
              </p:cNvGrpSpPr>
              <p:nvPr/>
            </p:nvGrpSpPr>
            <p:grpSpPr>
              <a:xfrm>
                <a:off x="9366540" y="2712962"/>
                <a:ext cx="548640" cy="548640"/>
                <a:chOff x="-2587335" y="3575463"/>
                <a:chExt cx="914400" cy="914400"/>
              </a:xfrm>
              <a:solidFill>
                <a:srgbClr val="1B7FBA"/>
              </a:solidFill>
            </p:grpSpPr>
            <p:sp>
              <p:nvSpPr>
                <p:cNvPr id="100" name="Freeform: Shape 99">
                  <a:extLst>
                    <a:ext uri="{FF2B5EF4-FFF2-40B4-BE49-F238E27FC236}">
                      <a16:creationId xmlns:a16="http://schemas.microsoft.com/office/drawing/2014/main" id="{0EFC9586-09E8-4D1D-99C4-E7998A5627A9}"/>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en-US" sz="1557"/>
                </a:p>
              </p:txBody>
            </p:sp>
            <p:sp>
              <p:nvSpPr>
                <p:cNvPr id="101" name="Freeform: Shape 100">
                  <a:extLst>
                    <a:ext uri="{FF2B5EF4-FFF2-40B4-BE49-F238E27FC236}">
                      <a16:creationId xmlns:a16="http://schemas.microsoft.com/office/drawing/2014/main" id="{838F0BC1-01F0-4154-977C-CCB973B15F43}"/>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tx1"/>
                </a:solidFill>
                <a:ln w="9525" cap="flat">
                  <a:noFill/>
                  <a:prstDash val="solid"/>
                  <a:miter/>
                </a:ln>
              </p:spPr>
              <p:txBody>
                <a:bodyPr rtlCol="0" anchor="ctr"/>
                <a:lstStyle/>
                <a:p>
                  <a:endParaRPr lang="en-US" sz="1557"/>
                </a:p>
              </p:txBody>
            </p:sp>
          </p:grpSp>
        </p:grpSp>
        <p:grpSp>
          <p:nvGrpSpPr>
            <p:cNvPr id="56" name="Group 55">
              <a:extLst>
                <a:ext uri="{FF2B5EF4-FFF2-40B4-BE49-F238E27FC236}">
                  <a16:creationId xmlns:a16="http://schemas.microsoft.com/office/drawing/2014/main" id="{4E41ACA6-B1D0-41E9-B0DF-90FF5DE6DE54}"/>
                </a:ext>
              </a:extLst>
            </p:cNvPr>
            <p:cNvGrpSpPr/>
            <p:nvPr/>
          </p:nvGrpSpPr>
          <p:grpSpPr>
            <a:xfrm>
              <a:off x="5090565" y="2730409"/>
              <a:ext cx="640080" cy="640080"/>
              <a:chOff x="9320820" y="2693369"/>
              <a:chExt cx="640080" cy="640080"/>
            </a:xfrm>
          </p:grpSpPr>
          <p:sp>
            <p:nvSpPr>
              <p:cNvPr id="59" name="Freeform: Shape 58">
                <a:extLst>
                  <a:ext uri="{FF2B5EF4-FFF2-40B4-BE49-F238E27FC236}">
                    <a16:creationId xmlns:a16="http://schemas.microsoft.com/office/drawing/2014/main" id="{31DD7937-A476-4AE6-A417-C91A59379737}"/>
                  </a:ext>
                </a:extLst>
              </p:cNvPr>
              <p:cNvSpPr>
                <a:spLocks noChangeAspect="1"/>
              </p:cNvSpPr>
              <p:nvPr/>
            </p:nvSpPr>
            <p:spPr>
              <a:xfrm>
                <a:off x="9320820" y="2693369"/>
                <a:ext cx="640080" cy="640080"/>
              </a:xfrm>
              <a:custGeom>
                <a:avLst/>
                <a:gdLst>
                  <a:gd name="connsiteX0" fmla="*/ 0 w 945353"/>
                  <a:gd name="connsiteY0" fmla="*/ 472677 h 945353"/>
                  <a:gd name="connsiteX1" fmla="*/ 472677 w 945353"/>
                  <a:gd name="connsiteY1" fmla="*/ 0 h 945353"/>
                  <a:gd name="connsiteX2" fmla="*/ 945354 w 945353"/>
                  <a:gd name="connsiteY2" fmla="*/ 472677 h 945353"/>
                  <a:gd name="connsiteX3" fmla="*/ 472677 w 945353"/>
                  <a:gd name="connsiteY3" fmla="*/ 945354 h 945353"/>
                  <a:gd name="connsiteX4" fmla="*/ 0 w 945353"/>
                  <a:gd name="connsiteY4" fmla="*/ 472677 h 9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53" h="945353">
                    <a:moveTo>
                      <a:pt x="0" y="472677"/>
                    </a:moveTo>
                    <a:cubicBezTo>
                      <a:pt x="0" y="211625"/>
                      <a:pt x="211625" y="0"/>
                      <a:pt x="472677" y="0"/>
                    </a:cubicBezTo>
                    <a:cubicBezTo>
                      <a:pt x="733729" y="0"/>
                      <a:pt x="945354" y="211625"/>
                      <a:pt x="945354" y="472677"/>
                    </a:cubicBezTo>
                    <a:cubicBezTo>
                      <a:pt x="945354" y="733729"/>
                      <a:pt x="733729" y="945354"/>
                      <a:pt x="472677" y="945354"/>
                    </a:cubicBezTo>
                    <a:cubicBezTo>
                      <a:pt x="211625" y="945354"/>
                      <a:pt x="0" y="733729"/>
                      <a:pt x="0" y="472677"/>
                    </a:cubicBezTo>
                    <a:close/>
                  </a:path>
                </a:pathLst>
              </a:custGeom>
              <a:solidFill>
                <a:srgbClr val="B0DF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30" tIns="147930" rIns="147930" bIns="147930" numCol="1" spcCol="1270" anchor="ctr" anchorCtr="0">
                <a:noAutofit/>
              </a:bodyPr>
              <a:lstStyle/>
              <a:p>
                <a:pPr defTabSz="1804243">
                  <a:lnSpc>
                    <a:spcPct val="90000"/>
                  </a:lnSpc>
                  <a:spcAft>
                    <a:spcPct val="35000"/>
                  </a:spcAft>
                </a:pPr>
                <a:endParaRPr lang="en-US" sz="4059" dirty="0"/>
              </a:p>
            </p:txBody>
          </p:sp>
          <p:grpSp>
            <p:nvGrpSpPr>
              <p:cNvPr id="60" name="Graphic 18" descr="User">
                <a:extLst>
                  <a:ext uri="{FF2B5EF4-FFF2-40B4-BE49-F238E27FC236}">
                    <a16:creationId xmlns:a16="http://schemas.microsoft.com/office/drawing/2014/main" id="{F7AB3A28-306D-44AA-8ADF-5C98A320E059}"/>
                  </a:ext>
                </a:extLst>
              </p:cNvPr>
              <p:cNvGrpSpPr>
                <a:grpSpLocks noChangeAspect="1"/>
              </p:cNvGrpSpPr>
              <p:nvPr/>
            </p:nvGrpSpPr>
            <p:grpSpPr>
              <a:xfrm>
                <a:off x="9366540" y="2712962"/>
                <a:ext cx="548640" cy="548640"/>
                <a:chOff x="-2587335" y="3575463"/>
                <a:chExt cx="914400" cy="914400"/>
              </a:xfrm>
              <a:solidFill>
                <a:srgbClr val="1B7FBA"/>
              </a:solidFill>
            </p:grpSpPr>
            <p:sp>
              <p:nvSpPr>
                <p:cNvPr id="96" name="Freeform: Shape 95">
                  <a:extLst>
                    <a:ext uri="{FF2B5EF4-FFF2-40B4-BE49-F238E27FC236}">
                      <a16:creationId xmlns:a16="http://schemas.microsoft.com/office/drawing/2014/main" id="{0F3C1193-EDC1-43C8-B45B-0D3DB0488807}"/>
                    </a:ext>
                  </a:extLst>
                </p:cNvPr>
                <p:cNvSpPr/>
                <p:nvPr/>
              </p:nvSpPr>
              <p:spPr>
                <a:xfrm>
                  <a:off x="-2282535" y="3708813"/>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en-US" sz="1557"/>
                </a:p>
              </p:txBody>
            </p:sp>
            <p:sp>
              <p:nvSpPr>
                <p:cNvPr id="97" name="Freeform: Shape 96">
                  <a:extLst>
                    <a:ext uri="{FF2B5EF4-FFF2-40B4-BE49-F238E27FC236}">
                      <a16:creationId xmlns:a16="http://schemas.microsoft.com/office/drawing/2014/main" id="{412F96C8-1B1D-4C8D-A445-DC94A6B4AA99}"/>
                    </a:ext>
                  </a:extLst>
                </p:cNvPr>
                <p:cNvSpPr/>
                <p:nvPr/>
              </p:nvSpPr>
              <p:spPr>
                <a:xfrm>
                  <a:off x="-2434935" y="4051713"/>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tx1"/>
                </a:solidFill>
                <a:ln w="9525" cap="flat">
                  <a:noFill/>
                  <a:prstDash val="solid"/>
                  <a:miter/>
                </a:ln>
              </p:spPr>
              <p:txBody>
                <a:bodyPr rtlCol="0" anchor="ctr"/>
                <a:lstStyle/>
                <a:p>
                  <a:endParaRPr lang="en-US" sz="1557"/>
                </a:p>
              </p:txBody>
            </p:sp>
          </p:grpSp>
        </p:grpSp>
        <p:pic>
          <p:nvPicPr>
            <p:cNvPr id="58" name="Graphic 57" descr="Handshake">
              <a:extLst>
                <a:ext uri="{FF2B5EF4-FFF2-40B4-BE49-F238E27FC236}">
                  <a16:creationId xmlns:a16="http://schemas.microsoft.com/office/drawing/2014/main" id="{C873F708-9663-4BE7-A610-C81150E18A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4783" y="3032100"/>
              <a:ext cx="719474" cy="719474"/>
            </a:xfrm>
            <a:prstGeom prst="rect">
              <a:avLst/>
            </a:prstGeom>
          </p:spPr>
        </p:pic>
      </p:grpSp>
      <p:grpSp>
        <p:nvGrpSpPr>
          <p:cNvPr id="10" name="Group 9">
            <a:extLst>
              <a:ext uri="{FF2B5EF4-FFF2-40B4-BE49-F238E27FC236}">
                <a16:creationId xmlns:a16="http://schemas.microsoft.com/office/drawing/2014/main" id="{C0810E32-C06D-4166-BF02-2AA84DF28575}"/>
              </a:ext>
            </a:extLst>
          </p:cNvPr>
          <p:cNvGrpSpPr/>
          <p:nvPr/>
        </p:nvGrpSpPr>
        <p:grpSpPr>
          <a:xfrm>
            <a:off x="2596090" y="3726470"/>
            <a:ext cx="838412" cy="1081822"/>
            <a:chOff x="1287607" y="4825888"/>
            <a:chExt cx="868001" cy="1120002"/>
          </a:xfrm>
        </p:grpSpPr>
        <p:sp>
          <p:nvSpPr>
            <p:cNvPr id="84" name="TextBox 83">
              <a:extLst>
                <a:ext uri="{FF2B5EF4-FFF2-40B4-BE49-F238E27FC236}">
                  <a16:creationId xmlns:a16="http://schemas.microsoft.com/office/drawing/2014/main" id="{C005B692-41EF-4B4E-BEBF-CC576E98C226}"/>
                </a:ext>
              </a:extLst>
            </p:cNvPr>
            <p:cNvSpPr txBox="1"/>
            <p:nvPr/>
          </p:nvSpPr>
          <p:spPr>
            <a:xfrm>
              <a:off x="1398652" y="5258928"/>
              <a:ext cx="645908" cy="489110"/>
            </a:xfrm>
            <a:prstGeom prst="rect">
              <a:avLst/>
            </a:prstGeom>
            <a:noFill/>
          </p:spPr>
          <p:txBody>
            <a:bodyPr wrap="none" rtlCol="0">
              <a:spAutoFit/>
            </a:bodyPr>
            <a:lstStyle/>
            <a:p>
              <a:r>
                <a:rPr lang="en-US" sz="1235" b="1" dirty="0">
                  <a:latin typeface="+mn-lt"/>
                </a:rPr>
                <a:t>ESOP</a:t>
              </a:r>
            </a:p>
            <a:p>
              <a:r>
                <a:rPr lang="en-US" sz="1235" b="1" dirty="0">
                  <a:latin typeface="+mn-lt"/>
                </a:rPr>
                <a:t>TRUST</a:t>
              </a:r>
            </a:p>
          </p:txBody>
        </p:sp>
        <p:sp>
          <p:nvSpPr>
            <p:cNvPr id="7" name="Graphic 5" descr="Paper">
              <a:extLst>
                <a:ext uri="{FF2B5EF4-FFF2-40B4-BE49-F238E27FC236}">
                  <a16:creationId xmlns:a16="http://schemas.microsoft.com/office/drawing/2014/main" id="{BB011F26-CE6A-4267-AA4E-20E53CEA40B7}"/>
                </a:ext>
              </a:extLst>
            </p:cNvPr>
            <p:cNvSpPr/>
            <p:nvPr/>
          </p:nvSpPr>
          <p:spPr>
            <a:xfrm>
              <a:off x="1287607" y="4825888"/>
              <a:ext cx="868001" cy="1120002"/>
            </a:xfrm>
            <a:custGeom>
              <a:avLst/>
              <a:gdLst>
                <a:gd name="connsiteX0" fmla="*/ 68410 w 706902"/>
                <a:gd name="connsiteY0" fmla="*/ 843722 h 912131"/>
                <a:gd name="connsiteX1" fmla="*/ 68410 w 706902"/>
                <a:gd name="connsiteY1" fmla="*/ 68410 h 912131"/>
                <a:gd name="connsiteX2" fmla="*/ 387656 w 706902"/>
                <a:gd name="connsiteY2" fmla="*/ 68410 h 912131"/>
                <a:gd name="connsiteX3" fmla="*/ 387656 w 706902"/>
                <a:gd name="connsiteY3" fmla="*/ 307844 h 912131"/>
                <a:gd name="connsiteX4" fmla="*/ 638492 w 706902"/>
                <a:gd name="connsiteY4" fmla="*/ 307844 h 912131"/>
                <a:gd name="connsiteX5" fmla="*/ 638492 w 706902"/>
                <a:gd name="connsiteY5" fmla="*/ 843722 h 912131"/>
                <a:gd name="connsiteX6" fmla="*/ 68410 w 706902"/>
                <a:gd name="connsiteY6" fmla="*/ 843722 h 912131"/>
                <a:gd name="connsiteX7" fmla="*/ 456066 w 706902"/>
                <a:gd name="connsiteY7" fmla="*/ 96914 h 912131"/>
                <a:gd name="connsiteX8" fmla="*/ 598586 w 706902"/>
                <a:gd name="connsiteY8" fmla="*/ 239435 h 912131"/>
                <a:gd name="connsiteX9" fmla="*/ 456066 w 706902"/>
                <a:gd name="connsiteY9" fmla="*/ 239435 h 912131"/>
                <a:gd name="connsiteX10" fmla="*/ 456066 w 706902"/>
                <a:gd name="connsiteY10" fmla="*/ 96914 h 912131"/>
                <a:gd name="connsiteX11" fmla="*/ 456066 w 706902"/>
                <a:gd name="connsiteY11" fmla="*/ 0 h 912131"/>
                <a:gd name="connsiteX12" fmla="*/ 0 w 706902"/>
                <a:gd name="connsiteY12" fmla="*/ 0 h 912131"/>
                <a:gd name="connsiteX13" fmla="*/ 0 w 706902"/>
                <a:gd name="connsiteY13" fmla="*/ 912132 h 912131"/>
                <a:gd name="connsiteX14" fmla="*/ 706902 w 706902"/>
                <a:gd name="connsiteY14" fmla="*/ 912132 h 912131"/>
                <a:gd name="connsiteX15" fmla="*/ 706902 w 706902"/>
                <a:gd name="connsiteY15" fmla="*/ 250836 h 912131"/>
                <a:gd name="connsiteX16" fmla="*/ 456066 w 706902"/>
                <a:gd name="connsiteY16" fmla="*/ 0 h 9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902" h="912131">
                  <a:moveTo>
                    <a:pt x="68410" y="843722"/>
                  </a:moveTo>
                  <a:lnTo>
                    <a:pt x="68410" y="68410"/>
                  </a:lnTo>
                  <a:lnTo>
                    <a:pt x="387656" y="68410"/>
                  </a:lnTo>
                  <a:lnTo>
                    <a:pt x="387656" y="307844"/>
                  </a:lnTo>
                  <a:lnTo>
                    <a:pt x="638492" y="307844"/>
                  </a:lnTo>
                  <a:lnTo>
                    <a:pt x="638492" y="843722"/>
                  </a:lnTo>
                  <a:lnTo>
                    <a:pt x="68410" y="843722"/>
                  </a:lnTo>
                  <a:close/>
                  <a:moveTo>
                    <a:pt x="456066" y="96914"/>
                  </a:moveTo>
                  <a:lnTo>
                    <a:pt x="598586" y="239435"/>
                  </a:lnTo>
                  <a:lnTo>
                    <a:pt x="456066" y="239435"/>
                  </a:lnTo>
                  <a:lnTo>
                    <a:pt x="456066" y="96914"/>
                  </a:lnTo>
                  <a:close/>
                  <a:moveTo>
                    <a:pt x="456066" y="0"/>
                  </a:moveTo>
                  <a:lnTo>
                    <a:pt x="0" y="0"/>
                  </a:lnTo>
                  <a:lnTo>
                    <a:pt x="0" y="912132"/>
                  </a:lnTo>
                  <a:lnTo>
                    <a:pt x="706902" y="912132"/>
                  </a:lnTo>
                  <a:lnTo>
                    <a:pt x="706902" y="250836"/>
                  </a:lnTo>
                  <a:lnTo>
                    <a:pt x="456066" y="0"/>
                  </a:lnTo>
                  <a:close/>
                </a:path>
              </a:pathLst>
            </a:custGeom>
            <a:solidFill>
              <a:schemeClr val="bg2"/>
            </a:solidFill>
            <a:ln w="11311" cap="flat">
              <a:noFill/>
              <a:prstDash val="solid"/>
              <a:miter/>
            </a:ln>
          </p:spPr>
          <p:txBody>
            <a:bodyPr rtlCol="0" anchor="ctr"/>
            <a:lstStyle/>
            <a:p>
              <a:endParaRPr lang="en-US" sz="1557"/>
            </a:p>
          </p:txBody>
        </p:sp>
      </p:grpSp>
    </p:spTree>
    <p:extLst>
      <p:ext uri="{BB962C8B-B14F-4D97-AF65-F5344CB8AC3E}">
        <p14:creationId xmlns:p14="http://schemas.microsoft.com/office/powerpoint/2010/main" val="1979884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ltLang="en-US" dirty="0"/>
          </a:p>
          <a:p>
            <a:endParaRPr lang="en-US" altLang="en-US" dirty="0"/>
          </a:p>
          <a:p>
            <a:r>
              <a:rPr lang="en-US" dirty="0"/>
              <a:t>All funds involve risk, and you can lose money</a:t>
            </a:r>
            <a:r>
              <a:rPr lang="en-US" altLang="en-US" dirty="0"/>
              <a:t>.</a:t>
            </a:r>
          </a:p>
          <a:p>
            <a:r>
              <a:rPr lang="en-US" altLang="en-US" dirty="0"/>
              <a:t>This information is not meant as tax or legal advice. Please consult your legal or tax advisor before making any decisions.</a:t>
            </a:r>
          </a:p>
          <a:p>
            <a:r>
              <a:rPr lang="en-US" dirty="0"/>
              <a:t>For informational purposes. Not an investment recommendation.</a:t>
            </a:r>
            <a:endParaRPr lang="en-US" altLang="en-US" dirty="0"/>
          </a:p>
          <a:p>
            <a:r>
              <a:rPr lang="en-US" altLang="en-US" i="1" dirty="0"/>
              <a:t>Investors should carefully consider the investment objectives, risks, charges, and expenses of a fund before investing. For a prospectus, or a summary prospectus if available, containing this and other information for any Putnam fund or product, call your financial representative or call Putnam at 1-800-225-1581. Please read the prospectus carefully before investing. </a:t>
            </a:r>
          </a:p>
        </p:txBody>
      </p:sp>
    </p:spTree>
    <p:extLst>
      <p:ext uri="{BB962C8B-B14F-4D97-AF65-F5344CB8AC3E}">
        <p14:creationId xmlns:p14="http://schemas.microsoft.com/office/powerpoint/2010/main" val="3569889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deduction for business owners</a:t>
            </a:r>
          </a:p>
        </p:txBody>
      </p:sp>
      <p:sp>
        <p:nvSpPr>
          <p:cNvPr id="5" name="Content Placeholder 1"/>
          <p:cNvSpPr>
            <a:spLocks noGrp="1"/>
          </p:cNvSpPr>
          <p:nvPr>
            <p:ph idx="1"/>
          </p:nvPr>
        </p:nvSpPr>
        <p:spPr/>
        <p:txBody>
          <a:bodyPr/>
          <a:lstStyle/>
          <a:p>
            <a:r>
              <a:rPr lang="en-US" altLang="en-US" dirty="0"/>
              <a:t>Applies to businesses that are structured as pass-through entities for taxation purposes (sole proprietorship, LLC, partnership, S Corp)</a:t>
            </a:r>
          </a:p>
          <a:p>
            <a:pPr>
              <a:spcBef>
                <a:spcPts val="800"/>
              </a:spcBef>
            </a:pPr>
            <a:r>
              <a:rPr lang="en-US" altLang="en-US" dirty="0"/>
              <a:t>20% on qualified business income (QBI), cannot include compensation, pre-tax retirement contributions, or investment income</a:t>
            </a:r>
          </a:p>
          <a:p>
            <a:pPr>
              <a:spcBef>
                <a:spcPts val="800"/>
              </a:spcBef>
            </a:pPr>
            <a:r>
              <a:rPr lang="en-US" altLang="en-US" dirty="0"/>
              <a:t>At higher income levels, specified service trade or businesses (SSTBs) are not allowed to take the deduction</a:t>
            </a:r>
          </a:p>
          <a:p>
            <a:pPr lvl="1"/>
            <a:r>
              <a:rPr lang="en-US" sz="1600" dirty="0"/>
              <a:t>According to the law, </a:t>
            </a:r>
            <a:r>
              <a:rPr lang="en-US" sz="1600" i="1" dirty="0"/>
              <a:t>“A specified service activity means any trade or business activity involving the performance of services in the fields of health, law, accounting, actuarial science, performing arts, consulting, athletics, financial services, brokerage services, any trade or business where the principal asset of such trade or business is the reputation or skill of one or more of its employees, or investing, trading, or dealing in securities, partnership interests, or commodities.”</a:t>
            </a:r>
            <a:endParaRPr lang="en-US" altLang="en-US" sz="1600" dirty="0"/>
          </a:p>
        </p:txBody>
      </p:sp>
      <p:sp>
        <p:nvSpPr>
          <p:cNvPr id="7" name="Text Placeholder 6"/>
          <p:cNvSpPr>
            <a:spLocks noGrp="1"/>
          </p:cNvSpPr>
          <p:nvPr>
            <p:ph type="body" sz="quarter" idx="10"/>
          </p:nvPr>
        </p:nvSpPr>
        <p:spPr/>
        <p:txBody>
          <a:bodyPr/>
          <a:lstStyle/>
          <a:p>
            <a:br>
              <a:rPr lang="en-US" dirty="0"/>
            </a:br>
            <a:endParaRPr lang="en-US" dirty="0"/>
          </a:p>
          <a:p>
            <a:r>
              <a:rPr lang="en-US" dirty="0"/>
              <a:t>Source: Joint Explanatory Statement of the Committee of Conference. </a:t>
            </a:r>
          </a:p>
        </p:txBody>
      </p:sp>
    </p:spTree>
    <p:extLst>
      <p:ext uri="{BB962C8B-B14F-4D97-AF65-F5344CB8AC3E}">
        <p14:creationId xmlns:p14="http://schemas.microsoft.com/office/powerpoint/2010/main" val="76678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CFEF-FDC5-AA46-B053-638C8E150B3C}"/>
              </a:ext>
            </a:extLst>
          </p:cNvPr>
          <p:cNvSpPr>
            <a:spLocks noGrp="1"/>
          </p:cNvSpPr>
          <p:nvPr>
            <p:ph type="title"/>
          </p:nvPr>
        </p:nvSpPr>
        <p:spPr/>
        <p:txBody>
          <a:bodyPr/>
          <a:lstStyle/>
          <a:p>
            <a:r>
              <a:rPr lang="en-US" dirty="0"/>
              <a:t>How the 20% QBI deduction works</a:t>
            </a:r>
          </a:p>
        </p:txBody>
      </p:sp>
      <p:sp>
        <p:nvSpPr>
          <p:cNvPr id="3" name="Text Placeholder 2">
            <a:extLst>
              <a:ext uri="{FF2B5EF4-FFF2-40B4-BE49-F238E27FC236}">
                <a16:creationId xmlns:a16="http://schemas.microsoft.com/office/drawing/2014/main" id="{CB99FAE2-A978-954F-8025-FD3A383AE5C6}"/>
              </a:ext>
            </a:extLst>
          </p:cNvPr>
          <p:cNvSpPr>
            <a:spLocks noGrp="1"/>
          </p:cNvSpPr>
          <p:nvPr>
            <p:ph type="body" sz="quarter" idx="10"/>
          </p:nvPr>
        </p:nvSpPr>
        <p:spPr/>
        <p:txBody>
          <a:bodyPr bIns="0"/>
          <a:lstStyle/>
          <a:p>
            <a:pPr marL="120650" indent="-120650"/>
            <a:r>
              <a:rPr lang="en-US" dirty="0"/>
              <a:t>*	2023 tax figures. The wage limitation refers to an alternate test that must be applied to determine the deduction for QBI (for non-specified service businesses) when taxable income exceeds $170,050 for individuals and $340,100 for couples. The alternate test is the greater of (a) 50% of total wages paid by the business or (b) 25% of wages plus 2.5% of unadjusted cost basis of qualified property.</a:t>
            </a:r>
          </a:p>
        </p:txBody>
      </p:sp>
      <p:graphicFrame>
        <p:nvGraphicFramePr>
          <p:cNvPr id="6" name="Table 5">
            <a:extLst>
              <a:ext uri="{FF2B5EF4-FFF2-40B4-BE49-F238E27FC236}">
                <a16:creationId xmlns:a16="http://schemas.microsoft.com/office/drawing/2014/main" id="{47F4A85F-43D8-9642-9D69-D8B8934D00DA}"/>
              </a:ext>
            </a:extLst>
          </p:cNvPr>
          <p:cNvGraphicFramePr>
            <a:graphicFrameLocks noGrp="1"/>
          </p:cNvGraphicFramePr>
          <p:nvPr>
            <p:extLst>
              <p:ext uri="{D42A27DB-BD31-4B8C-83A1-F6EECF244321}">
                <p14:modId xmlns:p14="http://schemas.microsoft.com/office/powerpoint/2010/main" val="3659062945"/>
              </p:ext>
            </p:extLst>
          </p:nvPr>
        </p:nvGraphicFramePr>
        <p:xfrm>
          <a:off x="2000638" y="2770852"/>
          <a:ext cx="4754880" cy="3018383"/>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3070921381"/>
                    </a:ext>
                  </a:extLst>
                </a:gridCol>
                <a:gridCol w="2377440">
                  <a:extLst>
                    <a:ext uri="{9D8B030D-6E8A-4147-A177-3AD203B41FA5}">
                      <a16:colId xmlns:a16="http://schemas.microsoft.com/office/drawing/2014/main" val="1105048299"/>
                    </a:ext>
                  </a:extLst>
                </a:gridCol>
              </a:tblGrid>
              <a:tr h="0">
                <a:tc>
                  <a:txBody>
                    <a:bodyPr/>
                    <a:lstStyle/>
                    <a:p>
                      <a:pPr algn="ctr"/>
                      <a:r>
                        <a:rPr lang="en-US" sz="1500" b="0" dirty="0">
                          <a:solidFill>
                            <a:srgbClr val="000000"/>
                          </a:solidFill>
                        </a:rPr>
                        <a:t>Deduction fully subject</a:t>
                      </a:r>
                      <a:br>
                        <a:rPr lang="en-US" sz="1500" b="0" dirty="0">
                          <a:solidFill>
                            <a:srgbClr val="000000"/>
                          </a:solidFill>
                        </a:rPr>
                      </a:br>
                      <a:r>
                        <a:rPr lang="en-US" sz="1500" b="0" dirty="0">
                          <a:solidFill>
                            <a:srgbClr val="000000"/>
                          </a:solidFill>
                        </a:rPr>
                        <a:t>to wage limitation*</a:t>
                      </a:r>
                    </a:p>
                  </a:txBody>
                  <a:tcPr marL="142381" marR="142381" marT="142381" marB="142381" anchor="ctr">
                    <a:lnL w="12700" cmpd="sng">
                      <a:noFill/>
                    </a:lnL>
                    <a:lnR w="76200" cap="flat" cmpd="sng" algn="ctr">
                      <a:solidFill>
                        <a:schemeClr val="tx1">
                          <a:lumMod val="10000"/>
                          <a:lumOff val="90000"/>
                        </a:schemeClr>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000000"/>
                          </a:solidFill>
                        </a:rPr>
                        <a:t>No deduction</a:t>
                      </a:r>
                    </a:p>
                  </a:txBody>
                  <a:tcPr marL="142381" marR="142381" marT="142381" marB="142381" anchor="ctr">
                    <a:lnL w="76200" cap="flat" cmpd="sng" algn="ctr">
                      <a:solidFill>
                        <a:schemeClr val="tx1">
                          <a:lumMod val="10000"/>
                          <a:lumOff val="90000"/>
                        </a:schemeClr>
                      </a:solidFill>
                      <a:prstDash val="solid"/>
                      <a:round/>
                      <a:headEnd type="none" w="med" len="med"/>
                      <a:tailEnd type="none" w="med" len="med"/>
                    </a:lnL>
                    <a:lnR w="12700" cmpd="sng">
                      <a:noFill/>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632990"/>
                  </a:ext>
                </a:extLst>
              </a:tr>
              <a:tr h="879842">
                <a:tc>
                  <a:txBody>
                    <a:bodyPr/>
                    <a:lstStyle/>
                    <a:p>
                      <a:pPr algn="ctr"/>
                      <a:r>
                        <a:rPr lang="en-US" sz="1500" dirty="0">
                          <a:solidFill>
                            <a:srgbClr val="000000"/>
                          </a:solidFill>
                        </a:rPr>
                        <a:t>Deduction available, </a:t>
                      </a:r>
                      <a:br>
                        <a:rPr lang="en-US" sz="1500" dirty="0">
                          <a:solidFill>
                            <a:srgbClr val="000000"/>
                          </a:solidFill>
                        </a:rPr>
                      </a:br>
                      <a:r>
                        <a:rPr lang="en-US" sz="1500" dirty="0">
                          <a:solidFill>
                            <a:srgbClr val="000000"/>
                          </a:solidFill>
                        </a:rPr>
                        <a:t>wage limitation begins </a:t>
                      </a:r>
                      <a:br>
                        <a:rPr lang="en-US" sz="1500" dirty="0">
                          <a:solidFill>
                            <a:srgbClr val="000000"/>
                          </a:solidFill>
                        </a:rPr>
                      </a:br>
                      <a:r>
                        <a:rPr lang="en-US" sz="1500" dirty="0">
                          <a:solidFill>
                            <a:srgbClr val="000000"/>
                          </a:solidFill>
                        </a:rPr>
                        <a:t>to be phased in*</a:t>
                      </a:r>
                    </a:p>
                  </a:txBody>
                  <a:tcPr marL="142381" marR="142381" marT="142381" marB="142381" anchor="ctr">
                    <a:lnL w="12700" cmpd="sng">
                      <a:noFill/>
                    </a:lnL>
                    <a:lnR w="76200" cap="flat" cmpd="sng" algn="ctr">
                      <a:solidFill>
                        <a:schemeClr val="tx1">
                          <a:lumMod val="10000"/>
                          <a:lumOff val="90000"/>
                        </a:schemeClr>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rgbClr val="000000"/>
                          </a:solidFill>
                        </a:rPr>
                        <a:t>Income phaseout</a:t>
                      </a:r>
                      <a:br>
                        <a:rPr lang="en-US" sz="1500" dirty="0">
                          <a:solidFill>
                            <a:srgbClr val="000000"/>
                          </a:solidFill>
                        </a:rPr>
                      </a:br>
                      <a:r>
                        <a:rPr lang="en-US" sz="1500" dirty="0">
                          <a:solidFill>
                            <a:srgbClr val="000000"/>
                          </a:solidFill>
                        </a:rPr>
                        <a:t>applies — partial deduction available</a:t>
                      </a:r>
                    </a:p>
                  </a:txBody>
                  <a:tcPr marL="142381" marR="142381" marT="142381" marB="142381" anchor="ctr">
                    <a:lnL w="76200" cap="flat" cmpd="sng" algn="ctr">
                      <a:solidFill>
                        <a:schemeClr val="tx1">
                          <a:lumMod val="10000"/>
                          <a:lumOff val="90000"/>
                        </a:schemeClr>
                      </a:solidFill>
                      <a:prstDash val="solid"/>
                      <a:round/>
                      <a:headEnd type="none" w="med" len="med"/>
                      <a:tailEnd type="none" w="med" len="med"/>
                    </a:lnL>
                    <a:lnR w="12700" cmpd="sng">
                      <a:noFill/>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25751"/>
                  </a:ext>
                </a:extLst>
              </a:tr>
              <a:tr h="605618">
                <a:tc>
                  <a:txBody>
                    <a:bodyPr/>
                    <a:lstStyle/>
                    <a:p>
                      <a:pPr algn="ctr"/>
                      <a:r>
                        <a:rPr lang="en-US" sz="1500" dirty="0">
                          <a:solidFill>
                            <a:srgbClr val="000000"/>
                          </a:solidFill>
                        </a:rPr>
                        <a:t>20% deduction</a:t>
                      </a:r>
                    </a:p>
                  </a:txBody>
                  <a:tcPr marL="142381" marR="142381" marT="142381" marB="142381" anchor="ctr">
                    <a:lnL w="12700" cmpd="sng">
                      <a:noFill/>
                    </a:lnL>
                    <a:lnR w="76200" cap="flat" cmpd="sng" algn="ctr">
                      <a:solidFill>
                        <a:schemeClr val="tx1">
                          <a:lumMod val="10000"/>
                          <a:lumOff val="90000"/>
                        </a:schemeClr>
                      </a:solidFill>
                      <a:prstDash val="solid"/>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rgbClr val="000000"/>
                          </a:solidFill>
                        </a:rPr>
                        <a:t>20% deduction</a:t>
                      </a:r>
                    </a:p>
                  </a:txBody>
                  <a:tcPr marL="142381" marR="142381" marT="142381" marB="142381" anchor="ctr">
                    <a:lnL w="76200" cap="flat" cmpd="sng" algn="ctr">
                      <a:solidFill>
                        <a:schemeClr val="tx1">
                          <a:lumMod val="10000"/>
                          <a:lumOff val="90000"/>
                        </a:schemeClr>
                      </a:solidFill>
                      <a:prstDash val="solid"/>
                      <a:round/>
                      <a:headEnd type="none" w="med" len="med"/>
                      <a:tailEnd type="none" w="med" len="med"/>
                    </a:lnL>
                    <a:lnR w="12700" cmpd="sng">
                      <a:noFill/>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357388"/>
                  </a:ext>
                </a:extLst>
              </a:tr>
              <a:tr h="700241">
                <a:tc>
                  <a:txBody>
                    <a:bodyPr/>
                    <a:lstStyle/>
                    <a:p>
                      <a:pPr algn="ctr"/>
                      <a:r>
                        <a:rPr lang="en-US" sz="1500" b="1" dirty="0">
                          <a:solidFill>
                            <a:srgbClr val="000000"/>
                          </a:solidFill>
                          <a:latin typeface="+mj-lt"/>
                        </a:rPr>
                        <a:t>Non-specified</a:t>
                      </a:r>
                      <a:br>
                        <a:rPr lang="en-US" sz="1500" b="1" dirty="0">
                          <a:solidFill>
                            <a:srgbClr val="000000"/>
                          </a:solidFill>
                          <a:latin typeface="+mj-lt"/>
                        </a:rPr>
                      </a:br>
                      <a:r>
                        <a:rPr lang="en-US" sz="1500" b="1" dirty="0">
                          <a:solidFill>
                            <a:srgbClr val="000000"/>
                          </a:solidFill>
                          <a:latin typeface="+mj-lt"/>
                        </a:rPr>
                        <a:t>service business</a:t>
                      </a:r>
                    </a:p>
                  </a:txBody>
                  <a:tcPr marL="142381" marR="142381" marT="91440" marB="142381">
                    <a:lnL w="12700" cmpd="sng">
                      <a:noFill/>
                    </a:lnL>
                    <a:lnR w="76200" cap="flat" cmpd="sng" algn="ctr">
                      <a:noFill/>
                      <a:prstDash val="solid"/>
                      <a:round/>
                      <a:headEnd type="none" w="med" len="med"/>
                      <a:tailEnd type="none" w="med" len="med"/>
                    </a:lnR>
                    <a:lnT w="19050"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500" b="1" dirty="0">
                          <a:solidFill>
                            <a:srgbClr val="000000"/>
                          </a:solidFill>
                          <a:latin typeface="+mj-lt"/>
                        </a:rPr>
                        <a:t>Specified</a:t>
                      </a:r>
                      <a:br>
                        <a:rPr lang="en-US" sz="1500" b="1" dirty="0">
                          <a:solidFill>
                            <a:srgbClr val="000000"/>
                          </a:solidFill>
                          <a:latin typeface="+mj-lt"/>
                        </a:rPr>
                      </a:br>
                      <a:r>
                        <a:rPr lang="en-US" sz="1500" b="1" dirty="0">
                          <a:solidFill>
                            <a:srgbClr val="000000"/>
                          </a:solidFill>
                          <a:latin typeface="+mj-lt"/>
                        </a:rPr>
                        <a:t>service business</a:t>
                      </a:r>
                    </a:p>
                  </a:txBody>
                  <a:tcPr marL="142381" marR="142381" marT="91440" marB="142381">
                    <a:lnL w="76200" cap="flat" cmpd="sng" algn="ctr">
                      <a:noFill/>
                      <a:prstDash val="solid"/>
                      <a:round/>
                      <a:headEnd type="none" w="med" len="med"/>
                      <a:tailEnd type="none" w="med" len="med"/>
                    </a:lnL>
                    <a:lnR w="12700" cmpd="sng">
                      <a:noFill/>
                    </a:lnR>
                    <a:lnT w="19050"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8071321"/>
                  </a:ext>
                </a:extLst>
              </a:tr>
            </a:tbl>
          </a:graphicData>
        </a:graphic>
      </p:graphicFrame>
      <p:sp>
        <p:nvSpPr>
          <p:cNvPr id="7" name="Arrow: Right 9">
            <a:extLst>
              <a:ext uri="{FF2B5EF4-FFF2-40B4-BE49-F238E27FC236}">
                <a16:creationId xmlns:a16="http://schemas.microsoft.com/office/drawing/2014/main" id="{7EE85F98-5FD8-9649-9345-B88F8BDDC857}"/>
              </a:ext>
            </a:extLst>
          </p:cNvPr>
          <p:cNvSpPr/>
          <p:nvPr/>
        </p:nvSpPr>
        <p:spPr bwMode="auto">
          <a:xfrm rot="16200000">
            <a:off x="347815" y="3611654"/>
            <a:ext cx="3090585" cy="420009"/>
          </a:xfrm>
          <a:prstGeom prst="rightArrow">
            <a:avLst>
              <a:gd name="adj1" fmla="val 50000"/>
              <a:gd name="adj2" fmla="val 57202"/>
            </a:avLst>
          </a:prstGeom>
          <a:solidFill>
            <a:schemeClr val="tx2">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557" dirty="0">
              <a:latin typeface="Gotham C2 Text" charset="0"/>
              <a:ea typeface="ＭＳ Ｐゴシック" charset="0"/>
              <a:cs typeface="ＭＳ Ｐゴシック" charset="0"/>
            </a:endParaRPr>
          </a:p>
        </p:txBody>
      </p:sp>
      <p:sp>
        <p:nvSpPr>
          <p:cNvPr id="8" name="Arrow: Right 10">
            <a:extLst>
              <a:ext uri="{FF2B5EF4-FFF2-40B4-BE49-F238E27FC236}">
                <a16:creationId xmlns:a16="http://schemas.microsoft.com/office/drawing/2014/main" id="{890DA935-A9A2-564A-9125-13BC0AFC6430}"/>
              </a:ext>
            </a:extLst>
          </p:cNvPr>
          <p:cNvSpPr/>
          <p:nvPr/>
        </p:nvSpPr>
        <p:spPr bwMode="auto">
          <a:xfrm rot="16200000">
            <a:off x="5317756" y="3611652"/>
            <a:ext cx="3090585" cy="420009"/>
          </a:xfrm>
          <a:prstGeom prst="rightArrow">
            <a:avLst>
              <a:gd name="adj1" fmla="val 50000"/>
              <a:gd name="adj2" fmla="val 57202"/>
            </a:avLst>
          </a:prstGeom>
          <a:solidFill>
            <a:schemeClr val="bg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557" dirty="0">
              <a:latin typeface="Gotham C2 Text"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48CF3FA0-7555-1849-B7F4-2CF62A69F69C}"/>
              </a:ext>
            </a:extLst>
          </p:cNvPr>
          <p:cNvSpPr txBox="1"/>
          <p:nvPr/>
        </p:nvSpPr>
        <p:spPr>
          <a:xfrm>
            <a:off x="645032" y="1723498"/>
            <a:ext cx="2496152" cy="523220"/>
          </a:xfrm>
          <a:prstGeom prst="rect">
            <a:avLst/>
          </a:prstGeom>
          <a:noFill/>
        </p:spPr>
        <p:txBody>
          <a:bodyPr wrap="square" rtlCol="0">
            <a:spAutoFit/>
          </a:bodyPr>
          <a:lstStyle/>
          <a:p>
            <a:r>
              <a:rPr lang="en-US" sz="1600" b="1" dirty="0">
                <a:solidFill>
                  <a:schemeClr val="tx2"/>
                </a:solidFill>
                <a:latin typeface="+mj-lt"/>
              </a:rPr>
              <a:t>Taxable income</a:t>
            </a:r>
          </a:p>
          <a:p>
            <a:r>
              <a:rPr lang="en-US" sz="1200" dirty="0">
                <a:solidFill>
                  <a:schemeClr val="tx2"/>
                </a:solidFill>
                <a:latin typeface="+mj-lt"/>
              </a:rPr>
              <a:t>(Single)</a:t>
            </a:r>
            <a:endParaRPr lang="en-US" sz="1800" dirty="0">
              <a:solidFill>
                <a:schemeClr val="tx2"/>
              </a:solidFill>
              <a:latin typeface="+mj-lt"/>
            </a:endParaRPr>
          </a:p>
        </p:txBody>
      </p:sp>
      <p:sp>
        <p:nvSpPr>
          <p:cNvPr id="10" name="TextBox 9">
            <a:extLst>
              <a:ext uri="{FF2B5EF4-FFF2-40B4-BE49-F238E27FC236}">
                <a16:creationId xmlns:a16="http://schemas.microsoft.com/office/drawing/2014/main" id="{54F9626A-99AC-534A-88EC-6564433C2812}"/>
              </a:ext>
            </a:extLst>
          </p:cNvPr>
          <p:cNvSpPr txBox="1"/>
          <p:nvPr/>
        </p:nvSpPr>
        <p:spPr>
          <a:xfrm>
            <a:off x="5737053" y="1723498"/>
            <a:ext cx="2219335" cy="523220"/>
          </a:xfrm>
          <a:prstGeom prst="rect">
            <a:avLst/>
          </a:prstGeom>
          <a:noFill/>
        </p:spPr>
        <p:txBody>
          <a:bodyPr wrap="square" rtlCol="0">
            <a:spAutoFit/>
          </a:bodyPr>
          <a:lstStyle/>
          <a:p>
            <a:r>
              <a:rPr lang="en-US" sz="1600" b="1" dirty="0">
                <a:solidFill>
                  <a:schemeClr val="bg1"/>
                </a:solidFill>
                <a:latin typeface="+mj-lt"/>
              </a:rPr>
              <a:t>Taxable income </a:t>
            </a:r>
          </a:p>
          <a:p>
            <a:r>
              <a:rPr lang="en-US" sz="1200" dirty="0">
                <a:solidFill>
                  <a:schemeClr val="bg1"/>
                </a:solidFill>
                <a:latin typeface="+mj-lt"/>
              </a:rPr>
              <a:t>(Married, filing jointly)</a:t>
            </a:r>
            <a:endParaRPr lang="en-US" sz="1800" dirty="0">
              <a:solidFill>
                <a:schemeClr val="bg1"/>
              </a:solidFill>
              <a:latin typeface="+mj-lt"/>
            </a:endParaRPr>
          </a:p>
        </p:txBody>
      </p:sp>
      <p:sp>
        <p:nvSpPr>
          <p:cNvPr id="11" name="TextBox 10">
            <a:extLst>
              <a:ext uri="{FF2B5EF4-FFF2-40B4-BE49-F238E27FC236}">
                <a16:creationId xmlns:a16="http://schemas.microsoft.com/office/drawing/2014/main" id="{D3C922C4-A334-1A49-8D11-CA9DEAEC4BA4}"/>
              </a:ext>
            </a:extLst>
          </p:cNvPr>
          <p:cNvSpPr txBox="1"/>
          <p:nvPr/>
        </p:nvSpPr>
        <p:spPr>
          <a:xfrm>
            <a:off x="575234" y="3323832"/>
            <a:ext cx="1216407" cy="369332"/>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pPr algn="r"/>
            <a:r>
              <a:rPr lang="en-US" sz="1800" dirty="0">
                <a:solidFill>
                  <a:srgbClr val="285A21"/>
                </a:solidFill>
                <a:latin typeface="+mj-lt"/>
              </a:rPr>
              <a:t>$232,100</a:t>
            </a:r>
          </a:p>
        </p:txBody>
      </p:sp>
      <p:sp>
        <p:nvSpPr>
          <p:cNvPr id="12" name="TextBox 11">
            <a:extLst>
              <a:ext uri="{FF2B5EF4-FFF2-40B4-BE49-F238E27FC236}">
                <a16:creationId xmlns:a16="http://schemas.microsoft.com/office/drawing/2014/main" id="{BD2CCAEE-6FF0-3540-BD8C-FD89C00DA80F}"/>
              </a:ext>
            </a:extLst>
          </p:cNvPr>
          <p:cNvSpPr txBox="1"/>
          <p:nvPr/>
        </p:nvSpPr>
        <p:spPr>
          <a:xfrm>
            <a:off x="575234" y="4302448"/>
            <a:ext cx="1216407" cy="369332"/>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pPr algn="r"/>
            <a:r>
              <a:rPr lang="en-US" sz="1800" dirty="0">
                <a:solidFill>
                  <a:srgbClr val="285A21"/>
                </a:solidFill>
                <a:latin typeface="+mj-lt"/>
              </a:rPr>
              <a:t>$182,100</a:t>
            </a:r>
          </a:p>
        </p:txBody>
      </p:sp>
      <p:sp>
        <p:nvSpPr>
          <p:cNvPr id="13" name="TextBox 12">
            <a:extLst>
              <a:ext uri="{FF2B5EF4-FFF2-40B4-BE49-F238E27FC236}">
                <a16:creationId xmlns:a16="http://schemas.microsoft.com/office/drawing/2014/main" id="{2B9FAD80-0563-2E4B-96B6-7C552E3CDB66}"/>
              </a:ext>
            </a:extLst>
          </p:cNvPr>
          <p:cNvSpPr txBox="1"/>
          <p:nvPr/>
        </p:nvSpPr>
        <p:spPr>
          <a:xfrm>
            <a:off x="985594" y="4963036"/>
            <a:ext cx="806047" cy="369332"/>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pPr algn="r"/>
            <a:r>
              <a:rPr lang="en-US" sz="1800" dirty="0">
                <a:solidFill>
                  <a:schemeClr val="tx2"/>
                </a:solidFill>
                <a:latin typeface="+mj-lt"/>
              </a:rPr>
              <a:t>$0</a:t>
            </a:r>
          </a:p>
        </p:txBody>
      </p:sp>
      <p:sp>
        <p:nvSpPr>
          <p:cNvPr id="14" name="TextBox 13">
            <a:extLst>
              <a:ext uri="{FF2B5EF4-FFF2-40B4-BE49-F238E27FC236}">
                <a16:creationId xmlns:a16="http://schemas.microsoft.com/office/drawing/2014/main" id="{FA71806F-3667-AF47-8FDB-8AFD24EA9723}"/>
              </a:ext>
            </a:extLst>
          </p:cNvPr>
          <p:cNvSpPr txBox="1"/>
          <p:nvPr/>
        </p:nvSpPr>
        <p:spPr>
          <a:xfrm>
            <a:off x="6955745" y="3303875"/>
            <a:ext cx="1210358" cy="369332"/>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r>
              <a:rPr lang="en-US" sz="1800" dirty="0">
                <a:solidFill>
                  <a:srgbClr val="005F6C"/>
                </a:solidFill>
                <a:latin typeface="+mj-lt"/>
              </a:rPr>
              <a:t>$464,200</a:t>
            </a:r>
          </a:p>
        </p:txBody>
      </p:sp>
      <p:sp>
        <p:nvSpPr>
          <p:cNvPr id="15" name="TextBox 14">
            <a:extLst>
              <a:ext uri="{FF2B5EF4-FFF2-40B4-BE49-F238E27FC236}">
                <a16:creationId xmlns:a16="http://schemas.microsoft.com/office/drawing/2014/main" id="{E8FB0C4B-FE41-2B49-8BF1-7B2F30AF6F58}"/>
              </a:ext>
            </a:extLst>
          </p:cNvPr>
          <p:cNvSpPr txBox="1"/>
          <p:nvPr/>
        </p:nvSpPr>
        <p:spPr>
          <a:xfrm>
            <a:off x="6955745" y="4267975"/>
            <a:ext cx="1210358" cy="369332"/>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r>
              <a:rPr lang="en-US" sz="1800" dirty="0">
                <a:solidFill>
                  <a:srgbClr val="005F6C"/>
                </a:solidFill>
                <a:latin typeface="+mj-lt"/>
              </a:rPr>
              <a:t>$364,200</a:t>
            </a:r>
          </a:p>
        </p:txBody>
      </p:sp>
      <p:sp>
        <p:nvSpPr>
          <p:cNvPr id="16" name="TextBox 15">
            <a:extLst>
              <a:ext uri="{FF2B5EF4-FFF2-40B4-BE49-F238E27FC236}">
                <a16:creationId xmlns:a16="http://schemas.microsoft.com/office/drawing/2014/main" id="{C2E67852-85EB-CC46-9364-CB52AF08C4D7}"/>
              </a:ext>
            </a:extLst>
          </p:cNvPr>
          <p:cNvSpPr txBox="1"/>
          <p:nvPr/>
        </p:nvSpPr>
        <p:spPr>
          <a:xfrm>
            <a:off x="6955746" y="4903164"/>
            <a:ext cx="806047" cy="369332"/>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r>
              <a:rPr lang="en-US" sz="1800" dirty="0">
                <a:solidFill>
                  <a:schemeClr val="bg1"/>
                </a:solidFill>
                <a:latin typeface="+mj-lt"/>
              </a:rPr>
              <a:t>$0</a:t>
            </a:r>
          </a:p>
        </p:txBody>
      </p:sp>
    </p:spTree>
    <p:extLst>
      <p:ext uri="{BB962C8B-B14F-4D97-AF65-F5344CB8AC3E}">
        <p14:creationId xmlns:p14="http://schemas.microsoft.com/office/powerpoint/2010/main" val="198636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E4BF-37C2-0E4D-98E5-C981A0A53AF7}"/>
              </a:ext>
            </a:extLst>
          </p:cNvPr>
          <p:cNvSpPr>
            <a:spLocks noGrp="1"/>
          </p:cNvSpPr>
          <p:nvPr>
            <p:ph type="title"/>
          </p:nvPr>
        </p:nvSpPr>
        <p:spPr/>
        <p:txBody>
          <a:bodyPr/>
          <a:lstStyle/>
          <a:p>
            <a:r>
              <a:rPr lang="en-US" dirty="0"/>
              <a:t>Maximizing the deduction for QBI</a:t>
            </a:r>
          </a:p>
        </p:txBody>
      </p:sp>
      <p:sp>
        <p:nvSpPr>
          <p:cNvPr id="5" name="Text Placeholder 4">
            <a:extLst>
              <a:ext uri="{FF2B5EF4-FFF2-40B4-BE49-F238E27FC236}">
                <a16:creationId xmlns:a16="http://schemas.microsoft.com/office/drawing/2014/main" id="{0599373C-EFA6-46E4-9A23-069E75D4742D}"/>
              </a:ext>
            </a:extLst>
          </p:cNvPr>
          <p:cNvSpPr>
            <a:spLocks noGrp="1"/>
          </p:cNvSpPr>
          <p:nvPr>
            <p:ph type="body" sz="quarter" idx="10"/>
          </p:nvPr>
        </p:nvSpPr>
        <p:spPr/>
        <p:txBody>
          <a:bodyPr/>
          <a:lstStyle/>
          <a:p>
            <a:endParaRPr lang="en-US"/>
          </a:p>
        </p:txBody>
      </p:sp>
      <p:sp>
        <p:nvSpPr>
          <p:cNvPr id="8" name="Content Placeholder 6">
            <a:extLst>
              <a:ext uri="{FF2B5EF4-FFF2-40B4-BE49-F238E27FC236}">
                <a16:creationId xmlns:a16="http://schemas.microsoft.com/office/drawing/2014/main" id="{4DB64335-FB6C-48DA-ADC1-A908FFBC1527}"/>
              </a:ext>
            </a:extLst>
          </p:cNvPr>
          <p:cNvSpPr txBox="1">
            <a:spLocks/>
          </p:cNvSpPr>
          <p:nvPr/>
        </p:nvSpPr>
        <p:spPr bwMode="auto">
          <a:xfrm>
            <a:off x="4956735" y="3049171"/>
            <a:ext cx="3346825" cy="25422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marL="117475" indent="-117475"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None/>
            </a:pPr>
            <a:r>
              <a:rPr lang="en-US" sz="2000" dirty="0">
                <a:latin typeface="+mj-lt"/>
              </a:rPr>
              <a:t>Expense management</a:t>
            </a:r>
          </a:p>
          <a:p>
            <a:pPr>
              <a:buClr>
                <a:schemeClr val="tx1">
                  <a:lumMod val="50000"/>
                  <a:lumOff val="50000"/>
                </a:schemeClr>
              </a:buClr>
            </a:pPr>
            <a:r>
              <a:rPr lang="en-US" sz="2000" dirty="0">
                <a:latin typeface="+mn-lt"/>
              </a:rPr>
              <a:t>Enhanced expensing under§179</a:t>
            </a:r>
          </a:p>
          <a:p>
            <a:pPr>
              <a:buClr>
                <a:schemeClr val="tx1">
                  <a:lumMod val="50000"/>
                  <a:lumOff val="50000"/>
                </a:schemeClr>
              </a:buClr>
            </a:pPr>
            <a:r>
              <a:rPr lang="en-US" sz="2000" dirty="0">
                <a:latin typeface="+mn-lt"/>
              </a:rPr>
              <a:t>Bonus depreciation</a:t>
            </a:r>
          </a:p>
        </p:txBody>
      </p:sp>
      <p:pic>
        <p:nvPicPr>
          <p:cNvPr id="4" name="Picture 3">
            <a:extLst>
              <a:ext uri="{FF2B5EF4-FFF2-40B4-BE49-F238E27FC236}">
                <a16:creationId xmlns:a16="http://schemas.microsoft.com/office/drawing/2014/main" id="{CB71BCBE-1C59-4CE6-9984-BB1A198339DC}"/>
              </a:ext>
            </a:extLst>
          </p:cNvPr>
          <p:cNvPicPr>
            <a:picLocks noChangeAspect="1"/>
          </p:cNvPicPr>
          <p:nvPr/>
        </p:nvPicPr>
        <p:blipFill>
          <a:blip r:embed="rId3"/>
          <a:stretch>
            <a:fillRect/>
          </a:stretch>
        </p:blipFill>
        <p:spPr>
          <a:xfrm>
            <a:off x="1008716" y="2118770"/>
            <a:ext cx="806825" cy="806825"/>
          </a:xfrm>
          <a:prstGeom prst="rect">
            <a:avLst/>
          </a:prstGeom>
        </p:spPr>
      </p:pic>
      <p:pic>
        <p:nvPicPr>
          <p:cNvPr id="10" name="Picture 9">
            <a:extLst>
              <a:ext uri="{FF2B5EF4-FFF2-40B4-BE49-F238E27FC236}">
                <a16:creationId xmlns:a16="http://schemas.microsoft.com/office/drawing/2014/main" id="{E752088A-53EA-4415-A27E-23D82CB481C2}"/>
              </a:ext>
            </a:extLst>
          </p:cNvPr>
          <p:cNvPicPr>
            <a:picLocks noChangeAspect="1"/>
          </p:cNvPicPr>
          <p:nvPr/>
        </p:nvPicPr>
        <p:blipFill>
          <a:blip r:embed="rId4"/>
          <a:stretch>
            <a:fillRect/>
          </a:stretch>
        </p:blipFill>
        <p:spPr>
          <a:xfrm>
            <a:off x="5061510" y="2042836"/>
            <a:ext cx="897667" cy="897667"/>
          </a:xfrm>
          <a:prstGeom prst="rect">
            <a:avLst/>
          </a:prstGeom>
        </p:spPr>
      </p:pic>
      <p:sp>
        <p:nvSpPr>
          <p:cNvPr id="12" name="Content Placeholder 6">
            <a:extLst>
              <a:ext uri="{FF2B5EF4-FFF2-40B4-BE49-F238E27FC236}">
                <a16:creationId xmlns:a16="http://schemas.microsoft.com/office/drawing/2014/main" id="{4A36019C-7104-45D7-B707-F3C55FEE1B36}"/>
              </a:ext>
            </a:extLst>
          </p:cNvPr>
          <p:cNvSpPr txBox="1">
            <a:spLocks/>
          </p:cNvSpPr>
          <p:nvPr/>
        </p:nvSpPr>
        <p:spPr bwMode="auto">
          <a:xfrm>
            <a:off x="903941" y="3049171"/>
            <a:ext cx="3346825" cy="25422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marL="117475" indent="-117475"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None/>
            </a:pPr>
            <a:r>
              <a:rPr lang="en-US" sz="2000" dirty="0">
                <a:latin typeface="+mj-lt"/>
              </a:rPr>
              <a:t>Income management</a:t>
            </a:r>
          </a:p>
          <a:p>
            <a:pPr>
              <a:buClr>
                <a:schemeClr val="tx1">
                  <a:lumMod val="50000"/>
                  <a:lumOff val="50000"/>
                </a:schemeClr>
              </a:buClr>
            </a:pPr>
            <a:r>
              <a:rPr lang="en-US" sz="2000" dirty="0">
                <a:latin typeface="+mn-lt"/>
              </a:rPr>
              <a:t>Retirement plan contributions</a:t>
            </a:r>
          </a:p>
          <a:p>
            <a:pPr>
              <a:buClr>
                <a:schemeClr val="tx1">
                  <a:lumMod val="50000"/>
                  <a:lumOff val="50000"/>
                </a:schemeClr>
              </a:buClr>
            </a:pPr>
            <a:r>
              <a:rPr lang="en-US" sz="2000" dirty="0">
                <a:latin typeface="+mn-lt"/>
              </a:rPr>
              <a:t>Timing of invoicing and </a:t>
            </a:r>
            <a:br>
              <a:rPr lang="en-US" sz="2000" dirty="0">
                <a:latin typeface="+mn-lt"/>
              </a:rPr>
            </a:br>
            <a:r>
              <a:rPr lang="en-US" sz="2000" dirty="0">
                <a:latin typeface="+mn-lt"/>
              </a:rPr>
              <a:t>other strategies</a:t>
            </a:r>
          </a:p>
        </p:txBody>
      </p:sp>
    </p:spTree>
    <p:extLst>
      <p:ext uri="{BB962C8B-B14F-4D97-AF65-F5344CB8AC3E}">
        <p14:creationId xmlns:p14="http://schemas.microsoft.com/office/powerpoint/2010/main" val="407206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741A1-68CF-8952-B374-C0C0F7FF97E0}"/>
              </a:ext>
            </a:extLst>
          </p:cNvPr>
          <p:cNvSpPr>
            <a:spLocks noGrp="1"/>
          </p:cNvSpPr>
          <p:nvPr>
            <p:ph type="title"/>
          </p:nvPr>
        </p:nvSpPr>
        <p:spPr/>
        <p:txBody>
          <a:bodyPr/>
          <a:lstStyle/>
          <a:p>
            <a:r>
              <a:rPr lang="en-US" dirty="0"/>
              <a:t>SALT deduction workaround strategy</a:t>
            </a:r>
          </a:p>
        </p:txBody>
      </p:sp>
      <p:sp>
        <p:nvSpPr>
          <p:cNvPr id="3" name="Content Placeholder 2">
            <a:extLst>
              <a:ext uri="{FF2B5EF4-FFF2-40B4-BE49-F238E27FC236}">
                <a16:creationId xmlns:a16="http://schemas.microsoft.com/office/drawing/2014/main" id="{FE9F6DFD-B960-D444-85FC-404E20248D55}"/>
              </a:ext>
            </a:extLst>
          </p:cNvPr>
          <p:cNvSpPr>
            <a:spLocks noGrp="1"/>
          </p:cNvSpPr>
          <p:nvPr>
            <p:ph idx="1"/>
          </p:nvPr>
        </p:nvSpPr>
        <p:spPr/>
        <p:txBody>
          <a:bodyPr/>
          <a:lstStyle/>
          <a:p>
            <a:r>
              <a:rPr lang="en-US" sz="1600" dirty="0"/>
              <a:t>Available in 30 states including higher-taxed states such as CA, NY, and NJ</a:t>
            </a:r>
          </a:p>
          <a:p>
            <a:r>
              <a:rPr lang="en-US" sz="1600" dirty="0"/>
              <a:t>Allows pass-through business owner/partners to elect to pay state taxes at the entity level as a means of avoiding the $10,000 deduction cap on SALT</a:t>
            </a:r>
          </a:p>
          <a:p>
            <a:r>
              <a:rPr lang="en-US" sz="1600" dirty="0"/>
              <a:t>In almost all states (ex. CT) taxpayers need to elect to pay the state pass-through entity (PTE) tax</a:t>
            </a:r>
          </a:p>
          <a:p>
            <a:r>
              <a:rPr lang="en-US" sz="1600" dirty="0"/>
              <a:t>Single member LLCs/partnerships and certain businesses (ex. passive business structures) may not be eligible</a:t>
            </a:r>
          </a:p>
          <a:p>
            <a:r>
              <a:rPr lang="en-US" sz="1600" dirty="0"/>
              <a:t>Because of the disparity among different state structures and requirements, business owners should consult with their tax professional to determine if this option makes sense for their personal tax situation</a:t>
            </a:r>
          </a:p>
          <a:p>
            <a:endParaRPr lang="en-US" sz="1412" dirty="0"/>
          </a:p>
          <a:p>
            <a:pPr marL="0" indent="0">
              <a:buNone/>
            </a:pPr>
            <a:endParaRPr lang="en-US" sz="1412" dirty="0"/>
          </a:p>
          <a:p>
            <a:endParaRPr lang="en-US" sz="1412" dirty="0"/>
          </a:p>
        </p:txBody>
      </p:sp>
      <p:sp>
        <p:nvSpPr>
          <p:cNvPr id="5" name="Text Placeholder 4">
            <a:extLst>
              <a:ext uri="{FF2B5EF4-FFF2-40B4-BE49-F238E27FC236}">
                <a16:creationId xmlns:a16="http://schemas.microsoft.com/office/drawing/2014/main" id="{A44EA784-2EF5-1B42-8B69-CB8C7F3CBF11}"/>
              </a:ext>
            </a:extLst>
          </p:cNvPr>
          <p:cNvSpPr>
            <a:spLocks noGrp="1"/>
          </p:cNvSpPr>
          <p:nvPr>
            <p:ph type="body" sz="quarter" idx="10"/>
          </p:nvPr>
        </p:nvSpPr>
        <p:spPr/>
        <p:txBody>
          <a:bodyPr/>
          <a:lstStyle/>
          <a:p>
            <a:pPr marL="0" indent="0">
              <a:buNone/>
            </a:pPr>
            <a:r>
              <a:rPr lang="en-US" dirty="0"/>
              <a:t>IRS Notice 2020-75 provides guidance that entity level tax payments imposed by states are deductible for federal income tax purposes. Roughly 20 states impose a PTE tax, and several others are pending. While most PTE taxes are elective, the state of CT version is mandatory. In some states, single member LLCs/partnerships are not eligible for the PTE tax election. State-level PTE taxes vary widely in design, so it is important for business owners/partners to consult with a qualified tax professional regarding their personal situation. </a:t>
            </a:r>
          </a:p>
        </p:txBody>
      </p:sp>
    </p:spTree>
    <p:extLst>
      <p:ext uri="{BB962C8B-B14F-4D97-AF65-F5344CB8AC3E}">
        <p14:creationId xmlns:p14="http://schemas.microsoft.com/office/powerpoint/2010/main" val="182738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B35C-F026-B943-87B0-4A01AC1E3561}"/>
              </a:ext>
            </a:extLst>
          </p:cNvPr>
          <p:cNvSpPr>
            <a:spLocks noGrp="1"/>
          </p:cNvSpPr>
          <p:nvPr>
            <p:ph type="title"/>
          </p:nvPr>
        </p:nvSpPr>
        <p:spPr/>
        <p:txBody>
          <a:bodyPr/>
          <a:lstStyle/>
          <a:p>
            <a:r>
              <a:rPr lang="en-US" dirty="0"/>
              <a:t>Utilizing business operating losses to create tax-free retirement income</a:t>
            </a:r>
          </a:p>
        </p:txBody>
      </p:sp>
      <p:sp>
        <p:nvSpPr>
          <p:cNvPr id="3" name="Text Placeholder 2">
            <a:extLst>
              <a:ext uri="{FF2B5EF4-FFF2-40B4-BE49-F238E27FC236}">
                <a16:creationId xmlns:a16="http://schemas.microsoft.com/office/drawing/2014/main" id="{C621E68E-E1BF-B24D-8923-50CE3176D765}"/>
              </a:ext>
            </a:extLst>
          </p:cNvPr>
          <p:cNvSpPr>
            <a:spLocks noGrp="1"/>
          </p:cNvSpPr>
          <p:nvPr>
            <p:ph type="body" sz="quarter" idx="10"/>
          </p:nvPr>
        </p:nvSpPr>
        <p:spPr/>
        <p:txBody>
          <a:bodyPr/>
          <a:lstStyle/>
          <a:p>
            <a:pPr marL="0" indent="0"/>
            <a:r>
              <a:rPr lang="en-US" dirty="0"/>
              <a:t>Rules for calculating and utilizing NOLs are complicated and require expertise from working with a qualified tax professional. For additional information, refer to IRS publication 536, </a:t>
            </a:r>
            <a:br>
              <a:rPr lang="en-US" dirty="0"/>
            </a:br>
            <a:r>
              <a:rPr lang="en-US" dirty="0"/>
              <a:t>“Net Operating Losses (NOLs) for Individuals, Estates, and Trusts.” </a:t>
            </a:r>
          </a:p>
        </p:txBody>
      </p:sp>
      <p:sp>
        <p:nvSpPr>
          <p:cNvPr id="4" name="Content Placeholder 1">
            <a:extLst>
              <a:ext uri="{FF2B5EF4-FFF2-40B4-BE49-F238E27FC236}">
                <a16:creationId xmlns:a16="http://schemas.microsoft.com/office/drawing/2014/main" id="{0B96319B-948F-8D44-8AB2-FD405AFF9359}"/>
              </a:ext>
            </a:extLst>
          </p:cNvPr>
          <p:cNvSpPr txBox="1">
            <a:spLocks/>
          </p:cNvSpPr>
          <p:nvPr/>
        </p:nvSpPr>
        <p:spPr>
          <a:xfrm>
            <a:off x="575234" y="1961154"/>
            <a:ext cx="7882966" cy="3338815"/>
          </a:xfrm>
          <a:prstGeom prst="rect">
            <a:avLst/>
          </a:prstGeom>
        </p:spPr>
        <p:txBody>
          <a:bodyPr/>
          <a:lst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r>
              <a:rPr lang="en-US" altLang="en-US" sz="2000" kern="0" dirty="0"/>
              <a:t>Net operating losses (NOLs) may occur in a year when business deductions exceed income, resulting in negative income</a:t>
            </a:r>
          </a:p>
          <a:p>
            <a:r>
              <a:rPr lang="en-US" altLang="en-US" sz="2000" kern="0" dirty="0"/>
              <a:t>Business owners who operate as pass-through entities may be able to apply an NOL to offset other taxable income </a:t>
            </a:r>
          </a:p>
          <a:p>
            <a:r>
              <a:rPr lang="en-US" sz="2000" dirty="0">
                <a:cs typeface="MS PGothic" charset="0"/>
              </a:rPr>
              <a:t>Unlike net capital losses (subject to a $3,000 limit), there is more flexibility to apply NOLs against ordinary income</a:t>
            </a:r>
          </a:p>
          <a:p>
            <a:r>
              <a:rPr lang="en-US" sz="2000" dirty="0">
                <a:cs typeface="MS PGothic" charset="0"/>
              </a:rPr>
              <a:t>Business owners with losses may consider using an NOL to offset income arising from a Roth IRA conversion</a:t>
            </a:r>
            <a:endParaRPr lang="en-US" altLang="en-US" sz="2000" kern="0" dirty="0"/>
          </a:p>
        </p:txBody>
      </p:sp>
    </p:spTree>
    <p:extLst>
      <p:ext uri="{BB962C8B-B14F-4D97-AF65-F5344CB8AC3E}">
        <p14:creationId xmlns:p14="http://schemas.microsoft.com/office/powerpoint/2010/main" val="290003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D3A1-6585-6141-4D0E-2CC005B768CD}"/>
              </a:ext>
            </a:extLst>
          </p:cNvPr>
          <p:cNvSpPr>
            <a:spLocks noGrp="1"/>
          </p:cNvSpPr>
          <p:nvPr>
            <p:ph type="title"/>
          </p:nvPr>
        </p:nvSpPr>
        <p:spPr>
          <a:xfrm>
            <a:off x="576072" y="1128231"/>
            <a:ext cx="7882128" cy="278746"/>
          </a:xfrm>
        </p:spPr>
        <p:txBody>
          <a:bodyPr/>
          <a:lstStyle/>
          <a:p>
            <a:r>
              <a:rPr lang="en-US" dirty="0"/>
              <a:t>S-Corp to C-Corp conversion?</a:t>
            </a:r>
          </a:p>
        </p:txBody>
      </p:sp>
      <p:sp>
        <p:nvSpPr>
          <p:cNvPr id="4" name="Content Placeholder 3">
            <a:extLst>
              <a:ext uri="{FF2B5EF4-FFF2-40B4-BE49-F238E27FC236}">
                <a16:creationId xmlns:a16="http://schemas.microsoft.com/office/drawing/2014/main" id="{05461D5C-577F-44A2-AABA-4DE447959ECA}"/>
              </a:ext>
            </a:extLst>
          </p:cNvPr>
          <p:cNvSpPr>
            <a:spLocks noGrp="1"/>
          </p:cNvSpPr>
          <p:nvPr>
            <p:ph sz="half" idx="1"/>
          </p:nvPr>
        </p:nvSpPr>
        <p:spPr>
          <a:xfrm>
            <a:off x="567210" y="1653066"/>
            <a:ext cx="4004790" cy="3743815"/>
          </a:xfrm>
        </p:spPr>
        <p:txBody>
          <a:bodyPr/>
          <a:lstStyle/>
          <a:p>
            <a:r>
              <a:rPr lang="en-US" altLang="en-US" sz="2000" dirty="0"/>
              <a:t>Tax-related factors which may prompt business owners to consider converting their S-Corp entity to a C-Corp instead:</a:t>
            </a:r>
          </a:p>
          <a:p>
            <a:pPr lvl="1"/>
            <a:r>
              <a:rPr lang="en-US" altLang="en-US" dirty="0"/>
              <a:t>Tax proposal to apply a 3.8% surtax on net S-Corp profits for higher-income business owners</a:t>
            </a:r>
          </a:p>
          <a:p>
            <a:pPr lvl="1"/>
            <a:r>
              <a:rPr lang="en-US" altLang="en-US" dirty="0"/>
              <a:t>Expiration of the 20% QBI deduction in 2025</a:t>
            </a:r>
          </a:p>
          <a:p>
            <a:pPr lvl="1"/>
            <a:r>
              <a:rPr lang="en-US" altLang="en-US" dirty="0"/>
              <a:t>Permanency of the 21% corporate tax rate</a:t>
            </a:r>
          </a:p>
        </p:txBody>
      </p:sp>
      <p:sp>
        <p:nvSpPr>
          <p:cNvPr id="3" name="Text Placeholder 2">
            <a:extLst>
              <a:ext uri="{FF2B5EF4-FFF2-40B4-BE49-F238E27FC236}">
                <a16:creationId xmlns:a16="http://schemas.microsoft.com/office/drawing/2014/main" id="{A2FAB513-C951-93A8-2191-95945D2A35F7}"/>
              </a:ext>
            </a:extLst>
          </p:cNvPr>
          <p:cNvSpPr>
            <a:spLocks noGrp="1"/>
          </p:cNvSpPr>
          <p:nvPr>
            <p:ph type="body" sz="quarter" idx="10"/>
          </p:nvPr>
        </p:nvSpPr>
        <p:spPr/>
        <p:txBody>
          <a:bodyPr/>
          <a:lstStyle/>
          <a:p>
            <a:r>
              <a:rPr lang="en-US" dirty="0"/>
              <a:t>The decision to revoke S-Corp status and convert a business to a C-Corp is very complex and requires careful legal and tax analysis. There may be adverse tax issues associated with the conversion that could be averted by keeping the current business structure.</a:t>
            </a:r>
          </a:p>
        </p:txBody>
      </p:sp>
      <p:grpSp>
        <p:nvGrpSpPr>
          <p:cNvPr id="12" name="Group 11">
            <a:extLst>
              <a:ext uri="{FF2B5EF4-FFF2-40B4-BE49-F238E27FC236}">
                <a16:creationId xmlns:a16="http://schemas.microsoft.com/office/drawing/2014/main" id="{4A1E9A9F-6ED7-C671-8D45-AB5ED55F881B}"/>
              </a:ext>
            </a:extLst>
          </p:cNvPr>
          <p:cNvGrpSpPr/>
          <p:nvPr/>
        </p:nvGrpSpPr>
        <p:grpSpPr>
          <a:xfrm>
            <a:off x="4785845" y="2106182"/>
            <a:ext cx="3279913" cy="2481514"/>
            <a:chOff x="4819926" y="1989759"/>
            <a:chExt cx="3962400" cy="2882900"/>
          </a:xfrm>
        </p:grpSpPr>
        <p:pic>
          <p:nvPicPr>
            <p:cNvPr id="10" name="Picture 9">
              <a:extLst>
                <a:ext uri="{FF2B5EF4-FFF2-40B4-BE49-F238E27FC236}">
                  <a16:creationId xmlns:a16="http://schemas.microsoft.com/office/drawing/2014/main" id="{117066BD-B609-BE8C-4BD1-DB35F2C62E46}"/>
                </a:ext>
              </a:extLst>
            </p:cNvPr>
            <p:cNvPicPr>
              <a:picLocks noChangeAspect="1"/>
            </p:cNvPicPr>
            <p:nvPr/>
          </p:nvPicPr>
          <p:blipFill>
            <a:blip r:embed="rId3"/>
            <a:stretch>
              <a:fillRect/>
            </a:stretch>
          </p:blipFill>
          <p:spPr>
            <a:xfrm>
              <a:off x="4819926" y="1989759"/>
              <a:ext cx="3937000" cy="1308100"/>
            </a:xfrm>
            <a:prstGeom prst="rect">
              <a:avLst/>
            </a:prstGeom>
            <a:ln>
              <a:solidFill>
                <a:schemeClr val="accent6">
                  <a:lumMod val="85000"/>
                </a:schemeClr>
              </a:solidFill>
            </a:ln>
          </p:spPr>
        </p:pic>
        <p:pic>
          <p:nvPicPr>
            <p:cNvPr id="11" name="Picture 10">
              <a:extLst>
                <a:ext uri="{FF2B5EF4-FFF2-40B4-BE49-F238E27FC236}">
                  <a16:creationId xmlns:a16="http://schemas.microsoft.com/office/drawing/2014/main" id="{AA1254FB-62FD-DD46-4F26-AFF36FF1C43C}"/>
                </a:ext>
              </a:extLst>
            </p:cNvPr>
            <p:cNvPicPr>
              <a:picLocks noChangeAspect="1"/>
            </p:cNvPicPr>
            <p:nvPr/>
          </p:nvPicPr>
          <p:blipFill>
            <a:blip r:embed="rId4"/>
            <a:stretch>
              <a:fillRect/>
            </a:stretch>
          </p:blipFill>
          <p:spPr>
            <a:xfrm>
              <a:off x="4819926" y="3297859"/>
              <a:ext cx="3962400" cy="1574800"/>
            </a:xfrm>
            <a:prstGeom prst="rect">
              <a:avLst/>
            </a:prstGeom>
            <a:ln>
              <a:solidFill>
                <a:schemeClr val="accent6">
                  <a:lumMod val="85000"/>
                </a:schemeClr>
              </a:solidFill>
            </a:ln>
          </p:spPr>
        </p:pic>
      </p:grpSp>
    </p:spTree>
    <p:extLst>
      <p:ext uri="{BB962C8B-B14F-4D97-AF65-F5344CB8AC3E}">
        <p14:creationId xmlns:p14="http://schemas.microsoft.com/office/powerpoint/2010/main" val="2662390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12/18/2018 4:05:56 PM"/>
</p:tagLst>
</file>

<file path=ppt/tags/tag2.xml><?xml version="1.0" encoding="utf-8"?>
<p:tagLst xmlns:a="http://schemas.openxmlformats.org/drawingml/2006/main" xmlns:r="http://schemas.openxmlformats.org/officeDocument/2006/relationships" xmlns:p="http://schemas.openxmlformats.org/presentationml/2006/main">
  <p:tag name="SELTIME" val="5/7/2019 12:28:03 PM"/>
</p:tagLst>
</file>

<file path=ppt/tags/tag3.xml><?xml version="1.0" encoding="utf-8"?>
<p:tagLst xmlns:a="http://schemas.openxmlformats.org/drawingml/2006/main" xmlns:r="http://schemas.openxmlformats.org/officeDocument/2006/relationships" xmlns:p="http://schemas.openxmlformats.org/presentationml/2006/main">
  <p:tag name="SELTIME" val="5/7/2019 12:28:05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sz="1800" b="0" i="0" u="none" strike="noStrike" cap="none" normalizeH="0" baseline="0" dirty="0">
            <a:ln>
              <a:noFill/>
            </a:ln>
            <a:solidFill>
              <a:schemeClr val="tx1"/>
            </a:solidFill>
            <a:effectLst/>
            <a:latin typeface="+mn-lt"/>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6001d4d6-7fd0-446b-9066-b13c16e3027c" Name="Computed" ContentType="XML" MajorVersion="0" MinorVersion="1" isLocalCopy="False" IsBaseObject="False" DataSourceId="d118fa6e-929c-41d6-a01c-f597a20db66c" DataSourceMajorVersion="0" DataSourceMinorVersion="1"/>
</file>

<file path=customXml/item10.xml><?xml version="1.0" encoding="utf-8"?>
<DataSourceMapping>
  <Id>c1563325-59e7-4ef5-98c6-14f676f688e2</Id>
  <Name>EXPRESSION_VARIABLE_MAPPING</Name>
  <TargetDataSource>3e1ed6d4-2d35-462a-8cb0-18bf9c9b79a0</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1.xml><?xml version="1.0" encoding="utf-8"?>
<DataSourceMapping>
  <Id>3435d2e6-0ef8-4f08-9960-0d49064dc000</Id>
  <Name>AD_HOC_MAPPING</Name>
  <TargetDataSource>7e21e680-193a-49d5-a08e-3e7d431f33da</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12.xml><?xml version="1.0" encoding="utf-8"?>
<DataSourceMapping>
  <Id>5c375207-4163-43cf-b3f8-23f56e75d755</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3.xml><?xml version="1.0" encoding="utf-8"?>
<DataSourceInfo>
  <Id>7e21e680-193a-49d5-a08e-3e7d431f33da</Id>
  <MajorVersion>0</MajorVersion>
  <MinorVersion>1</MinorVersion>
  <DataSourceType>Ad_Hoc</DataSourceType>
  <Name>AD_HOC</Name>
  <Description/>
  <Filter/>
  <DataFields/>
</DataSourceInfo>
</file>

<file path=customXml/item14.xml><?xml version="1.0" encoding="utf-8"?>
<VariableList UniqueId="e9f2e192-11cc-4582-b7bc-66c4e4d91c0e" Name="System" ContentType="XML" MajorVersion="0" MinorVersion="1" isLocalCopy="False" IsBaseObject="False" DataSourceId="3e1ed6d4-2d35-462a-8cb0-18bf9c9b79a0" DataSourceMajorVersion="0" DataSourceMinorVersion="1"/>
</file>

<file path=customXml/item15.xml><?xml version="1.0" encoding="utf-8"?>
<DataSourceMapping>
  <Id>bf82fe1c-a2e9-4569-920e-19990ec38859</Id>
  <Name>EXPRESSION_VARIABLE_MAPPING</Name>
  <TargetDataSource>d118fa6e-929c-41d6-a01c-f597a20db66c</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6.xml><?xml version="1.0" encoding="utf-8"?>
<VariableListDefinition name="SectionSelectionDs" displayName="SectionSelectionDs" id="65cf5a4f-2df7-4dce-9311-df0a88a5a006"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7.xml><?xml version="1.0" encoding="utf-8"?>
<SourceDataModel Name="AD_HOC" TargetDataSourceId="7e21e680-193a-49d5-a08e-3e7d431f33da"/>
</file>

<file path=customXml/item18.xml><?xml version="1.0" encoding="utf-8"?>
<VariableListDefinition name="AD_HOC" displayName="AD_HOC" id="8e797030-933c-4363-b164-1464f25f5ea1" isdomainofvalue="False" dataSourceId="7e21e680-193a-49d5-a08e-3e7d431f33da"/>
</file>

<file path=customXml/item19.xml><?xml version="1.0" encoding="utf-8"?>
<VariableListCustXmlRels>
  <VariableListCustXmlRel variableListName="AD_HOC">
    <VariableListDefCustXmlId>{EED6A46A-E594-48FB-B3BC-BEA76DCC1E6D}</VariableListDefCustXmlId>
    <LibraryMetadataCustXmlId>{F8405DD5-A6FB-4E2C-A1EA-4171A3FF12E8}</LibraryMetadataCustXmlId>
    <DataSourceInfoCustXmlId>{ACC5B2EF-00A1-49BA-AED6-7C9EE7377A73}</DataSourceInfoCustXmlId>
    <DataSourceMappingCustXmlId>{DCC2A921-D481-4A72-8C15-270A3F12A4DE}</DataSourceMappingCustXmlId>
    <SdmcCustXmlId>{72BE8ABC-D7ED-498D-BA01-51FF4C4734AB}</SdmcCustXmlId>
  </VariableListCustXmlRel>
  <VariableListCustXmlRel variableListName="Computed">
    <VariableListDefCustXmlId>{A25878C7-0A0C-4689-B245-B6F0DB67EB47}</VariableListDefCustXmlId>
    <LibraryMetadataCustXmlId>{F71E4A0F-B3A9-487A-9D17-63F68F2F1168}</LibraryMetadataCustXmlId>
    <DataSourceInfoCustXmlId>{CDDD7BF9-6FDE-447A-B3EC-B7131676855B}</DataSourceInfoCustXmlId>
    <DataSourceMappingCustXmlId>{52634919-56F3-4A51-AB06-88450F348624}</DataSourceMappingCustXmlId>
  </VariableListCustXmlRel>
  <VariableListCustXmlRel variableListName="System">
    <VariableListDefCustXmlId>{F6A3FC73-3FDD-4D00-8A29-3F2E21593F83}</VariableListDefCustXmlId>
    <LibraryMetadataCustXmlId>{3BCA1910-E2B4-465B-B576-F7B7A76B1D7B}</LibraryMetadataCustXmlId>
    <DataSourceInfoCustXmlId>{1B0FED2F-46FA-400A-B7C9-6DC48CD5FDA5}</DataSourceInfoCustXmlId>
    <DataSourceMappingCustXmlId>{C746D436-5126-4864-A3D0-A03375AA6486}</DataSourceMappingCustXmlId>
  </VariableListCustXmlRel>
  <VariableListCustXmlRel variableListName="SectionSelectionDs">
    <VariableListDefCustXmlId>{58949401-306D-45FF-A6AD-EFDAB4C97D8A}</VariableListDefCustXmlId>
    <LibraryMetadataCustXmlId>{B0B6A533-9358-418B-AE68-9A613CD386E7}</LibraryMetadataCustXmlId>
    <DataSourceInfoCustXmlId>{837AB47B-E781-427C-8E21-2943686ACD2E}</DataSourceInfoCustXmlId>
    <DataSourceMappingCustXmlId>{19F7F8B4-E7D7-443F-8D0C-10BF03A572E7}</DataSourceMappingCustXmlId>
  </VariableListCustXmlRel>
</VariableListCustXmlRels>
</file>

<file path=customXml/item2.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3.xml><?xml version="1.0" encoding="utf-8"?>
<DataSourceInfo>
  <Id>3e1ed6d4-2d35-462a-8cb0-18bf9c9b79a0</Id>
  <MajorVersion>0</MajorVersion>
  <MinorVersion>1</MinorVersion>
  <DataSourceType>System</DataSourceType>
  <Name>System</Name>
  <Description/>
  <Filter/>
  <DataFields/>
</DataSourceInfo>
</file>

<file path=customXml/item4.xml><?xml version="1.0" encoding="utf-8"?>
<VariableListDefinition name="Computed" displayName="Computed" id="6001d4d6-7fd0-446b-9066-b13c16e3027c" isdomainofvalue="False" dataSourceId="d118fa6e-929c-41d6-a01c-f597a20db66c"/>
</file>

<file path=customXml/item5.xml><?xml version="1.0" encoding="utf-8"?>
<DataSourceInfo>
  <Id>d118fa6e-929c-41d6-a01c-f597a20db66c</Id>
  <MajorVersion>0</MajorVersion>
  <MinorVersion>1</MinorVersion>
  <DataSourceType>Expression</DataSourceType>
  <Name>Computed</Name>
  <Description/>
  <Filter/>
  <DataFields/>
</DataSourceInfo>
</file>

<file path=customXml/item6.xml><?xml version="1.0" encoding="utf-8"?>
<VariableListDefinition name="System" displayName="System" id="e9f2e192-11cc-4582-b7bc-66c4e4d91c0e" isdomainofvalue="False" dataSourceId="3e1ed6d4-2d35-462a-8cb0-18bf9c9b79a0"/>
</file>

<file path=customXml/item7.xml><?xml version="1.0" encoding="utf-8"?>
<AllExternalAdhocVariableMappings/>
</file>

<file path=customXml/item8.xml><?xml version="1.0" encoding="utf-8"?>
<VariableList UniqueId="8e797030-933c-4363-b164-1464f25f5ea1" Name="AD_HOC" ContentType="XML" MajorVersion="0" MinorVersion="1" isLocalCopy="False" IsBaseObject="False" DataSourceId="7e21e680-193a-49d5-a08e-3e7d431f33da" DataSourceMajorVersion="0" DataSourceMinorVersion="1"/>
</file>

<file path=customXml/item9.xml><?xml version="1.0" encoding="utf-8"?>
<VariableList UniqueId="65cf5a4f-2df7-4dce-9311-df0a88a5a006" Name="SectionSelectionDs" ContentType="XML" MajorVersion="0" MinorVersion="1" isLocalCopy="False" IsBaseObject="False" DataSourceId="103" DataSourceMajorVersion="1" DataSourceMinorVersion="0"/>
</file>

<file path=customXml/itemProps1.xml><?xml version="1.0" encoding="utf-8"?>
<ds:datastoreItem xmlns:ds="http://schemas.openxmlformats.org/officeDocument/2006/customXml" ds:itemID="{F71E4A0F-B3A9-487A-9D17-63F68F2F1168}">
  <ds:schemaRefs/>
</ds:datastoreItem>
</file>

<file path=customXml/itemProps10.xml><?xml version="1.0" encoding="utf-8"?>
<ds:datastoreItem xmlns:ds="http://schemas.openxmlformats.org/officeDocument/2006/customXml" ds:itemID="{C746D436-5126-4864-A3D0-A03375AA6486}">
  <ds:schemaRefs/>
</ds:datastoreItem>
</file>

<file path=customXml/itemProps11.xml><?xml version="1.0" encoding="utf-8"?>
<ds:datastoreItem xmlns:ds="http://schemas.openxmlformats.org/officeDocument/2006/customXml" ds:itemID="{DCC2A921-D481-4A72-8C15-270A3F12A4DE}">
  <ds:schemaRefs/>
</ds:datastoreItem>
</file>

<file path=customXml/itemProps12.xml><?xml version="1.0" encoding="utf-8"?>
<ds:datastoreItem xmlns:ds="http://schemas.openxmlformats.org/officeDocument/2006/customXml" ds:itemID="{19F7F8B4-E7D7-443F-8D0C-10BF03A572E7}">
  <ds:schemaRefs/>
</ds:datastoreItem>
</file>

<file path=customXml/itemProps13.xml><?xml version="1.0" encoding="utf-8"?>
<ds:datastoreItem xmlns:ds="http://schemas.openxmlformats.org/officeDocument/2006/customXml" ds:itemID="{ACC5B2EF-00A1-49BA-AED6-7C9EE7377A73}">
  <ds:schemaRefs/>
</ds:datastoreItem>
</file>

<file path=customXml/itemProps14.xml><?xml version="1.0" encoding="utf-8"?>
<ds:datastoreItem xmlns:ds="http://schemas.openxmlformats.org/officeDocument/2006/customXml" ds:itemID="{3BCA1910-E2B4-465B-B576-F7B7A76B1D7B}">
  <ds:schemaRefs/>
</ds:datastoreItem>
</file>

<file path=customXml/itemProps15.xml><?xml version="1.0" encoding="utf-8"?>
<ds:datastoreItem xmlns:ds="http://schemas.openxmlformats.org/officeDocument/2006/customXml" ds:itemID="{52634919-56F3-4A51-AB06-88450F348624}">
  <ds:schemaRefs/>
</ds:datastoreItem>
</file>

<file path=customXml/itemProps16.xml><?xml version="1.0" encoding="utf-8"?>
<ds:datastoreItem xmlns:ds="http://schemas.openxmlformats.org/officeDocument/2006/customXml" ds:itemID="{58949401-306D-45FF-A6AD-EFDAB4C97D8A}">
  <ds:schemaRefs/>
</ds:datastoreItem>
</file>

<file path=customXml/itemProps17.xml><?xml version="1.0" encoding="utf-8"?>
<ds:datastoreItem xmlns:ds="http://schemas.openxmlformats.org/officeDocument/2006/customXml" ds:itemID="{72BE8ABC-D7ED-498D-BA01-51FF4C4734AB}">
  <ds:schemaRefs/>
</ds:datastoreItem>
</file>

<file path=customXml/itemProps18.xml><?xml version="1.0" encoding="utf-8"?>
<ds:datastoreItem xmlns:ds="http://schemas.openxmlformats.org/officeDocument/2006/customXml" ds:itemID="{EED6A46A-E594-48FB-B3BC-BEA76DCC1E6D}">
  <ds:schemaRefs/>
</ds:datastoreItem>
</file>

<file path=customXml/itemProps19.xml><?xml version="1.0" encoding="utf-8"?>
<ds:datastoreItem xmlns:ds="http://schemas.openxmlformats.org/officeDocument/2006/customXml" ds:itemID="{FFC480C9-B5BA-47D4-893A-DAE02191C8A5}">
  <ds:schemaRefs/>
</ds:datastoreItem>
</file>

<file path=customXml/itemProps2.xml><?xml version="1.0" encoding="utf-8"?>
<ds:datastoreItem xmlns:ds="http://schemas.openxmlformats.org/officeDocument/2006/customXml" ds:itemID="{837AB47B-E781-427C-8E21-2943686ACD2E}">
  <ds:schemaRefs/>
</ds:datastoreItem>
</file>

<file path=customXml/itemProps3.xml><?xml version="1.0" encoding="utf-8"?>
<ds:datastoreItem xmlns:ds="http://schemas.openxmlformats.org/officeDocument/2006/customXml" ds:itemID="{1B0FED2F-46FA-400A-B7C9-6DC48CD5FDA5}">
  <ds:schemaRefs/>
</ds:datastoreItem>
</file>

<file path=customXml/itemProps4.xml><?xml version="1.0" encoding="utf-8"?>
<ds:datastoreItem xmlns:ds="http://schemas.openxmlformats.org/officeDocument/2006/customXml" ds:itemID="{A25878C7-0A0C-4689-B245-B6F0DB67EB47}">
  <ds:schemaRefs/>
</ds:datastoreItem>
</file>

<file path=customXml/itemProps5.xml><?xml version="1.0" encoding="utf-8"?>
<ds:datastoreItem xmlns:ds="http://schemas.openxmlformats.org/officeDocument/2006/customXml" ds:itemID="{CDDD7BF9-6FDE-447A-B3EC-B7131676855B}">
  <ds:schemaRefs/>
</ds:datastoreItem>
</file>

<file path=customXml/itemProps6.xml><?xml version="1.0" encoding="utf-8"?>
<ds:datastoreItem xmlns:ds="http://schemas.openxmlformats.org/officeDocument/2006/customXml" ds:itemID="{F6A3FC73-3FDD-4D00-8A29-3F2E21593F83}">
  <ds:schemaRefs/>
</ds:datastoreItem>
</file>

<file path=customXml/itemProps7.xml><?xml version="1.0" encoding="utf-8"?>
<ds:datastoreItem xmlns:ds="http://schemas.openxmlformats.org/officeDocument/2006/customXml" ds:itemID="{4F6AD5FA-D1A7-4E4A-992F-0AFF2FA4AC62}">
  <ds:schemaRefs/>
</ds:datastoreItem>
</file>

<file path=customXml/itemProps8.xml><?xml version="1.0" encoding="utf-8"?>
<ds:datastoreItem xmlns:ds="http://schemas.openxmlformats.org/officeDocument/2006/customXml" ds:itemID="{F8405DD5-A6FB-4E2C-A1EA-4171A3FF12E8}">
  <ds:schemaRefs/>
</ds:datastoreItem>
</file>

<file path=customXml/itemProps9.xml><?xml version="1.0" encoding="utf-8"?>
<ds:datastoreItem xmlns:ds="http://schemas.openxmlformats.org/officeDocument/2006/customXml" ds:itemID="{B0B6A533-9358-418B-AE68-9A613CD386E7}">
  <ds:schemaRefs/>
</ds:datastoreItem>
</file>

<file path=docProps/app.xml><?xml version="1.0" encoding="utf-8"?>
<Properties xmlns="http://schemas.openxmlformats.org/officeDocument/2006/extended-properties" xmlns:vt="http://schemas.openxmlformats.org/officeDocument/2006/docPropsVTypes">
  <Template/>
  <TotalTime>2981</TotalTime>
  <Words>10194</Words>
  <Application>Microsoft Office PowerPoint</Application>
  <PresentationFormat>On-screen Show (4:3)</PresentationFormat>
  <Paragraphs>589</Paragraphs>
  <Slides>39</Slides>
  <Notes>39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Arial</vt:lpstr>
      <vt:lpstr>Arial Black</vt:lpstr>
      <vt:lpstr>Courier New</vt:lpstr>
      <vt:lpstr>Georgia</vt:lpstr>
      <vt:lpstr>Gotham C1 Head</vt:lpstr>
      <vt:lpstr>Gotham C2 Text</vt:lpstr>
      <vt:lpstr>Helvetica</vt:lpstr>
      <vt:lpstr>Segoe Print</vt:lpstr>
      <vt:lpstr>Source Sans Pro</vt:lpstr>
      <vt:lpstr>Source Sans Pro Light</vt:lpstr>
      <vt:lpstr>Source Sans Pro Semibold</vt:lpstr>
      <vt:lpstr>Times</vt:lpstr>
      <vt:lpstr>Times New Roman</vt:lpstr>
      <vt:lpstr>2015_PI_WM_template</vt:lpstr>
      <vt:lpstr>Wealth planning strategies  for business owners</vt:lpstr>
      <vt:lpstr>Areas of focus today</vt:lpstr>
      <vt:lpstr>Tax considerations</vt:lpstr>
      <vt:lpstr>Tax deduction for business owners</vt:lpstr>
      <vt:lpstr>How the 20% QBI deduction works</vt:lpstr>
      <vt:lpstr>Maximizing the deduction for QBI</vt:lpstr>
      <vt:lpstr>SALT deduction workaround strategy</vt:lpstr>
      <vt:lpstr>Utilizing business operating losses to create tax-free retirement income</vt:lpstr>
      <vt:lpstr>S-Corp to C-Corp conversion?</vt:lpstr>
      <vt:lpstr>Shielding assets from  potential creditors</vt:lpstr>
      <vt:lpstr>Lawsuits are unpredictable</vt:lpstr>
      <vt:lpstr>Determining what’s at risk</vt:lpstr>
      <vt:lpstr>Build your protection plan</vt:lpstr>
      <vt:lpstr>Is your business putting  personal assets at risk?</vt:lpstr>
      <vt:lpstr>Structuring your business</vt:lpstr>
      <vt:lpstr>LLC case example:  Private medical practice</vt:lpstr>
      <vt:lpstr>LLC case example:  Multiple real estate holdings</vt:lpstr>
      <vt:lpstr>Saving for retirement</vt:lpstr>
      <vt:lpstr>Start-up plan tax credit enhanced by SECURE 2.0</vt:lpstr>
      <vt:lpstr>Retirement plan options</vt:lpstr>
      <vt:lpstr>A customized profit sharing design can direct more contributions to owners</vt:lpstr>
      <vt:lpstr>Accelerate contributions  with a cash balance plan</vt:lpstr>
      <vt:lpstr>Planning for succession</vt:lpstr>
      <vt:lpstr>Lack of preparation leads  to bad outcomes</vt:lpstr>
      <vt:lpstr>Benefits of having a succession plan</vt:lpstr>
      <vt:lpstr>Critical steps for business succession</vt:lpstr>
      <vt:lpstr>Assembling a team </vt:lpstr>
      <vt:lpstr>Different methods in valuing a business</vt:lpstr>
      <vt:lpstr>Considerations on structuring the sale</vt:lpstr>
      <vt:lpstr>A cross-purchase agreement provides liquidity for transition to other owners</vt:lpstr>
      <vt:lpstr>Closing thoughts </vt:lpstr>
      <vt:lpstr>Appendix:  More details on business succession planning</vt:lpstr>
      <vt:lpstr>Discounted cash flow example</vt:lpstr>
      <vt:lpstr>Sale of family business interest to an IDGT</vt:lpstr>
      <vt:lpstr>Transferring ownership through a Family Limited Partnership (FLP)</vt:lpstr>
      <vt:lpstr>Using an ESOP to create a market for  closely held stock</vt:lpstr>
      <vt:lpstr>Leveraged ESOP example</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Joaquin Cajiga</dc:creator>
  <cp:lastModifiedBy>Kendra Rideout</cp:lastModifiedBy>
  <cp:revision>397</cp:revision>
  <cp:lastPrinted>2018-03-28T19:54:02Z</cp:lastPrinted>
  <dcterms:created xsi:type="dcterms:W3CDTF">2016-09-02T14:33:54Z</dcterms:created>
  <dcterms:modified xsi:type="dcterms:W3CDTF">2023-07-18T13:29:41Z</dcterms:modified>
</cp:coreProperties>
</file>