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20"/>
  </p:sldMasterIdLst>
  <p:notesMasterIdLst>
    <p:notesMasterId r:id="rId44"/>
  </p:notesMasterIdLst>
  <p:handoutMasterIdLst>
    <p:handoutMasterId r:id="rId45"/>
  </p:handoutMasterIdLst>
  <p:sldIdLst>
    <p:sldId id="794" r:id="rId21"/>
    <p:sldId id="841" r:id="rId22"/>
    <p:sldId id="922" r:id="rId23"/>
    <p:sldId id="865" r:id="rId24"/>
    <p:sldId id="845" r:id="rId25"/>
    <p:sldId id="866" r:id="rId26"/>
    <p:sldId id="923" r:id="rId27"/>
    <p:sldId id="868" r:id="rId28"/>
    <p:sldId id="266" r:id="rId29"/>
    <p:sldId id="850" r:id="rId30"/>
    <p:sldId id="851" r:id="rId31"/>
    <p:sldId id="852" r:id="rId32"/>
    <p:sldId id="924" r:id="rId33"/>
    <p:sldId id="855" r:id="rId34"/>
    <p:sldId id="856" r:id="rId35"/>
    <p:sldId id="857" r:id="rId36"/>
    <p:sldId id="858" r:id="rId37"/>
    <p:sldId id="859" r:id="rId38"/>
    <p:sldId id="860" r:id="rId39"/>
    <p:sldId id="920" r:id="rId40"/>
    <p:sldId id="861" r:id="rId41"/>
    <p:sldId id="862" r:id="rId42"/>
    <p:sldId id="822" r:id="rId43"/>
  </p:sldIdLst>
  <p:sldSz cx="9144000" cy="6858000" type="screen4x3"/>
  <p:notesSz cx="7315200" cy="9601200"/>
  <p:custDataLst>
    <p:custData r:id="rId7"/>
    <p:custData r:id="rId9"/>
    <p:custData r:id="rId1"/>
    <p:custData r:id="rId3"/>
    <p:custData r:id="rId4"/>
    <p:custData r:id="rId19"/>
    <p:custData r:id="rId14"/>
    <p:custData r:id="rId11"/>
    <p:custData r:id="rId8"/>
    <p:custData r:id="rId2"/>
    <p:custData r:id="rId10"/>
    <p:custData r:id="rId17"/>
    <p:custData r:id="rId15"/>
    <p:custData r:id="rId16"/>
    <p:custData r:id="rId18"/>
    <p:custData r:id="rId13"/>
    <p:custData r:id="rId5"/>
    <p:custData r:id="rId12"/>
    <p:custData r:id="rId6"/>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3935" userDrawn="1">
          <p15:clr>
            <a:srgbClr val="A4A3A4"/>
          </p15:clr>
        </p15:guide>
        <p15:guide id="3" orient="horz" pos="3812" userDrawn="1">
          <p15:clr>
            <a:srgbClr val="A4A3A4"/>
          </p15:clr>
        </p15:guide>
        <p15:guide id="4" orient="horz" pos="3480" userDrawn="1">
          <p15:clr>
            <a:srgbClr val="A4A3A4"/>
          </p15:clr>
        </p15:guide>
        <p15:guide id="5" orient="horz" pos="408" userDrawn="1">
          <p15:clr>
            <a:srgbClr val="A4A3A4"/>
          </p15:clr>
        </p15:guide>
        <p15:guide id="6" orient="horz" pos="1128" userDrawn="1">
          <p15:clr>
            <a:srgbClr val="A4A3A4"/>
          </p15:clr>
        </p15:guide>
        <p15:guide id="7" orient="horz" pos="1368" userDrawn="1">
          <p15:clr>
            <a:srgbClr val="A4A3A4"/>
          </p15:clr>
        </p15:guide>
        <p15:guide id="8" orient="horz" pos="3096" userDrawn="1">
          <p15:clr>
            <a:srgbClr val="A4A3A4"/>
          </p15:clr>
        </p15:guide>
        <p15:guide id="9" orient="horz" pos="2664" userDrawn="1">
          <p15:clr>
            <a:srgbClr val="A4A3A4"/>
          </p15:clr>
        </p15:guide>
        <p15:guide id="10" pos="508" userDrawn="1">
          <p15:clr>
            <a:srgbClr val="A4A3A4"/>
          </p15:clr>
        </p15:guide>
        <p15:guide id="11" pos="5760" userDrawn="1">
          <p15:clr>
            <a:srgbClr val="A4A3A4"/>
          </p15:clr>
        </p15:guide>
        <p15:guide id="12" pos="4712" userDrawn="1">
          <p15:clr>
            <a:srgbClr val="A4A3A4"/>
          </p15:clr>
        </p15:guide>
        <p15:guide id="13" pos="5246" userDrawn="1">
          <p15:clr>
            <a:srgbClr val="A4A3A4"/>
          </p15:clr>
        </p15:guide>
        <p15:guide id="14" pos="4193" userDrawn="1">
          <p15:clr>
            <a:srgbClr val="A4A3A4"/>
          </p15:clr>
        </p15:guide>
        <p15:guide id="15" pos="2883" userDrawn="1">
          <p15:clr>
            <a:srgbClr val="A4A3A4"/>
          </p15:clr>
        </p15:guide>
        <p15:guide id="16" pos="5088" userDrawn="1">
          <p15:clr>
            <a:srgbClr val="A4A3A4"/>
          </p15:clr>
        </p15:guide>
        <p15:guide id="17" pos="893" userDrawn="1">
          <p15:clr>
            <a:srgbClr val="A4A3A4"/>
          </p15:clr>
        </p15:guide>
        <p15:guide id="18" orient="horz" pos="1944" userDrawn="1">
          <p15:clr>
            <a:srgbClr val="A4A3A4"/>
          </p15:clr>
        </p15:guide>
      </p15:sldGuideLst>
    </p:ext>
    <p:ext uri="{2D200454-40CA-4A62-9FC3-DE9A4176ACB9}">
      <p15:notesGuideLst xmlns:p15="http://schemas.microsoft.com/office/powerpoint/2012/main">
        <p15:guide id="1" orient="horz" pos="5711" userDrawn="1">
          <p15:clr>
            <a:srgbClr val="A4A3A4"/>
          </p15:clr>
        </p15:guide>
        <p15:guide id="2" orient="horz" pos="302" userDrawn="1">
          <p15:clr>
            <a:srgbClr val="A4A3A4"/>
          </p15:clr>
        </p15:guide>
        <p15:guide id="3" pos="4249" userDrawn="1">
          <p15:clr>
            <a:srgbClr val="A4A3A4"/>
          </p15:clr>
        </p15:guide>
        <p15:guide id="4" pos="3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BFBF"/>
    <a:srgbClr val="FFFFFF"/>
    <a:srgbClr val="C68F1D"/>
    <a:srgbClr val="808080"/>
    <a:srgbClr val="004675"/>
    <a:srgbClr val="2586C6"/>
    <a:srgbClr val="4E1C65"/>
    <a:srgbClr val="63A7D0"/>
    <a:srgbClr val="CDD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5735" autoAdjust="0"/>
  </p:normalViewPr>
  <p:slideViewPr>
    <p:cSldViewPr snapToGrid="0">
      <p:cViewPr varScale="1">
        <p:scale>
          <a:sx n="115" d="100"/>
          <a:sy n="115" d="100"/>
        </p:scale>
        <p:origin x="2184" y="108"/>
      </p:cViewPr>
      <p:guideLst>
        <p:guide orient="horz" pos="4074"/>
        <p:guide orient="horz" pos="3935"/>
        <p:guide orient="horz" pos="3812"/>
        <p:guide orient="horz" pos="3480"/>
        <p:guide orient="horz" pos="408"/>
        <p:guide orient="horz" pos="1128"/>
        <p:guide orient="horz" pos="1368"/>
        <p:guide orient="horz" pos="3096"/>
        <p:guide orient="horz" pos="2664"/>
        <p:guide pos="508"/>
        <p:guide pos="5760"/>
        <p:guide pos="4712"/>
        <p:guide pos="5246"/>
        <p:guide pos="4193"/>
        <p:guide pos="2883"/>
        <p:guide pos="5088"/>
        <p:guide pos="893"/>
        <p:guide orient="horz" pos="19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6" d="100"/>
          <a:sy n="116" d="100"/>
        </p:scale>
        <p:origin x="3744" y="184"/>
      </p:cViewPr>
      <p:guideLst>
        <p:guide orient="horz" pos="5711"/>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theme" Target="theme/theme1.xml"/><Relationship Id="rId8" Type="http://schemas.openxmlformats.org/officeDocument/2006/relationships/customXml" Target="../customXml/item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64107451243671E-2"/>
          <c:y val="3.5416662969508461E-2"/>
          <c:w val="0.96167178509751261"/>
          <c:h val="0.78982352766695463"/>
        </c:manualLayout>
      </c:layout>
      <c:barChart>
        <c:barDir val="col"/>
        <c:grouping val="clustered"/>
        <c:varyColors val="0"/>
        <c:ser>
          <c:idx val="0"/>
          <c:order val="0"/>
          <c:tx>
            <c:strRef>
              <c:f>Sheet1!$B$1</c:f>
              <c:strCache>
                <c:ptCount val="1"/>
                <c:pt idx="0">
                  <c:v>Series 1</c:v>
                </c:pt>
              </c:strCache>
            </c:strRef>
          </c:tx>
          <c:spPr>
            <a:solidFill>
              <a:srgbClr val="DA7334"/>
            </a:solidFill>
            <a:ln>
              <a:noFill/>
            </a:ln>
            <a:effectLst/>
          </c:spPr>
          <c:invertIfNegative val="0"/>
          <c:dPt>
            <c:idx val="1"/>
            <c:invertIfNegative val="0"/>
            <c:bubble3D val="0"/>
            <c:spPr>
              <a:solidFill>
                <a:srgbClr val="90B45A"/>
              </a:solidFill>
              <a:ln>
                <a:noFill/>
              </a:ln>
              <a:effectLst/>
            </c:spPr>
            <c:extLst>
              <c:ext xmlns:c16="http://schemas.microsoft.com/office/drawing/2014/chart" uri="{C3380CC4-5D6E-409C-BE32-E72D297353CC}">
                <c16:uniqueId val="{00000004-642B-4497-80AF-1655281A5AB6}"/>
              </c:ext>
            </c:extLst>
          </c:dPt>
          <c:dPt>
            <c:idx val="2"/>
            <c:invertIfNegative val="0"/>
            <c:bubble3D val="0"/>
            <c:spPr>
              <a:solidFill>
                <a:srgbClr val="1B7FBA"/>
              </a:solidFill>
              <a:ln>
                <a:noFill/>
              </a:ln>
              <a:effectLst/>
            </c:spPr>
            <c:extLst>
              <c:ext xmlns:c16="http://schemas.microsoft.com/office/drawing/2014/chart" uri="{C3380CC4-5D6E-409C-BE32-E72D297353CC}">
                <c16:uniqueId val="{00000005-642B-4497-80AF-1655281A5AB6}"/>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Inflation</c:v>
                </c:pt>
                <c:pt idx="1">
                  <c:v>Worker's earnings</c:v>
                </c:pt>
                <c:pt idx="2">
                  <c:v>Health insurance premiums</c:v>
                </c:pt>
              </c:strCache>
            </c:strRef>
          </c:cat>
          <c:val>
            <c:numRef>
              <c:f>Sheet1!$B$2:$B$4</c:f>
              <c:numCache>
                <c:formatCode>0%</c:formatCode>
                <c:ptCount val="3"/>
                <c:pt idx="0">
                  <c:v>0.42</c:v>
                </c:pt>
                <c:pt idx="1">
                  <c:v>0.6</c:v>
                </c:pt>
                <c:pt idx="2">
                  <c:v>1.36</c:v>
                </c:pt>
              </c:numCache>
            </c:numRef>
          </c:val>
          <c:extLst>
            <c:ext xmlns:c16="http://schemas.microsoft.com/office/drawing/2014/chart" uri="{C3380CC4-5D6E-409C-BE32-E72D297353CC}">
              <c16:uniqueId val="{00000000-642B-4497-80AF-1655281A5AB6}"/>
            </c:ext>
          </c:extLst>
        </c:ser>
        <c:dLbls>
          <c:dLblPos val="outEnd"/>
          <c:showLegendKey val="0"/>
          <c:showVal val="1"/>
          <c:showCatName val="0"/>
          <c:showSerName val="0"/>
          <c:showPercent val="0"/>
          <c:showBubbleSize val="0"/>
        </c:dLbls>
        <c:gapWidth val="138"/>
        <c:overlap val="13"/>
        <c:axId val="1330677096"/>
        <c:axId val="1330677752"/>
      </c:barChart>
      <c:catAx>
        <c:axId val="1330677096"/>
        <c:scaling>
          <c:orientation val="minMax"/>
        </c:scaling>
        <c:delete val="0"/>
        <c:axPos val="b"/>
        <c:numFmt formatCode="0%" sourceLinked="0"/>
        <c:majorTickMark val="none"/>
        <c:minorTickMark val="none"/>
        <c:tickLblPos val="nextTo"/>
        <c:spPr>
          <a:noFill/>
          <a:ln w="28575" cap="flat" cmpd="sng" algn="ctr">
            <a:solidFill>
              <a:srgbClr val="BFBFBF"/>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330677752"/>
        <c:crosses val="autoZero"/>
        <c:auto val="1"/>
        <c:lblAlgn val="ctr"/>
        <c:lblOffset val="100"/>
        <c:noMultiLvlLbl val="0"/>
      </c:catAx>
      <c:valAx>
        <c:axId val="1330677752"/>
        <c:scaling>
          <c:orientation val="minMax"/>
        </c:scaling>
        <c:delete val="1"/>
        <c:axPos val="l"/>
        <c:numFmt formatCode="0%" sourceLinked="1"/>
        <c:majorTickMark val="none"/>
        <c:minorTickMark val="none"/>
        <c:tickLblPos val="nextTo"/>
        <c:crossAx val="1330677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22836408324203E-2"/>
          <c:y val="2.8812058413612601E-2"/>
          <c:w val="0.92656979751511803"/>
          <c:h val="0.92994888695464095"/>
        </c:manualLayout>
      </c:layout>
      <c:pieChart>
        <c:varyColors val="1"/>
        <c:ser>
          <c:idx val="0"/>
          <c:order val="0"/>
          <c:tx>
            <c:strRef>
              <c:f>Sheet1!$B$1</c:f>
              <c:strCache>
                <c:ptCount val="1"/>
                <c:pt idx="0">
                  <c:v>Sales</c:v>
                </c:pt>
              </c:strCache>
            </c:strRef>
          </c:tx>
          <c:dPt>
            <c:idx val="0"/>
            <c:bubble3D val="0"/>
            <c:spPr>
              <a:solidFill>
                <a:srgbClr val="3A6303"/>
              </a:solidFill>
            </c:spPr>
            <c:extLst>
              <c:ext xmlns:c16="http://schemas.microsoft.com/office/drawing/2014/chart" uri="{C3380CC4-5D6E-409C-BE32-E72D297353CC}">
                <c16:uniqueId val="{00000001-7F1C-A249-9BAC-888968F76397}"/>
              </c:ext>
            </c:extLst>
          </c:dPt>
          <c:dPt>
            <c:idx val="1"/>
            <c:bubble3D val="0"/>
            <c:spPr>
              <a:solidFill>
                <a:schemeClr val="accent6">
                  <a:lumMod val="75000"/>
                </a:schemeClr>
              </a:solidFill>
            </c:spPr>
            <c:extLst>
              <c:ext xmlns:c16="http://schemas.microsoft.com/office/drawing/2014/chart" uri="{C3380CC4-5D6E-409C-BE32-E72D297353CC}">
                <c16:uniqueId val="{00000003-7F1C-A249-9BAC-888968F76397}"/>
              </c:ext>
            </c:extLst>
          </c:dPt>
          <c:dPt>
            <c:idx val="2"/>
            <c:bubble3D val="0"/>
            <c:spPr>
              <a:solidFill>
                <a:srgbClr val="3A6303"/>
              </a:solidFill>
              <a:ln>
                <a:solidFill>
                  <a:schemeClr val="accent1"/>
                </a:solidFill>
              </a:ln>
            </c:spPr>
            <c:extLst>
              <c:ext xmlns:c16="http://schemas.microsoft.com/office/drawing/2014/chart" uri="{C3380CC4-5D6E-409C-BE32-E72D297353CC}">
                <c16:uniqueId val="{00000005-7F1C-A249-9BAC-888968F76397}"/>
              </c:ext>
            </c:extLst>
          </c:dPt>
          <c:dPt>
            <c:idx val="3"/>
            <c:bubble3D val="0"/>
            <c:spPr>
              <a:solidFill>
                <a:srgbClr val="90B45A"/>
              </a:solidFill>
            </c:spPr>
            <c:extLst>
              <c:ext xmlns:c16="http://schemas.microsoft.com/office/drawing/2014/chart" uri="{C3380CC4-5D6E-409C-BE32-E72D297353CC}">
                <c16:uniqueId val="{00000007-7F1C-A249-9BAC-888968F76397}"/>
              </c:ext>
            </c:extLst>
          </c:dPt>
          <c:cat>
            <c:strRef>
              <c:f>Sheet1!$A$2:$A$5</c:f>
              <c:strCache>
                <c:ptCount val="1"/>
                <c:pt idx="0">
                  <c:v>Expenses</c:v>
                </c:pt>
              </c:strCache>
            </c:strRef>
          </c:cat>
          <c:val>
            <c:numRef>
              <c:f>Sheet1!$B$2:$B$5</c:f>
              <c:numCache>
                <c:formatCode>General</c:formatCode>
                <c:ptCount val="4"/>
                <c:pt idx="0">
                  <c:v>8</c:v>
                </c:pt>
                <c:pt idx="1">
                  <c:v>92</c:v>
                </c:pt>
              </c:numCache>
            </c:numRef>
          </c:val>
          <c:extLst>
            <c:ext xmlns:c16="http://schemas.microsoft.com/office/drawing/2014/chart" uri="{C3380CC4-5D6E-409C-BE32-E72D297353CC}">
              <c16:uniqueId val="{00000008-7F1C-A249-9BAC-888968F7639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22836408324203E-2"/>
          <c:y val="2.8812058413612601E-2"/>
          <c:w val="0.92656979751511803"/>
          <c:h val="0.92994888695464095"/>
        </c:manualLayout>
      </c:layout>
      <c:pieChart>
        <c:varyColors val="1"/>
        <c:ser>
          <c:idx val="0"/>
          <c:order val="0"/>
          <c:tx>
            <c:strRef>
              <c:f>Sheet1!$B$1</c:f>
              <c:strCache>
                <c:ptCount val="1"/>
                <c:pt idx="0">
                  <c:v>Sales</c:v>
                </c:pt>
              </c:strCache>
            </c:strRef>
          </c:tx>
          <c:dPt>
            <c:idx val="0"/>
            <c:bubble3D val="0"/>
            <c:spPr>
              <a:solidFill>
                <a:srgbClr val="3A6303"/>
              </a:solidFill>
            </c:spPr>
            <c:extLst>
              <c:ext xmlns:c16="http://schemas.microsoft.com/office/drawing/2014/chart" uri="{C3380CC4-5D6E-409C-BE32-E72D297353CC}">
                <c16:uniqueId val="{00000001-AFB7-AD41-96F8-C19D82D3964C}"/>
              </c:ext>
            </c:extLst>
          </c:dPt>
          <c:dPt>
            <c:idx val="1"/>
            <c:bubble3D val="0"/>
            <c:spPr>
              <a:solidFill>
                <a:schemeClr val="accent6">
                  <a:lumMod val="75000"/>
                </a:schemeClr>
              </a:solidFill>
            </c:spPr>
            <c:extLst>
              <c:ext xmlns:c16="http://schemas.microsoft.com/office/drawing/2014/chart" uri="{C3380CC4-5D6E-409C-BE32-E72D297353CC}">
                <c16:uniqueId val="{00000003-AFB7-AD41-96F8-C19D82D3964C}"/>
              </c:ext>
            </c:extLst>
          </c:dPt>
          <c:dPt>
            <c:idx val="2"/>
            <c:bubble3D val="0"/>
            <c:spPr>
              <a:solidFill>
                <a:srgbClr val="3A6303"/>
              </a:solidFill>
              <a:ln>
                <a:solidFill>
                  <a:schemeClr val="accent1"/>
                </a:solidFill>
              </a:ln>
            </c:spPr>
            <c:extLst>
              <c:ext xmlns:c16="http://schemas.microsoft.com/office/drawing/2014/chart" uri="{C3380CC4-5D6E-409C-BE32-E72D297353CC}">
                <c16:uniqueId val="{00000005-AFB7-AD41-96F8-C19D82D3964C}"/>
              </c:ext>
            </c:extLst>
          </c:dPt>
          <c:dPt>
            <c:idx val="3"/>
            <c:bubble3D val="0"/>
            <c:spPr>
              <a:solidFill>
                <a:srgbClr val="90B45A"/>
              </a:solidFill>
            </c:spPr>
            <c:extLst>
              <c:ext xmlns:c16="http://schemas.microsoft.com/office/drawing/2014/chart" uri="{C3380CC4-5D6E-409C-BE32-E72D297353CC}">
                <c16:uniqueId val="{00000007-AFB7-AD41-96F8-C19D82D3964C}"/>
              </c:ext>
            </c:extLst>
          </c:dPt>
          <c:cat>
            <c:strRef>
              <c:f>Sheet1!$A$2:$A$3</c:f>
              <c:strCache>
                <c:ptCount val="1"/>
                <c:pt idx="0">
                  <c:v>Expenses</c:v>
                </c:pt>
              </c:strCache>
            </c:strRef>
          </c:cat>
          <c:val>
            <c:numRef>
              <c:f>Sheet1!$B$2:$B$3</c:f>
              <c:numCache>
                <c:formatCode>General</c:formatCode>
                <c:ptCount val="2"/>
                <c:pt idx="0">
                  <c:v>11</c:v>
                </c:pt>
                <c:pt idx="1">
                  <c:v>89</c:v>
                </c:pt>
              </c:numCache>
            </c:numRef>
          </c:val>
          <c:extLst>
            <c:ext xmlns:c16="http://schemas.microsoft.com/office/drawing/2014/chart" uri="{C3380CC4-5D6E-409C-BE32-E72D297353CC}">
              <c16:uniqueId val="{00000008-AFB7-AD41-96F8-C19D82D3964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389071618822E-2"/>
          <c:y val="4.85601582845646E-2"/>
          <c:w val="0.97149910605538203"/>
          <c:h val="0.78601133742392704"/>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Pt>
            <c:idx val="0"/>
            <c:invertIfNegative val="0"/>
            <c:bubble3D val="0"/>
            <c:spPr>
              <a:solidFill>
                <a:schemeClr val="accent2"/>
              </a:solidFill>
            </c:spPr>
            <c:extLst>
              <c:ext xmlns:c16="http://schemas.microsoft.com/office/drawing/2014/chart" uri="{C3380CC4-5D6E-409C-BE32-E72D297353CC}">
                <c16:uniqueId val="{00000001-2EE9-3747-95AC-6CDBD65037D3}"/>
              </c:ext>
            </c:extLst>
          </c:dPt>
          <c:dPt>
            <c:idx val="1"/>
            <c:invertIfNegative val="0"/>
            <c:bubble3D val="0"/>
            <c:spPr>
              <a:solidFill>
                <a:schemeClr val="accent1"/>
              </a:solidFill>
            </c:spPr>
            <c:extLst>
              <c:ext xmlns:c16="http://schemas.microsoft.com/office/drawing/2014/chart" uri="{C3380CC4-5D6E-409C-BE32-E72D297353CC}">
                <c16:uniqueId val="{00000003-2EE9-3747-95AC-6CDBD65037D3}"/>
              </c:ext>
            </c:extLst>
          </c:dPt>
          <c:dLbls>
            <c:dLbl>
              <c:idx val="0"/>
              <c:tx>
                <c:rich>
                  <a:bodyPr/>
                  <a:lstStyle/>
                  <a:p>
                    <a:r>
                      <a:rPr lang="en-US" dirty="0">
                        <a:solidFill>
                          <a:srgbClr val="000000"/>
                        </a:solidFill>
                      </a:rPr>
                      <a:t>$419,262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EE9-3747-95AC-6CDBD65037D3}"/>
                </c:ext>
              </c:extLst>
            </c:dLbl>
            <c:dLbl>
              <c:idx val="1"/>
              <c:tx>
                <c:rich>
                  <a:bodyPr/>
                  <a:lstStyle/>
                  <a:p>
                    <a:r>
                      <a:rPr lang="en-US" dirty="0">
                        <a:solidFill>
                          <a:srgbClr val="000000"/>
                        </a:solidFill>
                      </a:rPr>
                      <a:t>$187,075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EE9-3747-95AC-6CDBD65037D3}"/>
                </c:ext>
              </c:extLst>
            </c:dLbl>
            <c:numFmt formatCode="&quot;$&quot;#,##0" sourceLinked="0"/>
            <c:spPr>
              <a:noFill/>
              <a:ln>
                <a:noFill/>
              </a:ln>
              <a:effectLst/>
            </c:spPr>
            <c:txPr>
              <a:bodyPr wrap="square" lIns="38100" tIns="19050" rIns="38100" bIns="19050" anchor="ctr">
                <a:spAutoFit/>
              </a:bodyPr>
              <a:lstStyle/>
              <a:p>
                <a:pPr>
                  <a:defRPr>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Premiums</c:v>
                </c:pt>
                <c:pt idx="1">
                  <c:v>Out-of-pocket</c:v>
                </c:pt>
              </c:strCache>
            </c:strRef>
          </c:cat>
          <c:val>
            <c:numRef>
              <c:f>Sheet1!$B$2:$B$3</c:f>
              <c:numCache>
                <c:formatCode>General</c:formatCode>
                <c:ptCount val="2"/>
                <c:pt idx="0">
                  <c:v>419262</c:v>
                </c:pt>
                <c:pt idx="1">
                  <c:v>187075</c:v>
                </c:pt>
              </c:numCache>
            </c:numRef>
          </c:val>
          <c:extLst>
            <c:ext xmlns:c16="http://schemas.microsoft.com/office/drawing/2014/chart" uri="{C3380CC4-5D6E-409C-BE32-E72D297353CC}">
              <c16:uniqueId val="{00000004-2EE9-3747-95AC-6CDBD65037D3}"/>
            </c:ext>
          </c:extLst>
        </c:ser>
        <c:dLbls>
          <c:showLegendKey val="0"/>
          <c:showVal val="0"/>
          <c:showCatName val="0"/>
          <c:showSerName val="0"/>
          <c:showPercent val="0"/>
          <c:showBubbleSize val="0"/>
        </c:dLbls>
        <c:gapWidth val="150"/>
        <c:axId val="398346888"/>
        <c:axId val="398347280"/>
      </c:barChart>
      <c:catAx>
        <c:axId val="398346888"/>
        <c:scaling>
          <c:orientation val="minMax"/>
        </c:scaling>
        <c:delete val="0"/>
        <c:axPos val="b"/>
        <c:numFmt formatCode="General" sourceLinked="0"/>
        <c:majorTickMark val="none"/>
        <c:minorTickMark val="none"/>
        <c:tickLblPos val="nextTo"/>
        <c:spPr>
          <a:ln w="28575">
            <a:solidFill>
              <a:schemeClr val="accent6">
                <a:lumMod val="75000"/>
              </a:schemeClr>
            </a:solidFill>
          </a:ln>
        </c:spPr>
        <c:txPr>
          <a:bodyPr/>
          <a:lstStyle/>
          <a:p>
            <a:pPr>
              <a:defRPr>
                <a:solidFill>
                  <a:schemeClr val="accent4">
                    <a:lumMod val="10000"/>
                  </a:schemeClr>
                </a:solidFill>
              </a:defRPr>
            </a:pPr>
            <a:endParaRPr lang="en-US"/>
          </a:p>
        </c:txPr>
        <c:crossAx val="398347280"/>
        <c:crosses val="autoZero"/>
        <c:auto val="1"/>
        <c:lblAlgn val="ctr"/>
        <c:lblOffset val="100"/>
        <c:noMultiLvlLbl val="0"/>
      </c:catAx>
      <c:valAx>
        <c:axId val="398347280"/>
        <c:scaling>
          <c:orientation val="minMax"/>
        </c:scaling>
        <c:delete val="1"/>
        <c:axPos val="l"/>
        <c:numFmt formatCode="General" sourceLinked="1"/>
        <c:majorTickMark val="out"/>
        <c:minorTickMark val="none"/>
        <c:tickLblPos val="nextTo"/>
        <c:crossAx val="398346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62726420920278E-2"/>
          <c:y val="4.4756332684681502E-2"/>
          <c:w val="0.9702190048783077"/>
          <c:h val="0.711542071913847"/>
        </c:manualLayout>
      </c:layout>
      <c:lineChart>
        <c:grouping val="standard"/>
        <c:varyColors val="0"/>
        <c:ser>
          <c:idx val="0"/>
          <c:order val="0"/>
          <c:tx>
            <c:strRef>
              <c:f>Sheet1!$B$1</c:f>
              <c:strCache>
                <c:ptCount val="1"/>
                <c:pt idx="0">
                  <c:v>Series 1</c:v>
                </c:pt>
              </c:strCache>
            </c:strRef>
          </c:tx>
          <c:spPr>
            <a:ln>
              <a:solidFill>
                <a:schemeClr val="tx1"/>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D25-44B2-B7F6-7A6C50F221B6}"/>
                </c:ext>
              </c:extLst>
            </c:dLbl>
            <c:dLbl>
              <c:idx val="2"/>
              <c:delete val="1"/>
              <c:extLst>
                <c:ext xmlns:c15="http://schemas.microsoft.com/office/drawing/2012/chart" uri="{CE6537A1-D6FC-4f65-9D91-7224C49458BB}"/>
                <c:ext xmlns:c16="http://schemas.microsoft.com/office/drawing/2014/chart" uri="{C3380CC4-5D6E-409C-BE32-E72D297353CC}">
                  <c16:uniqueId val="{00000001-2D25-44B2-B7F6-7A6C50F221B6}"/>
                </c:ext>
              </c:extLst>
            </c:dLbl>
            <c:dLbl>
              <c:idx val="3"/>
              <c:delete val="1"/>
              <c:extLst>
                <c:ext xmlns:c15="http://schemas.microsoft.com/office/drawing/2012/chart" uri="{CE6537A1-D6FC-4f65-9D91-7224C49458BB}"/>
                <c:ext xmlns:c16="http://schemas.microsoft.com/office/drawing/2014/chart" uri="{C3380CC4-5D6E-409C-BE32-E72D297353CC}">
                  <c16:uniqueId val="{00000002-2D25-44B2-B7F6-7A6C50F221B6}"/>
                </c:ext>
              </c:extLst>
            </c:dLbl>
            <c:dLbl>
              <c:idx val="4"/>
              <c:delete val="1"/>
              <c:extLst>
                <c:ext xmlns:c15="http://schemas.microsoft.com/office/drawing/2012/chart" uri="{CE6537A1-D6FC-4f65-9D91-7224C49458BB}"/>
                <c:ext xmlns:c16="http://schemas.microsoft.com/office/drawing/2014/chart" uri="{C3380CC4-5D6E-409C-BE32-E72D297353CC}">
                  <c16:uniqueId val="{00000003-2D25-44B2-B7F6-7A6C50F221B6}"/>
                </c:ext>
              </c:extLst>
            </c:dLbl>
            <c:dLbl>
              <c:idx val="5"/>
              <c:delete val="1"/>
              <c:extLst>
                <c:ext xmlns:c15="http://schemas.microsoft.com/office/drawing/2012/chart" uri="{CE6537A1-D6FC-4f65-9D91-7224C49458BB}"/>
                <c:ext xmlns:c16="http://schemas.microsoft.com/office/drawing/2014/chart" uri="{C3380CC4-5D6E-409C-BE32-E72D297353CC}">
                  <c16:uniqueId val="{00000004-2D25-44B2-B7F6-7A6C50F221B6}"/>
                </c:ext>
              </c:extLst>
            </c:dLbl>
            <c:dLbl>
              <c:idx val="6"/>
              <c:delete val="1"/>
              <c:extLst>
                <c:ext xmlns:c15="http://schemas.microsoft.com/office/drawing/2012/chart" uri="{CE6537A1-D6FC-4f65-9D91-7224C49458BB}"/>
                <c:ext xmlns:c16="http://schemas.microsoft.com/office/drawing/2014/chart" uri="{C3380CC4-5D6E-409C-BE32-E72D297353CC}">
                  <c16:uniqueId val="{00000005-2D25-44B2-B7F6-7A6C50F221B6}"/>
                </c:ext>
              </c:extLst>
            </c:dLbl>
            <c:dLbl>
              <c:idx val="7"/>
              <c:delete val="1"/>
              <c:extLst>
                <c:ext xmlns:c15="http://schemas.microsoft.com/office/drawing/2012/chart" uri="{CE6537A1-D6FC-4f65-9D91-7224C49458BB}"/>
                <c:ext xmlns:c16="http://schemas.microsoft.com/office/drawing/2014/chart" uri="{C3380CC4-5D6E-409C-BE32-E72D297353CC}">
                  <c16:uniqueId val="{00000006-2D25-44B2-B7F6-7A6C50F221B6}"/>
                </c:ext>
              </c:extLst>
            </c:dLbl>
            <c:dLbl>
              <c:idx val="8"/>
              <c:delete val="1"/>
              <c:extLst>
                <c:ext xmlns:c15="http://schemas.microsoft.com/office/drawing/2012/chart" uri="{CE6537A1-D6FC-4f65-9D91-7224C49458BB}"/>
                <c:ext xmlns:c16="http://schemas.microsoft.com/office/drawing/2014/chart" uri="{C3380CC4-5D6E-409C-BE32-E72D297353CC}">
                  <c16:uniqueId val="{00000007-2D25-44B2-B7F6-7A6C50F221B6}"/>
                </c:ext>
              </c:extLst>
            </c:dLbl>
            <c:dLbl>
              <c:idx val="9"/>
              <c:delete val="1"/>
              <c:extLst>
                <c:ext xmlns:c15="http://schemas.microsoft.com/office/drawing/2012/chart" uri="{CE6537A1-D6FC-4f65-9D91-7224C49458BB}"/>
                <c:ext xmlns:c16="http://schemas.microsoft.com/office/drawing/2014/chart" uri="{C3380CC4-5D6E-409C-BE32-E72D297353CC}">
                  <c16:uniqueId val="{00000008-2D25-44B2-B7F6-7A6C50F221B6}"/>
                </c:ext>
              </c:extLst>
            </c:dLbl>
            <c:dLbl>
              <c:idx val="10"/>
              <c:delete val="1"/>
              <c:extLst>
                <c:ext xmlns:c15="http://schemas.microsoft.com/office/drawing/2012/chart" uri="{CE6537A1-D6FC-4f65-9D91-7224C49458BB}"/>
                <c:ext xmlns:c16="http://schemas.microsoft.com/office/drawing/2014/chart" uri="{C3380CC4-5D6E-409C-BE32-E72D297353CC}">
                  <c16:uniqueId val="{00000009-2D25-44B2-B7F6-7A6C50F221B6}"/>
                </c:ext>
              </c:extLst>
            </c:dLbl>
            <c:dLbl>
              <c:idx val="11"/>
              <c:delete val="1"/>
              <c:extLst>
                <c:ext xmlns:c15="http://schemas.microsoft.com/office/drawing/2012/chart" uri="{CE6537A1-D6FC-4f65-9D91-7224C49458BB}"/>
                <c:ext xmlns:c16="http://schemas.microsoft.com/office/drawing/2014/chart" uri="{C3380CC4-5D6E-409C-BE32-E72D297353CC}">
                  <c16:uniqueId val="{0000000A-2D25-44B2-B7F6-7A6C50F221B6}"/>
                </c:ext>
              </c:extLst>
            </c:dLbl>
            <c:dLbl>
              <c:idx val="12"/>
              <c:delete val="1"/>
              <c:extLst>
                <c:ext xmlns:c15="http://schemas.microsoft.com/office/drawing/2012/chart" uri="{CE6537A1-D6FC-4f65-9D91-7224C49458BB}"/>
                <c:ext xmlns:c16="http://schemas.microsoft.com/office/drawing/2014/chart" uri="{C3380CC4-5D6E-409C-BE32-E72D297353CC}">
                  <c16:uniqueId val="{0000000B-2D25-44B2-B7F6-7A6C50F221B6}"/>
                </c:ext>
              </c:extLst>
            </c:dLbl>
            <c:dLbl>
              <c:idx val="13"/>
              <c:delete val="1"/>
              <c:extLst>
                <c:ext xmlns:c15="http://schemas.microsoft.com/office/drawing/2012/chart" uri="{CE6537A1-D6FC-4f65-9D91-7224C49458BB}"/>
                <c:ext xmlns:c16="http://schemas.microsoft.com/office/drawing/2014/chart" uri="{C3380CC4-5D6E-409C-BE32-E72D297353CC}">
                  <c16:uniqueId val="{0000000C-2D25-44B2-B7F6-7A6C50F221B6}"/>
                </c:ext>
              </c:extLst>
            </c:dLbl>
            <c:dLbl>
              <c:idx val="14"/>
              <c:delete val="1"/>
              <c:extLst>
                <c:ext xmlns:c15="http://schemas.microsoft.com/office/drawing/2012/chart" uri="{CE6537A1-D6FC-4f65-9D91-7224C49458BB}"/>
                <c:ext xmlns:c16="http://schemas.microsoft.com/office/drawing/2014/chart" uri="{C3380CC4-5D6E-409C-BE32-E72D297353CC}">
                  <c16:uniqueId val="{0000000D-2D25-44B2-B7F6-7A6C50F221B6}"/>
                </c:ext>
              </c:extLst>
            </c:dLbl>
            <c:dLbl>
              <c:idx val="15"/>
              <c:delete val="1"/>
              <c:extLst>
                <c:ext xmlns:c15="http://schemas.microsoft.com/office/drawing/2012/chart" uri="{CE6537A1-D6FC-4f65-9D91-7224C49458BB}"/>
                <c:ext xmlns:c16="http://schemas.microsoft.com/office/drawing/2014/chart" uri="{C3380CC4-5D6E-409C-BE32-E72D297353CC}">
                  <c16:uniqueId val="{0000000E-2D25-44B2-B7F6-7A6C50F221B6}"/>
                </c:ext>
              </c:extLst>
            </c:dLbl>
            <c:dLbl>
              <c:idx val="16"/>
              <c:delete val="1"/>
              <c:extLst>
                <c:ext xmlns:c15="http://schemas.microsoft.com/office/drawing/2012/chart" uri="{CE6537A1-D6FC-4f65-9D91-7224C49458BB}"/>
                <c:ext xmlns:c16="http://schemas.microsoft.com/office/drawing/2014/chart" uri="{C3380CC4-5D6E-409C-BE32-E72D297353CC}">
                  <c16:uniqueId val="{0000000F-2D25-44B2-B7F6-7A6C50F221B6}"/>
                </c:ext>
              </c:extLst>
            </c:dLbl>
            <c:dLbl>
              <c:idx val="17"/>
              <c:delete val="1"/>
              <c:extLst>
                <c:ext xmlns:c15="http://schemas.microsoft.com/office/drawing/2012/chart" uri="{CE6537A1-D6FC-4f65-9D91-7224C49458BB}"/>
                <c:ext xmlns:c16="http://schemas.microsoft.com/office/drawing/2014/chart" uri="{C3380CC4-5D6E-409C-BE32-E72D297353CC}">
                  <c16:uniqueId val="{00000010-2D25-44B2-B7F6-7A6C50F221B6}"/>
                </c:ext>
              </c:extLst>
            </c:dLbl>
            <c:dLbl>
              <c:idx val="18"/>
              <c:delete val="1"/>
              <c:extLst>
                <c:ext xmlns:c15="http://schemas.microsoft.com/office/drawing/2012/chart" uri="{CE6537A1-D6FC-4f65-9D91-7224C49458BB}"/>
                <c:ext xmlns:c16="http://schemas.microsoft.com/office/drawing/2014/chart" uri="{C3380CC4-5D6E-409C-BE32-E72D297353CC}">
                  <c16:uniqueId val="{00000011-2D25-44B2-B7F6-7A6C50F221B6}"/>
                </c:ext>
              </c:extLst>
            </c:dLbl>
            <c:dLbl>
              <c:idx val="19"/>
              <c:delete val="1"/>
              <c:extLst>
                <c:ext xmlns:c15="http://schemas.microsoft.com/office/drawing/2012/chart" uri="{CE6537A1-D6FC-4f65-9D91-7224C49458BB}"/>
                <c:ext xmlns:c16="http://schemas.microsoft.com/office/drawing/2014/chart" uri="{C3380CC4-5D6E-409C-BE32-E72D297353CC}">
                  <c16:uniqueId val="{00000012-2D25-44B2-B7F6-7A6C50F221B6}"/>
                </c:ext>
              </c:extLst>
            </c:dLbl>
            <c:dLbl>
              <c:idx val="20"/>
              <c:delete val="1"/>
              <c:extLst>
                <c:ext xmlns:c15="http://schemas.microsoft.com/office/drawing/2012/chart" uri="{CE6537A1-D6FC-4f65-9D91-7224C49458BB}"/>
                <c:ext xmlns:c16="http://schemas.microsoft.com/office/drawing/2014/chart" uri="{C3380CC4-5D6E-409C-BE32-E72D297353CC}">
                  <c16:uniqueId val="{00000013-2D25-44B2-B7F6-7A6C50F221B6}"/>
                </c:ext>
              </c:extLst>
            </c:dLbl>
            <c:dLbl>
              <c:idx val="21"/>
              <c:delete val="1"/>
              <c:extLst>
                <c:ext xmlns:c15="http://schemas.microsoft.com/office/drawing/2012/chart" uri="{CE6537A1-D6FC-4f65-9D91-7224C49458BB}"/>
                <c:ext xmlns:c16="http://schemas.microsoft.com/office/drawing/2014/chart" uri="{C3380CC4-5D6E-409C-BE32-E72D297353CC}">
                  <c16:uniqueId val="{00000014-2D25-44B2-B7F6-7A6C50F221B6}"/>
                </c:ext>
              </c:extLst>
            </c:dLbl>
            <c:dLbl>
              <c:idx val="22"/>
              <c:delete val="1"/>
              <c:extLst>
                <c:ext xmlns:c15="http://schemas.microsoft.com/office/drawing/2012/chart" uri="{CE6537A1-D6FC-4f65-9D91-7224C49458BB}"/>
                <c:ext xmlns:c16="http://schemas.microsoft.com/office/drawing/2014/chart" uri="{C3380CC4-5D6E-409C-BE32-E72D297353CC}">
                  <c16:uniqueId val="{00000015-2D25-44B2-B7F6-7A6C50F221B6}"/>
                </c:ext>
              </c:extLst>
            </c:dLbl>
            <c:dLbl>
              <c:idx val="23"/>
              <c:delete val="1"/>
              <c:extLst>
                <c:ext xmlns:c15="http://schemas.microsoft.com/office/drawing/2012/chart" uri="{CE6537A1-D6FC-4f65-9D91-7224C49458BB}"/>
                <c:ext xmlns:c16="http://schemas.microsoft.com/office/drawing/2014/chart" uri="{C3380CC4-5D6E-409C-BE32-E72D297353CC}">
                  <c16:uniqueId val="{00000016-2D25-44B2-B7F6-7A6C50F221B6}"/>
                </c:ext>
              </c:extLst>
            </c:dLbl>
            <c:dLbl>
              <c:idx val="24"/>
              <c:delete val="1"/>
              <c:extLst>
                <c:ext xmlns:c15="http://schemas.microsoft.com/office/drawing/2012/chart" uri="{CE6537A1-D6FC-4f65-9D91-7224C49458BB}"/>
                <c:ext xmlns:c16="http://schemas.microsoft.com/office/drawing/2014/chart" uri="{C3380CC4-5D6E-409C-BE32-E72D297353CC}">
                  <c16:uniqueId val="{00000017-2D25-44B2-B7F6-7A6C50F221B6}"/>
                </c:ext>
              </c:extLst>
            </c:dLbl>
            <c:dLbl>
              <c:idx val="25"/>
              <c:delete val="1"/>
              <c:extLst>
                <c:ext xmlns:c15="http://schemas.microsoft.com/office/drawing/2012/chart" uri="{CE6537A1-D6FC-4f65-9D91-7224C49458BB}"/>
                <c:ext xmlns:c16="http://schemas.microsoft.com/office/drawing/2014/chart" uri="{C3380CC4-5D6E-409C-BE32-E72D297353CC}">
                  <c16:uniqueId val="{00000018-2D25-44B2-B7F6-7A6C50F221B6}"/>
                </c:ext>
              </c:extLst>
            </c:dLbl>
            <c:dLbl>
              <c:idx val="26"/>
              <c:delete val="1"/>
              <c:extLst>
                <c:ext xmlns:c15="http://schemas.microsoft.com/office/drawing/2012/chart" uri="{CE6537A1-D6FC-4f65-9D91-7224C49458BB}"/>
                <c:ext xmlns:c16="http://schemas.microsoft.com/office/drawing/2014/chart" uri="{C3380CC4-5D6E-409C-BE32-E72D297353CC}">
                  <c16:uniqueId val="{00000019-2D25-44B2-B7F6-7A6C50F221B6}"/>
                </c:ext>
              </c:extLst>
            </c:dLbl>
            <c:dLbl>
              <c:idx val="27"/>
              <c:delete val="1"/>
              <c:extLst>
                <c:ext xmlns:c15="http://schemas.microsoft.com/office/drawing/2012/chart" uri="{CE6537A1-D6FC-4f65-9D91-7224C49458BB}"/>
                <c:ext xmlns:c16="http://schemas.microsoft.com/office/drawing/2014/chart" uri="{C3380CC4-5D6E-409C-BE32-E72D297353CC}">
                  <c16:uniqueId val="{0000001A-2D25-44B2-B7F6-7A6C50F221B6}"/>
                </c:ext>
              </c:extLst>
            </c:dLbl>
            <c:dLbl>
              <c:idx val="28"/>
              <c:layout>
                <c:manualLayout>
                  <c:x val="-1.5406407454566064E-3"/>
                  <c:y val="6.8108585351093626E-2"/>
                </c:manualLayout>
              </c:layout>
              <c:numFmt formatCode="0%" sourceLinked="0"/>
              <c:spPr>
                <a:noFill/>
                <a:ln>
                  <a:noFill/>
                </a:ln>
                <a:effectLst/>
              </c:spPr>
              <c:txPr>
                <a:bodyPr wrap="square" lIns="38100" tIns="19050" rIns="38100" bIns="19050" anchor="ctr">
                  <a:noAutofit/>
                </a:bodyPr>
                <a:lstStyle/>
                <a:p>
                  <a:pPr>
                    <a:defRPr sz="1400">
                      <a:solidFill>
                        <a:schemeClr val="tx1"/>
                      </a:solidFill>
                      <a:latin typeface="Source Sans Pro Semibold" panose="020B0603030403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9506601931572032E-2"/>
                      <c:h val="8.8164912534237763E-2"/>
                    </c:manualLayout>
                  </c15:layout>
                </c:ext>
                <c:ext xmlns:c16="http://schemas.microsoft.com/office/drawing/2014/chart" uri="{C3380CC4-5D6E-409C-BE32-E72D297353CC}">
                  <c16:uniqueId val="{00000000-778D-9B44-8060-73F3913BE49E}"/>
                </c:ext>
              </c:extLst>
            </c:dLbl>
            <c:numFmt formatCode="0%" sourceLinked="0"/>
            <c:spPr>
              <a:noFill/>
              <a:ln>
                <a:noFill/>
              </a:ln>
              <a:effectLst/>
            </c:spPr>
            <c:txPr>
              <a:bodyPr wrap="square" lIns="38100" tIns="19050" rIns="38100" bIns="19050" anchor="ctr">
                <a:spAutoFit/>
              </a:bodyPr>
              <a:lstStyle/>
              <a:p>
                <a:pPr>
                  <a:defRPr sz="1400">
                    <a:solidFill>
                      <a:schemeClr val="tx1"/>
                    </a:solidFill>
                    <a:latin typeface="Source Sans Pro Semibold" panose="020B06030304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Sheet1!$A$2:$A$30</c:f>
              <c:numCache>
                <c:formatCode>General</c:formatCode>
                <c:ptCount val="29"/>
                <c:pt idx="0">
                  <c:v>1988</c:v>
                </c:pt>
                <c:pt idx="1">
                  <c:v>1991</c:v>
                </c:pt>
                <c:pt idx="2">
                  <c:v>1993</c:v>
                </c:pt>
                <c:pt idx="3">
                  <c:v>1995</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Sheet1!$B$2:$B$30</c:f>
              <c:numCache>
                <c:formatCode>General</c:formatCode>
                <c:ptCount val="29"/>
                <c:pt idx="0">
                  <c:v>0.66</c:v>
                </c:pt>
                <c:pt idx="1">
                  <c:v>0.46</c:v>
                </c:pt>
                <c:pt idx="2">
                  <c:v>0.36</c:v>
                </c:pt>
                <c:pt idx="3">
                  <c:v>0.4</c:v>
                </c:pt>
                <c:pt idx="4">
                  <c:v>0.4</c:v>
                </c:pt>
                <c:pt idx="5">
                  <c:v>0.4</c:v>
                </c:pt>
                <c:pt idx="6">
                  <c:v>0.34</c:v>
                </c:pt>
                <c:pt idx="7">
                  <c:v>0.37</c:v>
                </c:pt>
                <c:pt idx="8">
                  <c:v>0.35</c:v>
                </c:pt>
                <c:pt idx="9">
                  <c:v>0.36</c:v>
                </c:pt>
                <c:pt idx="10">
                  <c:v>0.35</c:v>
                </c:pt>
                <c:pt idx="11">
                  <c:v>0.32</c:v>
                </c:pt>
                <c:pt idx="12">
                  <c:v>0.34</c:v>
                </c:pt>
                <c:pt idx="13">
                  <c:v>0.32</c:v>
                </c:pt>
                <c:pt idx="14">
                  <c:v>0.28999999999999998</c:v>
                </c:pt>
                <c:pt idx="15">
                  <c:v>0.28000000000000003</c:v>
                </c:pt>
                <c:pt idx="16">
                  <c:v>0.26</c:v>
                </c:pt>
                <c:pt idx="17">
                  <c:v>0.26</c:v>
                </c:pt>
                <c:pt idx="18">
                  <c:v>0.25</c:v>
                </c:pt>
                <c:pt idx="19">
                  <c:v>0.28000000000000003</c:v>
                </c:pt>
                <c:pt idx="20">
                  <c:v>0.25</c:v>
                </c:pt>
                <c:pt idx="21">
                  <c:v>0.23</c:v>
                </c:pt>
                <c:pt idx="22">
                  <c:v>0.24</c:v>
                </c:pt>
                <c:pt idx="23">
                  <c:v>0.25</c:v>
                </c:pt>
                <c:pt idx="24">
                  <c:v>0.18</c:v>
                </c:pt>
                <c:pt idx="25">
                  <c:v>0.28000000000000003</c:v>
                </c:pt>
                <c:pt idx="26">
                  <c:v>0.28999999999999998</c:v>
                </c:pt>
                <c:pt idx="27">
                  <c:v>0.27</c:v>
                </c:pt>
                <c:pt idx="28">
                  <c:v>0.21</c:v>
                </c:pt>
              </c:numCache>
            </c:numRef>
          </c:val>
          <c:smooth val="0"/>
          <c:extLst>
            <c:ext xmlns:c16="http://schemas.microsoft.com/office/drawing/2014/chart" uri="{C3380CC4-5D6E-409C-BE32-E72D297353CC}">
              <c16:uniqueId val="{0000001B-2D25-44B2-B7F6-7A6C50F221B6}"/>
            </c:ext>
          </c:extLst>
        </c:ser>
        <c:dLbls>
          <c:showLegendKey val="0"/>
          <c:showVal val="0"/>
          <c:showCatName val="0"/>
          <c:showSerName val="0"/>
          <c:showPercent val="0"/>
          <c:showBubbleSize val="0"/>
        </c:dLbls>
        <c:smooth val="0"/>
        <c:axId val="360367216"/>
        <c:axId val="360367608"/>
      </c:lineChart>
      <c:catAx>
        <c:axId val="360367216"/>
        <c:scaling>
          <c:orientation val="minMax"/>
        </c:scaling>
        <c:delete val="0"/>
        <c:axPos val="b"/>
        <c:numFmt formatCode="General" sourceLinked="1"/>
        <c:majorTickMark val="none"/>
        <c:minorTickMark val="none"/>
        <c:tickLblPos val="nextTo"/>
        <c:spPr>
          <a:ln w="28575">
            <a:solidFill>
              <a:srgbClr val="BFBFBF"/>
            </a:solidFill>
          </a:ln>
        </c:spPr>
        <c:txPr>
          <a:bodyPr rot="-3000000"/>
          <a:lstStyle/>
          <a:p>
            <a:pPr>
              <a:defRPr sz="1200">
                <a:solidFill>
                  <a:srgbClr val="000000"/>
                </a:solidFill>
              </a:defRPr>
            </a:pPr>
            <a:endParaRPr lang="en-US"/>
          </a:p>
        </c:txPr>
        <c:crossAx val="360367608"/>
        <c:crosses val="autoZero"/>
        <c:auto val="1"/>
        <c:lblAlgn val="ctr"/>
        <c:lblOffset val="100"/>
        <c:noMultiLvlLbl val="0"/>
      </c:catAx>
      <c:valAx>
        <c:axId val="360367608"/>
        <c:scaling>
          <c:orientation val="minMax"/>
        </c:scaling>
        <c:delete val="1"/>
        <c:axPos val="l"/>
        <c:numFmt formatCode="0%" sourceLinked="0"/>
        <c:majorTickMark val="out"/>
        <c:minorTickMark val="none"/>
        <c:tickLblPos val="nextTo"/>
        <c:crossAx val="360367216"/>
        <c:crosses val="autoZero"/>
        <c:crossBetween val="between"/>
      </c:valAx>
    </c:plotArea>
    <c:plotVisOnly val="1"/>
    <c:dispBlanksAs val="gap"/>
    <c:showDLblsOverMax val="0"/>
  </c:chart>
  <c:txPr>
    <a:bodyPr/>
    <a:lstStyle/>
    <a:p>
      <a:pPr>
        <a:defRPr sz="13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389071618822E-2"/>
          <c:y val="4.85601582845646E-2"/>
          <c:w val="0.96981423872658901"/>
          <c:h val="0.7321612715017927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dLbl>
              <c:idx val="0"/>
              <c:tx>
                <c:rich>
                  <a:bodyPr/>
                  <a:lstStyle/>
                  <a:p>
                    <a:r>
                      <a:rPr lang="en-US"/>
                      <a:t>$108,408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899-412D-81E6-544F5F7279CA}"/>
                </c:ext>
              </c:extLst>
            </c:dLbl>
            <c:dLbl>
              <c:idx val="1"/>
              <c:tx>
                <c:rich>
                  <a:bodyPr/>
                  <a:lstStyle/>
                  <a:p>
                    <a:r>
                      <a:rPr lang="en-US"/>
                      <a:t>$54,000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899-412D-81E6-544F5F7279CA}"/>
                </c:ext>
              </c:extLst>
            </c:dLbl>
            <c:dLbl>
              <c:idx val="2"/>
              <c:tx>
                <c:rich>
                  <a:bodyPr/>
                  <a:lstStyle/>
                  <a:p>
                    <a:r>
                      <a:rPr lang="en-US"/>
                      <a:t>$59,484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899-412D-81E6-544F5F7279CA}"/>
                </c:ext>
              </c:extLst>
            </c:dLbl>
            <c:numFmt formatCode="&quot;$&quot;#,##0" sourceLinked="0"/>
            <c:spPr>
              <a:noFill/>
              <a:ln>
                <a:noFill/>
              </a:ln>
              <a:effectLst/>
            </c:spPr>
            <c:txPr>
              <a:bodyPr wrap="square" lIns="38100" tIns="19050" rIns="38100" bIns="19050" anchor="ctr">
                <a:spAutoFit/>
              </a:bodyPr>
              <a:lstStyle/>
              <a:p>
                <a:pPr>
                  <a:defRPr sz="1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Nursing facility</c:v>
                </c:pt>
                <c:pt idx="1">
                  <c:v>Assisted living</c:v>
                </c:pt>
                <c:pt idx="2">
                  <c:v>Home health</c:v>
                </c:pt>
              </c:strCache>
            </c:strRef>
          </c:cat>
          <c:val>
            <c:numRef>
              <c:f>Sheet1!$B$2:$B$4</c:f>
              <c:numCache>
                <c:formatCode>General</c:formatCode>
                <c:ptCount val="3"/>
                <c:pt idx="0">
                  <c:v>105580</c:v>
                </c:pt>
                <c:pt idx="1">
                  <c:v>51600</c:v>
                </c:pt>
                <c:pt idx="2">
                  <c:v>54912</c:v>
                </c:pt>
              </c:numCache>
            </c:numRef>
          </c:val>
          <c:extLst>
            <c:ext xmlns:c16="http://schemas.microsoft.com/office/drawing/2014/chart" uri="{C3380CC4-5D6E-409C-BE32-E72D297353CC}">
              <c16:uniqueId val="{00000002-72C7-874D-9CE2-E4700D16E97A}"/>
            </c:ext>
          </c:extLst>
        </c:ser>
        <c:dLbls>
          <c:showLegendKey val="0"/>
          <c:showVal val="0"/>
          <c:showCatName val="0"/>
          <c:showSerName val="0"/>
          <c:showPercent val="0"/>
          <c:showBubbleSize val="0"/>
        </c:dLbls>
        <c:gapWidth val="150"/>
        <c:axId val="360368000"/>
        <c:axId val="361991480"/>
      </c:barChart>
      <c:catAx>
        <c:axId val="360368000"/>
        <c:scaling>
          <c:orientation val="minMax"/>
        </c:scaling>
        <c:delete val="0"/>
        <c:axPos val="b"/>
        <c:numFmt formatCode="General" sourceLinked="0"/>
        <c:majorTickMark val="none"/>
        <c:minorTickMark val="none"/>
        <c:tickLblPos val="nextTo"/>
        <c:spPr>
          <a:ln w="28575">
            <a:solidFill>
              <a:schemeClr val="tx1">
                <a:tint val="75000"/>
                <a:shade val="95000"/>
                <a:satMod val="105000"/>
              </a:schemeClr>
            </a:solidFill>
          </a:ln>
        </c:spPr>
        <c:txPr>
          <a:bodyPr/>
          <a:lstStyle/>
          <a:p>
            <a:pPr>
              <a:defRPr sz="1600">
                <a:solidFill>
                  <a:srgbClr val="000000"/>
                </a:solidFill>
              </a:defRPr>
            </a:pPr>
            <a:endParaRPr lang="en-US"/>
          </a:p>
        </c:txPr>
        <c:crossAx val="361991480"/>
        <c:crosses val="autoZero"/>
        <c:auto val="1"/>
        <c:lblAlgn val="ctr"/>
        <c:lblOffset val="100"/>
        <c:noMultiLvlLbl val="0"/>
      </c:catAx>
      <c:valAx>
        <c:axId val="361991480"/>
        <c:scaling>
          <c:orientation val="minMax"/>
        </c:scaling>
        <c:delete val="1"/>
        <c:axPos val="l"/>
        <c:numFmt formatCode="General" sourceLinked="1"/>
        <c:majorTickMark val="out"/>
        <c:minorTickMark val="none"/>
        <c:tickLblPos val="nextTo"/>
        <c:crossAx val="360368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3809275873"/>
              </p:ext>
            </p:extLst>
          </p:nvPr>
        </p:nvGraphicFramePr>
        <p:xfrm>
          <a:off x="3006111" y="8962651"/>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endParaRPr lang="en-US" sz="800" dirty="0">
                        <a:solidFill>
                          <a:srgbClr val="000000"/>
                        </a:solidFill>
                        <a:latin typeface="Source Sans Pro Light" panose="020B0403030403020204" pitchFamily="34" charset="0"/>
                        <a:cs typeface="Arial" panose="020B0604020202020204" pitchFamily="34" charset="0"/>
                      </a:endParaRPr>
                    </a:p>
                    <a:p>
                      <a:pPr algn="r" defTabSz="1019175"/>
                      <a:r>
                        <a:rPr lang="en-US" sz="800" dirty="0">
                          <a:solidFill>
                            <a:srgbClr val="000000"/>
                          </a:solidFill>
                          <a:latin typeface="Source Sans Pro Light" panose="020B0403030403020204" pitchFamily="34" charset="0"/>
                          <a:cs typeface="Arial" panose="020B0604020202020204" pitchFamily="34" charset="0"/>
                        </a:rPr>
                        <a:t>PPT271 324459  12/20</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9" tIns="48282" rIns="96559" bIns="48282">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22" tIns="47163" rIns="94322" bIns="47163">
            <a:spAutoFit/>
          </a:bodyPr>
          <a:lstStyle/>
          <a:p>
            <a:pPr algn="l" defTabSz="953738">
              <a:buClr>
                <a:schemeClr val="tx2"/>
              </a:buClr>
            </a:pPr>
            <a:fld id="{1A797CE9-049D-415B-B10C-828B86054992}" type="slidenum">
              <a:rPr lang="en-US" sz="800">
                <a:latin typeface="Source Sans Pro Light" panose="020B0403030403020204" pitchFamily="34" charset="0"/>
              </a:rPr>
              <a:pPr algn="l" defTabSz="953738">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7" y="4080184"/>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9" tIns="48282" rIns="96559" bIns="4828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9" tIns="48282" rIns="96559" bIns="48282">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3"/>
            </p:custDataLst>
            <p:extLst>
              <p:ext uri="{D42A27DB-BD31-4B8C-83A1-F6EECF244321}">
                <p14:modId xmlns:p14="http://schemas.microsoft.com/office/powerpoint/2010/main" val="48321476"/>
              </p:ext>
            </p:extLst>
          </p:nvPr>
        </p:nvGraphicFramePr>
        <p:xfrm>
          <a:off x="3006111" y="8962651"/>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PPT271</a:t>
                      </a:r>
                      <a:r>
                        <a:rPr lang="en-US" sz="800" baseline="0" dirty="0">
                          <a:solidFill>
                            <a:srgbClr val="000000"/>
                          </a:solidFill>
                          <a:latin typeface="Source Sans Pro Light" panose="020B0403030403020204" pitchFamily="34" charset="0"/>
                          <a:cs typeface="Arial" panose="020B0604020202020204" pitchFamily="34" charset="0"/>
                        </a:rPr>
                        <a:t>  </a:t>
                      </a:r>
                      <a:r>
                        <a:rPr lang="en-US" sz="800" dirty="0">
                          <a:solidFill>
                            <a:srgbClr val="000000"/>
                          </a:solidFill>
                          <a:latin typeface="Source Sans Pro Light" panose="020B0403030403020204" pitchFamily="34" charset="0"/>
                          <a:cs typeface="Arial" panose="020B0604020202020204" pitchFamily="34" charset="0"/>
                        </a:rPr>
                        <a:t>AD2688475   1/23</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4"/>
            </p:custDataLst>
          </p:nvPr>
        </p:nvSpPr>
        <p:spPr bwMode="auto">
          <a:xfrm>
            <a:off x="6726546" y="8980056"/>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22" tIns="47163" rIns="94322" bIns="47163" anchor="ctr">
            <a:spAutoFit/>
          </a:bodyPr>
          <a:lstStyle/>
          <a:p>
            <a:pPr algn="l" defTabSz="953738">
              <a:buClr>
                <a:schemeClr val="tx2"/>
              </a:buClr>
            </a:pPr>
            <a:fld id="{B25AA5A6-AEB3-4D94-8E34-E1A3F4EB3ADA}" type="slidenum">
              <a:rPr lang="en-US" sz="800">
                <a:latin typeface="Source Sans Pro Light" panose="020B0403030403020204" pitchFamily="34" charset="0"/>
              </a:rPr>
              <a:pPr algn="l" defTabSz="953738">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900"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882"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794"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althcare.gov/coverage/what-marketplace-plans-cov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15794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In summary, retirees will increasingly need more guidance around planning for health care in the future. This presents an opportunity for financial advisors to address these savings needs and deepen relationships with current clients and acquire new clients. </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0520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Let</a:t>
            </a:r>
            <a:r>
              <a:rPr lang="fr-FR" sz="900" dirty="0"/>
              <a:t>’</a:t>
            </a:r>
            <a:r>
              <a:rPr lang="en-US" sz="900" dirty="0"/>
              <a:t>s start with the biggest component of retiree health care – the Medicare system. Medicare is health insurance for people 65 or older, people under 65 with certain disabilities, and people of any age with end-stage renal disease (permanent kidney failure requiring dialysis or a kidney transplant). </a:t>
            </a:r>
            <a:br>
              <a:rPr lang="en-US" sz="900" dirty="0"/>
            </a:br>
            <a:endParaRPr lang="en-US" sz="900" dirty="0"/>
          </a:p>
          <a:p>
            <a:r>
              <a:rPr lang="en-US" sz="900" dirty="0"/>
              <a:t>Generally speaking, you should be eligible for Medicare at the age of 65 if: </a:t>
            </a:r>
          </a:p>
          <a:p>
            <a:r>
              <a:rPr lang="en-US" sz="900" dirty="0"/>
              <a:t>You are a U.S. citizen or legal resident, and</a:t>
            </a:r>
            <a:br>
              <a:rPr lang="en-US" sz="900" dirty="0"/>
            </a:br>
            <a:r>
              <a:rPr lang="en-US" sz="900" dirty="0"/>
              <a:t>You have resided in the United States for a minimum of five years</a:t>
            </a:r>
            <a:br>
              <a:rPr lang="en-US" sz="900" dirty="0"/>
            </a:br>
            <a:r>
              <a:rPr lang="en-US" sz="900" dirty="0"/>
              <a:t>Worked at least 10 years in Medicare-covered employment</a:t>
            </a:r>
          </a:p>
          <a:p>
            <a:endParaRPr lang="en-US" sz="9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88419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Here’s a summary of the three main parts of Medicare – Part A for hospitalization, Part B for doctor visits, and Part D for prescription drug coverage. </a:t>
            </a:r>
          </a:p>
          <a:p>
            <a:endParaRPr lang="en-US" sz="900" b="1" dirty="0"/>
          </a:p>
          <a:p>
            <a:r>
              <a:rPr lang="en-US" sz="900" b="1" dirty="0"/>
              <a:t>Medicare Part A</a:t>
            </a:r>
          </a:p>
          <a:p>
            <a:r>
              <a:rPr lang="en-US" sz="900" dirty="0"/>
              <a:t>There is no premium, assuming you paid Medicare payroll taxes while working. Part A provides inpatient care in hospitals, skilled nursing facility care, hospice care, and home health care. For long-term care in a nursing home,</a:t>
            </a:r>
            <a:r>
              <a:rPr lang="en-US" sz="900" baseline="0" dirty="0"/>
              <a:t> </a:t>
            </a:r>
            <a:r>
              <a:rPr lang="en-US" sz="900" dirty="0"/>
              <a:t>you pay nothing for first 20 days of each benefit period, a coinsurance for days 21–100 of each benefit period, and all costs for each day after 100 days in a benefit period. </a:t>
            </a:r>
          </a:p>
          <a:p>
            <a:endParaRPr lang="en-US" sz="900" dirty="0"/>
          </a:p>
          <a:p>
            <a:r>
              <a:rPr lang="en-US" sz="900" b="1" dirty="0"/>
              <a:t>Medicare Part B</a:t>
            </a:r>
          </a:p>
          <a:p>
            <a:r>
              <a:rPr lang="en-US" sz="900" dirty="0"/>
              <a:t>Medicare Part B (Medical Insurance) helps cover medically necessary doctors’ services, outpatient care, home health services, durable medical equipment, and other medical services. Part B also covers many preventive services. You pay nothing for most covered preventive services if you get the services from a doctor or other qualified health care provider who accepts assignment. </a:t>
            </a:r>
          </a:p>
          <a:p>
            <a:endParaRPr lang="en-US" sz="900" dirty="0"/>
          </a:p>
          <a:p>
            <a:r>
              <a:rPr lang="en-US" sz="900" b="1" dirty="0"/>
              <a:t>Medicare Part D</a:t>
            </a:r>
            <a:endParaRPr lang="en-US" sz="900" dirty="0"/>
          </a:p>
          <a:p>
            <a:r>
              <a:rPr lang="en-US" sz="900" dirty="0"/>
              <a:t>There are 2 ways to get Medicare prescription drug coverage. One is through </a:t>
            </a:r>
            <a:r>
              <a:rPr lang="en-US" sz="900" b="1" dirty="0"/>
              <a:t>Medicare Prescription Drug Plans</a:t>
            </a:r>
            <a:r>
              <a:rPr lang="en-US" sz="900" dirty="0"/>
              <a:t>.</a:t>
            </a:r>
            <a:r>
              <a:rPr lang="en-US" sz="900" b="1" dirty="0"/>
              <a:t> </a:t>
            </a:r>
            <a:r>
              <a:rPr lang="en-US" sz="900" dirty="0"/>
              <a:t>These plans (sometimes called “PDPs”) add drug coverage to Original Medicare, some Medicare Cost Plans, some Medicare Private Fee‑for‑Service (PFFS) plans, and Medicare Medical Savings Account (MSA) plans. You must have Part A </a:t>
            </a:r>
            <a:r>
              <a:rPr lang="en-US" sz="900" b="1" dirty="0"/>
              <a:t>or </a:t>
            </a:r>
            <a:r>
              <a:rPr lang="en-US" sz="900" dirty="0"/>
              <a:t>Part B to join a Medicare Prescription Drug Plan. The second is through </a:t>
            </a:r>
            <a:r>
              <a:rPr lang="en-US" sz="900" b="1" dirty="0"/>
              <a:t>Medicare Advantage Plans </a:t>
            </a:r>
            <a:r>
              <a:rPr lang="en-US" sz="900" dirty="0"/>
              <a:t>(like HMOs or PPOs) that offer prescription drug coverage.  </a:t>
            </a:r>
          </a:p>
          <a:p>
            <a:endParaRPr lang="en-US" sz="900" dirty="0"/>
          </a:p>
          <a:p>
            <a:r>
              <a:rPr lang="en-US" sz="900" dirty="0"/>
              <a:t>Note that some of the items and services that Medicare doesn’t cover are most dental care, eye examinations related to prescribing glasses, dentures, cosmetic surgery, acupuncture, and hearing aids and exams for fitting them. </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0911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For 2023, Medicare Part B premiums start out at $164.90 a month. However, at higher incomes certain retirees may pay higher premiums. Note that due to a “hold harmless” provision, some Medicare beneficiaries will pay a slightly lower premium. A hold harmless provision in the Social Security Act disallows an increase in the Medicare Part B premium for qualifying Social Security recipients if their cost of living adjustment is not large enough to cover the increase in the Part B premium. </a:t>
            </a:r>
          </a:p>
          <a:p>
            <a:endParaRPr lang="en-US" sz="9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6457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To avoid potential penalties and coverage gaps, it’s critical to understand how Medicare enrollment works. Most individuals should consider enrolling during their initial enrollment period (IEP), which is a 7-month period around their 65th birthday. If you’re already receiving benefits from Social Security, you’ll automatically get Part A and Part B starting the first day of the month you turn 65.</a:t>
            </a:r>
          </a:p>
          <a:p>
            <a:r>
              <a:rPr lang="en-US" sz="900" dirty="0"/>
              <a:t>Some other points on the Initial Enrollment Period:</a:t>
            </a:r>
          </a:p>
          <a:p>
            <a:pPr marL="180787" indent="-180787">
              <a:spcBef>
                <a:spcPts val="316"/>
              </a:spcBef>
              <a:buFont typeface="Arial" panose="020B0604020202020204" pitchFamily="34" charset="0"/>
              <a:buChar char="•"/>
            </a:pPr>
            <a:r>
              <a:rPr lang="en-US" sz="900" dirty="0"/>
              <a:t>If you file during the first 3 months, coverage begins on the first day of your birthday month</a:t>
            </a:r>
          </a:p>
          <a:p>
            <a:pPr marL="180787" indent="-180787">
              <a:spcBef>
                <a:spcPts val="316"/>
              </a:spcBef>
              <a:buFont typeface="Arial" panose="020B0604020202020204" pitchFamily="34" charset="0"/>
              <a:buChar char="•"/>
            </a:pPr>
            <a:r>
              <a:rPr lang="en-US" sz="900" dirty="0"/>
              <a:t>If you file during your birthday month, coverage begins the next month</a:t>
            </a:r>
          </a:p>
          <a:p>
            <a:pPr marL="180787" indent="-180787">
              <a:spcBef>
                <a:spcPts val="316"/>
              </a:spcBef>
              <a:buFont typeface="Arial" panose="020B0604020202020204" pitchFamily="34" charset="0"/>
              <a:buChar char="•"/>
            </a:pPr>
            <a:r>
              <a:rPr lang="en-US" sz="900" dirty="0"/>
              <a:t>If you file anytime during the last 3 months, coverage begins two months later</a:t>
            </a:r>
          </a:p>
          <a:p>
            <a:pPr marL="180787" indent="-180787">
              <a:spcBef>
                <a:spcPts val="316"/>
              </a:spcBef>
              <a:buFont typeface="Arial" panose="020B0604020202020204" pitchFamily="34" charset="0"/>
              <a:buChar char="•"/>
            </a:pPr>
            <a:r>
              <a:rPr lang="en-US" sz="900" dirty="0"/>
              <a:t>If you are enrolled in Medicare you are not able to contribute to a Health Savings Account (HAS)</a:t>
            </a:r>
          </a:p>
          <a:p>
            <a:r>
              <a:rPr lang="en-US" sz="900" dirty="0"/>
              <a:t>If you weren't automatically enrolled in Medicare and you missed your IEP, you can still apply for Medicare Part A and/or Medicare Part B during the general enrollment period, which runs from January 1 to March 31 each year. If you enroll in Medicare during the general enrollment period, your coverage begins in July. If you're covered under a group health plan based on current employment, you have a special enrollment period to sign up for Part A and/or Part B any time as long as you or your spouse (or family member if you're disabled) is working and you're covered by a group health plan through the employer or union based on that work.</a:t>
            </a:r>
          </a:p>
          <a:p>
            <a:r>
              <a:rPr lang="en-US" sz="900" dirty="0"/>
              <a:t>You also have an 8-month special enrollment period to sign up for Part A and/or Part B that starts the month after the employment ends or the group health plan insurance based on current employment ends, whichever happens first. This only applies to those who are covered under an employer group plan where there are more than 20 employees. Usually, you don't pay a late enrollment penalty if you sign up during a special enrollment period.</a:t>
            </a:r>
          </a:p>
          <a:p>
            <a:endParaRPr lang="en-US" sz="9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7201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Additionally, there are other enrollment periods to be aware of. For example — open enrollment. This occurs every year between October 15 and December 7 and allows retirees to make changes to their coverage (Medicare Part D plans, enrolling in or changing Medicare Advantage plans). There is also a period from the beginning of the year through mid-February that allows you to disenroll from an MA plan. Lastly, for Medigap plan coverage, there is generally a 6-month open enrollment period that starts when you turn 65 and are enrolled in Medicare Part B. If you miss this period, you may be subject to underwriting standards on your policy leading to higher premiums (e.g., pre-existing conditions). </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07533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Medicare imposes late enrollment penalties to encourage retirees to sign up when they are available vs. waiting until they need health care services. In most cases, if you don't sign up for Part B when you're first eligible, you'll have to pay a late enrollment penalty for as long as you have Part B. Your monthly premium for Part B may go up 10% for each full 12-month period that you could have had Part B, but didn't sign up for it. Also, you may have to wait until the general enrollment period (from January 1 to March 31) to enroll in Part B, and coverage will start July 1 of that year. </a:t>
            </a:r>
            <a:r>
              <a:rPr lang="en-US" sz="900" b="1" dirty="0"/>
              <a:t>Although your Part B premium amount is based on your income, your penalty is calculated based on the standard Part B premium. The penalty is then added to your actual premium amount.</a:t>
            </a:r>
          </a:p>
          <a:p>
            <a:r>
              <a:rPr lang="en-US" sz="900" dirty="0"/>
              <a:t>Usually, you don't pay a late enrollment penalty if you meet certain conditions that allow you to sign up for Part B during a special enrollment period (SEP). But if you fail to enroll within this SEP, the Part B penalty clock is reset to the time when you retired or your group insurance ended, and not when your SEP expired. For example, let's say you retire in February, triggering an SEP that lasts through October, but you fail to sign up for Part B until the following open enrollment period in January through March. Since a full 12 months had elapsed (from the end of February to the end of open enrollment on March 31 of the following year, in this example), you would incur a 10% late penalty.</a:t>
            </a:r>
          </a:p>
          <a:p>
            <a:r>
              <a:rPr lang="en-US" sz="900" dirty="0"/>
              <a:t>Lastly, if you aren't eligible for premium-free Part A, and you don't buy it when you're first eligible, your monthly premium may go up 10%. You'll have to pay the higher premium for twice the number of years you could have had Part A, but didn't sign up.</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67789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74580" y="4078224"/>
            <a:ext cx="5592647" cy="4057526"/>
          </a:xfrm>
        </p:spPr>
        <p:txBody>
          <a:bodyPr/>
          <a:lstStyle/>
          <a:p>
            <a:pPr>
              <a:lnSpc>
                <a:spcPct val="90000"/>
              </a:lnSpc>
              <a:spcBef>
                <a:spcPts val="211"/>
              </a:spcBef>
            </a:pPr>
            <a:r>
              <a:rPr lang="en-US" sz="900" dirty="0"/>
              <a:t>Since original Medicare includes deductibles and coinsurance that could lead to significant out-of-pocket expenses in retirement, many retirees opt for supplemental insurance to cover these costs. </a:t>
            </a:r>
          </a:p>
          <a:p>
            <a:pPr>
              <a:lnSpc>
                <a:spcPct val="90000"/>
              </a:lnSpc>
              <a:spcBef>
                <a:spcPts val="211"/>
              </a:spcBef>
            </a:pPr>
            <a:r>
              <a:rPr lang="en-US" sz="900" dirty="0"/>
              <a:t>First, Medicare Advantage (MA) plans that bundle Parts A, B, and D coverage into one policy. There are several types, including: </a:t>
            </a:r>
          </a:p>
          <a:p>
            <a:pPr>
              <a:lnSpc>
                <a:spcPct val="90000"/>
              </a:lnSpc>
              <a:spcBef>
                <a:spcPts val="211"/>
              </a:spcBef>
            </a:pPr>
            <a:r>
              <a:rPr lang="en-US" sz="900" b="1" dirty="0"/>
              <a:t>Medicare Preferred Provider Organization (PPO) </a:t>
            </a:r>
            <a:r>
              <a:rPr lang="en-US" sz="900" dirty="0"/>
              <a:t>– A network of doctors, clinics, hospitals, and other health care providers. With this type of plan, you don’t have to choose a primary care physician up front to coordinate your care.</a:t>
            </a:r>
          </a:p>
          <a:p>
            <a:pPr>
              <a:lnSpc>
                <a:spcPct val="90000"/>
              </a:lnSpc>
              <a:spcBef>
                <a:spcPts val="211"/>
              </a:spcBef>
            </a:pPr>
            <a:r>
              <a:rPr lang="en-US" sz="900" b="1" dirty="0"/>
              <a:t>Medicare Health Maintenance Organization (HMO) </a:t>
            </a:r>
            <a:r>
              <a:rPr lang="en-US" sz="900" dirty="0"/>
              <a:t>– A plan in which you choose a primary care physician who will coordinate your care and refer you to any specialists you have to see. An HMO typically has a network of health care professionals, and going outside of that network could require you to pay completely out-of-pocket for any services.</a:t>
            </a:r>
          </a:p>
          <a:p>
            <a:pPr>
              <a:lnSpc>
                <a:spcPct val="90000"/>
              </a:lnSpc>
              <a:spcBef>
                <a:spcPts val="211"/>
              </a:spcBef>
            </a:pPr>
            <a:r>
              <a:rPr lang="en-US" sz="900" b="1" dirty="0"/>
              <a:t>Other plans </a:t>
            </a:r>
            <a:r>
              <a:rPr lang="en-US" sz="900" dirty="0"/>
              <a:t>– Medicare Private Fee-for-Service (PFFS), Medicare Special Needs Plans (SNPs), and Medicare Medical Savings Account (MSA).</a:t>
            </a:r>
          </a:p>
          <a:p>
            <a:pPr>
              <a:lnSpc>
                <a:spcPct val="90000"/>
              </a:lnSpc>
              <a:spcBef>
                <a:spcPts val="211"/>
              </a:spcBef>
            </a:pPr>
            <a:r>
              <a:rPr lang="en-US" sz="900" dirty="0"/>
              <a:t>Alternatively, some retirees opt for original Medicare and purchase a separate </a:t>
            </a:r>
            <a:r>
              <a:rPr lang="en-US" sz="900" dirty="0" err="1"/>
              <a:t>Medigap</a:t>
            </a:r>
            <a:r>
              <a:rPr lang="en-US" sz="900" dirty="0"/>
              <a:t> policy to cover at least some of the out-of-pocket expenses. Here’s some additional information on </a:t>
            </a:r>
            <a:r>
              <a:rPr lang="en-US" sz="900" dirty="0" err="1"/>
              <a:t>Medigap</a:t>
            </a:r>
            <a:r>
              <a:rPr lang="en-US" sz="900" dirty="0"/>
              <a:t> plans:</a:t>
            </a:r>
          </a:p>
          <a:p>
            <a:pPr marL="180787" indent="-180787">
              <a:lnSpc>
                <a:spcPct val="90000"/>
              </a:lnSpc>
              <a:spcBef>
                <a:spcPts val="211"/>
              </a:spcBef>
              <a:buFont typeface="Arial" panose="020B0604020202020204" pitchFamily="34" charset="0"/>
              <a:buChar char="•"/>
            </a:pPr>
            <a:r>
              <a:rPr lang="en-US" sz="900" dirty="0"/>
              <a:t>You pay the private insurance company a monthly premium for your </a:t>
            </a:r>
            <a:r>
              <a:rPr lang="en-US" sz="900" dirty="0" err="1"/>
              <a:t>Medigap</a:t>
            </a:r>
            <a:r>
              <a:rPr lang="en-US" sz="900" dirty="0"/>
              <a:t> policy in addition to the monthly Part B premium that you pay to Medicare</a:t>
            </a:r>
          </a:p>
          <a:p>
            <a:pPr marL="180787" indent="-180787">
              <a:lnSpc>
                <a:spcPct val="90000"/>
              </a:lnSpc>
              <a:spcBef>
                <a:spcPts val="211"/>
              </a:spcBef>
              <a:buFont typeface="Arial" panose="020B0604020202020204" pitchFamily="34" charset="0"/>
              <a:buChar char="•"/>
            </a:pPr>
            <a:r>
              <a:rPr lang="en-US" sz="900" dirty="0"/>
              <a:t>A </a:t>
            </a:r>
            <a:r>
              <a:rPr lang="en-US" sz="900" dirty="0" err="1"/>
              <a:t>Medigap</a:t>
            </a:r>
            <a:r>
              <a:rPr lang="en-US" sz="900" dirty="0"/>
              <a:t> policy only covers one person. If you and your spouse both want </a:t>
            </a:r>
            <a:r>
              <a:rPr lang="en-US" sz="900" dirty="0" err="1"/>
              <a:t>Medigap</a:t>
            </a:r>
            <a:r>
              <a:rPr lang="en-US" sz="900" dirty="0"/>
              <a:t> coverage, you'll each have to buy separate policies</a:t>
            </a:r>
          </a:p>
          <a:p>
            <a:pPr marL="180787" indent="-180787">
              <a:lnSpc>
                <a:spcPct val="90000"/>
              </a:lnSpc>
              <a:spcBef>
                <a:spcPts val="211"/>
              </a:spcBef>
              <a:buFont typeface="Arial" panose="020B0604020202020204" pitchFamily="34" charset="0"/>
              <a:buChar char="•"/>
            </a:pPr>
            <a:r>
              <a:rPr lang="en-US" sz="900" dirty="0"/>
              <a:t>You can buy a </a:t>
            </a:r>
            <a:r>
              <a:rPr lang="en-US" sz="900" dirty="0" err="1"/>
              <a:t>Medigap</a:t>
            </a:r>
            <a:r>
              <a:rPr lang="en-US" sz="900" dirty="0"/>
              <a:t> policy from any insurance company that's licensed in your state to sell one</a:t>
            </a:r>
          </a:p>
          <a:p>
            <a:pPr marL="180787" indent="-180787">
              <a:lnSpc>
                <a:spcPct val="90000"/>
              </a:lnSpc>
              <a:spcBef>
                <a:spcPts val="211"/>
              </a:spcBef>
              <a:buFont typeface="Arial" panose="020B0604020202020204" pitchFamily="34" charset="0"/>
              <a:buChar char="•"/>
            </a:pPr>
            <a:r>
              <a:rPr lang="en-US" sz="900" dirty="0"/>
              <a:t>Policies are grouped by letters A through N – all plans with the same letter must offer the same base benefits (certain plan types are not available to new subscribers)</a:t>
            </a:r>
          </a:p>
          <a:p>
            <a:pPr marL="180787" indent="-180787">
              <a:lnSpc>
                <a:spcPct val="90000"/>
              </a:lnSpc>
              <a:spcBef>
                <a:spcPts val="211"/>
              </a:spcBef>
              <a:buFont typeface="Arial" panose="020B0604020202020204" pitchFamily="34" charset="0"/>
              <a:buChar char="•"/>
            </a:pPr>
            <a:r>
              <a:rPr lang="en-US" sz="900" dirty="0"/>
              <a:t>No higher premiums for those with pre-existing conditions who enroll during the open enrollment period (6-month period when you reach age 65 and are enrolled in Medicare Parts A and B)</a:t>
            </a:r>
          </a:p>
          <a:p>
            <a:pPr marL="180787" indent="-180787">
              <a:lnSpc>
                <a:spcPct val="90000"/>
              </a:lnSpc>
              <a:spcBef>
                <a:spcPts val="211"/>
              </a:spcBef>
              <a:buFont typeface="Arial" panose="020B0604020202020204" pitchFamily="34" charset="0"/>
              <a:buChar char="•"/>
            </a:pPr>
            <a:r>
              <a:rPr lang="en-US" sz="900" dirty="0"/>
              <a:t>Any standardized </a:t>
            </a:r>
            <a:r>
              <a:rPr lang="en-US" sz="900" dirty="0" err="1"/>
              <a:t>Medigap</a:t>
            </a:r>
            <a:r>
              <a:rPr lang="en-US" sz="900" dirty="0"/>
              <a:t> policy is guaranteed renewable even if you have health problems. This means the insurance company can't cancel your </a:t>
            </a:r>
            <a:r>
              <a:rPr lang="en-US" sz="900" dirty="0" err="1"/>
              <a:t>Medigap</a:t>
            </a:r>
            <a:r>
              <a:rPr lang="en-US" sz="900" dirty="0"/>
              <a:t> policy as long as you pay the premium</a:t>
            </a:r>
          </a:p>
          <a:p>
            <a:pPr marL="180787" indent="-180787">
              <a:lnSpc>
                <a:spcPct val="90000"/>
              </a:lnSpc>
              <a:spcBef>
                <a:spcPts val="211"/>
              </a:spcBef>
              <a:buFont typeface="Arial" panose="020B0604020202020204" pitchFamily="34" charset="0"/>
              <a:buChar char="•"/>
            </a:pPr>
            <a:r>
              <a:rPr lang="en-US" sz="900" dirty="0" err="1"/>
              <a:t>Medigap</a:t>
            </a:r>
            <a:r>
              <a:rPr lang="en-US" sz="900" dirty="0"/>
              <a:t> policies generally don't cover long-term care, vision or dental care, hearing aids, eyeglasses, or private-duty nursing and do not provide prescription drug coverage</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84544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Here’s a visual that highlights the two paths retirees can consider for supplemental coverage. </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9799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Given the risk of significant expenses in retirement, it may be prudent to consider long-term care coverage to mitigate that risk. There are several different options for meeting this risk, including, for example:</a:t>
            </a:r>
          </a:p>
          <a:p>
            <a:pPr marL="180787" indent="-180787">
              <a:buFont typeface="Arial" panose="020B0604020202020204" pitchFamily="34" charset="0"/>
              <a:buChar char="•"/>
            </a:pPr>
            <a:r>
              <a:rPr lang="en-US" sz="900" dirty="0"/>
              <a:t>Government care – relying on Medicaid, which requires a spend down of most assets</a:t>
            </a:r>
          </a:p>
          <a:p>
            <a:pPr marL="180787" indent="-180787">
              <a:buFont typeface="Arial" panose="020B0604020202020204" pitchFamily="34" charset="0"/>
              <a:buChar char="•"/>
            </a:pPr>
            <a:r>
              <a:rPr lang="en-US" sz="900" dirty="0"/>
              <a:t>Family members</a:t>
            </a:r>
          </a:p>
          <a:p>
            <a:pPr marL="180787" indent="-180787">
              <a:buFont typeface="Arial" panose="020B0604020202020204" pitchFamily="34" charset="0"/>
              <a:buChar char="•"/>
            </a:pPr>
            <a:r>
              <a:rPr lang="en-US" sz="900" dirty="0"/>
              <a:t>Self insurance – setting aside a certain amount in the event LTC services are needed</a:t>
            </a:r>
          </a:p>
          <a:p>
            <a:pPr marL="180787" indent="-180787">
              <a:buFont typeface="Arial" panose="020B0604020202020204" pitchFamily="34" charset="0"/>
              <a:buChar char="•"/>
            </a:pPr>
            <a:r>
              <a:rPr lang="en-US" sz="900" dirty="0"/>
              <a:t>LTC insurance</a:t>
            </a:r>
          </a:p>
          <a:p>
            <a:r>
              <a:rPr lang="en-US" sz="900" dirty="0"/>
              <a:t>When considering LTC insurance coverage, there are a myriad of important factors. For example, is there an inflation provision that protects against rising costs in the future? What type of daily benefit amount is appropriate? These are just some of the factors involved. </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93421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idx="1"/>
          </p:nvPr>
        </p:nvSpPr>
        <p:spPr/>
        <p:txBody>
          <a:bodyPr/>
          <a:lstStyle/>
          <a:p>
            <a:r>
              <a:rPr lang="en-US" altLang="en-US" sz="900" dirty="0"/>
              <a:t>Thanks for joining us today for the discussion around planning for health care in retirement. With more baby boomers retiring and living longer, the need to plan for and fund health care expenses in retirement is growing rapidly. Today we will examine the challenges retirees face, delve into the key components of retiree health care such as Medicare and long-term care, and finally, discuss planning considerations for clients.</a:t>
            </a:r>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91061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9" name="Rectangle 1029"/>
          <p:cNvSpPr>
            <a:spLocks noGrp="1" noChangeArrowheads="1"/>
          </p:cNvSpPr>
          <p:nvPr>
            <p:ph type="body" idx="1"/>
          </p:nvPr>
        </p:nvSpPr>
        <p:spPr>
          <a:xfrm>
            <a:off x="568818" y="4078224"/>
            <a:ext cx="5887641" cy="4481324"/>
          </a:xfrm>
        </p:spPr>
        <p:txBody>
          <a:bodyPr/>
          <a:lstStyle/>
          <a:p>
            <a:r>
              <a:rPr lang="en-US" sz="850" dirty="0"/>
              <a:t>A big issue facing certain retirees is how to bridge the gap in health insurance coverage when retiring before becoming eligible for Medicare at age 65. In fact, many workers base their retirement decision primarily around this challenge. However, a recent study suggests that more than half of those who retired before age 65 stopped working earlier than they intended, many due to health-related reasons (Fidelity, 2017). Additionally, only 25% of employers (200+ workers) offer health coverage for retirees, a number that has been declining for decades (</a:t>
            </a:r>
            <a:r>
              <a:rPr lang="en-US" sz="850" dirty="0" err="1"/>
              <a:t>Kasier</a:t>
            </a:r>
            <a:r>
              <a:rPr lang="en-US" sz="850" dirty="0"/>
              <a:t> Family Foundation, 2017). Here’s a look at some potential options for those who need to bridge the gap until they are eligible for Medicare at age 65:</a:t>
            </a:r>
          </a:p>
          <a:p>
            <a:r>
              <a:rPr lang="en-US" sz="850" b="1" dirty="0"/>
              <a:t>COBRA: </a:t>
            </a:r>
            <a:r>
              <a:rPr lang="en-US" sz="850" dirty="0"/>
              <a:t>Applies to all group health plans maintained by private-sector employers with 20 or more employees, or by state or local governments. If you are entitled to elect COBRA coverage, you must be given an election period of at least 60 days (starting on the later of the date you are furnished the election notice or the date you would lose coverage) COBRA requires that continuation coverage extend from the date of the qualifying event for a limited period of 18 or 36 months. The length of time depends on the type of qualifying event that gave rise to the COBRA rights. For an employee covered under a qualifying event, COBRA coverage can last for 18 months from the date you elect coverage. However, dependents can receive up to 36 months of coverage if you switch to Medicare, get divorced, or die.</a:t>
            </a:r>
          </a:p>
          <a:p>
            <a:r>
              <a:rPr lang="en-US" sz="850" b="1" dirty="0"/>
              <a:t>Spousal coverage: </a:t>
            </a:r>
            <a:r>
              <a:rPr lang="en-US" sz="850" dirty="0"/>
              <a:t>This is the best, cost-effective option for many early retirees. </a:t>
            </a:r>
          </a:p>
          <a:p>
            <a:r>
              <a:rPr lang="en-US" sz="850" b="1" dirty="0"/>
              <a:t>Marketplace: </a:t>
            </a:r>
            <a:r>
              <a:rPr lang="en-US" sz="850" dirty="0"/>
              <a:t>Early retirees may be able to secure coverage via private insurance or through the public health care exchanges. Through the Affordable Care Act (ACA), public exchanges offer a range of different health plan “tiers” (bronze, silver, gold, platinum) based on coverage and cost. ACA plans must cover 10 essential health benefits (</a:t>
            </a:r>
            <a:r>
              <a:rPr lang="en-US" sz="850" dirty="0">
                <a:hlinkClick r:id="rId3"/>
              </a:rPr>
              <a:t>https://www.healthcare.gov/coverage/what-marketplace-plans-cover/</a:t>
            </a:r>
            <a:r>
              <a:rPr lang="en-US" sz="850" dirty="0"/>
              <a:t>). Additionally, you cannot be denied coverage based on pre-existing health conditions. However, costs may be unpredictable from year to year and vary widely by area. For 2019, average monthly premiums (based on benchmark Silver plan for non-smoker) are projected to vary from roughly $400/month to almost $900/month before applying any government subsidies. Recently, the federal government has loosened regulations to allow states to offer cheaper health insurance that doesn’t have all the requirements of ACA plans.</a:t>
            </a:r>
          </a:p>
          <a:p>
            <a:r>
              <a:rPr lang="en-US" sz="850" b="1" dirty="0"/>
              <a:t>Specialty coverage: </a:t>
            </a:r>
            <a:r>
              <a:rPr lang="en-US" sz="850" dirty="0"/>
              <a:t>For those who may need coverage for less than a year, some insurance providers offer ultra-short plans to bridge the gap until Medicare. However, short-term plans vary by state and are not subject to the same requirements as those on the ACA exchanges — carriers can reject those with pre-existing conditions, charge them more, or issue policies that exclude treatment for the policyholder’s pre-existing condition. Lastly, there are supplemental plans — referred to as hospital indemnity plans — that provide benefits in the event of a hospital stay. </a:t>
            </a:r>
          </a:p>
          <a:p>
            <a:endParaRPr lang="en-US" sz="85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02737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a:t>As we wrap up our discussion today, how can financial advisors help clients to plan for the health care challenge in retirement? One is simply to help clients navigate the complex world of rules and options around health care. Communicating with clients to make sure they enroll into Medicare when they should to avoid penalties, for example. Helping them decide the best option for supplemental coverage. Advisors who engage clients in these types of conversations will add value and position themselves to gather a greater percentage of investable assets to manage. </a:t>
            </a:r>
          </a:p>
          <a:p>
            <a:r>
              <a:rPr lang="en-US" sz="900" dirty="0"/>
              <a:t>There are also strategies to be more efficient around taxes such as Roth strategies or utilizing Health Savings Accounts (HSAs). </a:t>
            </a:r>
          </a:p>
          <a:p>
            <a:r>
              <a:rPr lang="en-US" sz="900" dirty="0"/>
              <a:t>Since health care represents a significant cost and poses risks in retirement, every effective income plan will take health care factors into consideration. Planning for funding out-of-pocket expenses in retirement will certainly impact a client’s savings and investment plan. </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95129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76604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293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9" tIns="48090" rIns="96179" bIns="48090"/>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body" idx="1"/>
          </p:nvPr>
        </p:nvSpPr>
        <p:spPr/>
        <p:txBody>
          <a:bodyPr/>
          <a:lstStyle/>
          <a:p>
            <a:r>
              <a:rPr lang="en-US" altLang="en-US" dirty="0"/>
              <a:t>So it’</a:t>
            </a:r>
            <a:r>
              <a:rPr lang="en-US" altLang="ja-JP" dirty="0"/>
              <a:t>s clear that health care costs are rising and pose a significant challenge for retirees. But how do health care costs compare with overall inflation and wages from employment? The answer is striking. Since 2001, health care costs have risen cumulatively by over 130% while inflation (as measured by historical CPI) has risen roughly 40% and wages only 60%. </a:t>
            </a:r>
          </a:p>
        </p:txBody>
      </p:sp>
      <p:sp>
        <p:nvSpPr>
          <p:cNvPr id="4" name="Slide Image Placeholder 3">
            <a:extLst>
              <a:ext uri="{FF2B5EF4-FFF2-40B4-BE49-F238E27FC236}">
                <a16:creationId xmlns:a16="http://schemas.microsoft.com/office/drawing/2014/main" id="{26015F84-F955-4833-83EF-3B42C7300E53}"/>
              </a:ext>
            </a:extLst>
          </p:cNvPr>
          <p:cNvSpPr>
            <a:spLocks noGrp="1" noRot="1" noChangeAspect="1"/>
          </p:cNvSpPr>
          <p:nvPr>
            <p:ph type="sldImg"/>
          </p:nvPr>
        </p:nvSpPr>
        <p:spPr/>
      </p:sp>
    </p:spTree>
    <p:extLst>
      <p:ext uri="{BB962C8B-B14F-4D97-AF65-F5344CB8AC3E}">
        <p14:creationId xmlns:p14="http://schemas.microsoft.com/office/powerpoint/2010/main" val="296125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Pr>
              <a:t>Health care is the only component of household expenditure that increases with age, both in terms of absolute dollars and as a share of total household expense. For example, in 2019, average annual out-of-pocket health care expenses for a household between ages 50 and 64 comprised an average of 8% of total household expenses. For households ages 75 and older, the average out-of-pocket health care expense was 11% of household expenses.</a:t>
            </a:r>
          </a:p>
          <a:p>
            <a:endParaRPr lang="en-US" dirty="0">
              <a:latin typeface=""/>
            </a:endParaRPr>
          </a:p>
          <a:p>
            <a:r>
              <a:rPr lang="en-US" dirty="0">
                <a:latin typeface=""/>
              </a:rPr>
              <a:t>Uncertainty about some of the key components of health care costs, like diagnosis of a life-threatening condition or needing long-term care, etc., causes many retirees to be apprehensive about their health care cost needs. Also, for many, these expenses could be back-loaded, reaching peaks toward the end of life when resources are slim. So, for successful management of resources in retirement, it is crucial to plan well for health care expenses.</a:t>
            </a:r>
            <a:endParaRPr lang="en-US" dirty="0"/>
          </a:p>
        </p:txBody>
      </p:sp>
    </p:spTree>
    <p:extLst>
      <p:ext uri="{BB962C8B-B14F-4D97-AF65-F5344CB8AC3E}">
        <p14:creationId xmlns:p14="http://schemas.microsoft.com/office/powerpoint/2010/main" val="233791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900" dirty="0" err="1"/>
              <a:t>HealthView</a:t>
            </a:r>
            <a:r>
              <a:rPr lang="en-US" sz="900" dirty="0"/>
              <a:t> Services’ 2019 Retirement Health Care Cost Data Report is derived from 50 million actual health care cases and a wide range of additional data sources.</a:t>
            </a:r>
          </a:p>
          <a:p>
            <a:endParaRPr lang="en-US" sz="900" dirty="0"/>
          </a:p>
          <a:p>
            <a:r>
              <a:rPr lang="en-US" sz="900" dirty="0"/>
              <a:t>The average lifetime retirement health care premium costs for a 65-year-old healthy couple retiring this year and covered by Medicare Parts B, D, and a supplemental insurance policy will be $419,262. (It is assumed that Medicare subscribers paid Medicare taxes while employed, and therefore will not be responsible for Medicare Part A premiums.</a:t>
            </a:r>
          </a:p>
          <a:p>
            <a:endParaRPr lang="en-US" sz="900" dirty="0"/>
          </a:p>
          <a:p>
            <a:r>
              <a:rPr lang="en-US" sz="900" dirty="0"/>
              <a:t>A couple can expect to roughly $1,000 per month during their first year of retirement. This monthly expense is probably close to what they would be accustomed to paying if they were enrolled in an employer-sponsored plan. However, this number will more than double by age 85.</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4508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Another key factor for clients in retirement is their health. You might assume that unhealthy retirees will face a greater burden when dealing with health care costs in retirement. In fact, due to shortened life expectancy, the opposite is true. </a:t>
            </a:r>
            <a:r>
              <a:rPr lang="en-US" sz="900" i="1" dirty="0"/>
              <a:t>Healthy retirees</a:t>
            </a:r>
            <a:r>
              <a:rPr lang="en-US" sz="900" dirty="0"/>
              <a:t> face more risk because of increased longevity. </a:t>
            </a:r>
          </a:p>
        </p:txBody>
      </p:sp>
    </p:spTree>
    <p:extLst>
      <p:ext uri="{BB962C8B-B14F-4D97-AF65-F5344CB8AC3E}">
        <p14:creationId xmlns:p14="http://schemas.microsoft.com/office/powerpoint/2010/main" val="175206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Pr>
              <a:t>One of the most important factors (if not the single most important) contributing to the decline in the availability of retiree health benefits was a 1990 accounting rule change.</a:t>
            </a:r>
            <a:r>
              <a:rPr lang="en-US" sz="600" dirty="0">
                <a:latin typeface=""/>
              </a:rPr>
              <a:t> </a:t>
            </a:r>
            <a:r>
              <a:rPr lang="en-US" dirty="0">
                <a:latin typeface=""/>
              </a:rPr>
              <a:t>The Financial Accounting Standards Board (FASB) issued Financial Accounting Statement No. 106 (FAS 106), “Employers’ Accounting for Postretirement Benefits Other Than Pensions,” in December 1990, and it triggered many of the changes that private-sector employers have made to retiree health benefits. FAS 106 required companies to record retiree-health-benefit liabilities on their financial statements in accordance with generally accepted accounting principles, beginning with fiscal years after December 15, 1992. Specifically, FAS 106 required private-sector employers to accrue and expense certain payments for future claims as well as actual paid claims. The immediate income-statement inclusion and balance-sheet-footnote recognition of these liabilities dramatically affected companies’ reported profits and losses. With this new view of the cost and the increasing expense of providing retiree health benefits, many private-sector employers overhauled their retiree health programs in ways that controlled, reduced, or eliminated these costs. (Employee Benefits Research Institute)</a:t>
            </a:r>
            <a:endParaRPr lang="en-US" dirty="0"/>
          </a:p>
        </p:txBody>
      </p:sp>
    </p:spTree>
    <p:extLst>
      <p:ext uri="{BB962C8B-B14F-4D97-AF65-F5344CB8AC3E}">
        <p14:creationId xmlns:p14="http://schemas.microsoft.com/office/powerpoint/2010/main" val="223512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If fewer</a:t>
            </a:r>
            <a:r>
              <a:rPr lang="en-US" sz="900" baseline="0" dirty="0"/>
              <a:t> </a:t>
            </a:r>
            <a:r>
              <a:rPr lang="en-US" sz="900" dirty="0"/>
              <a:t>retirees are receiving employer health care benefits, more will rely on Medicare in the future. With increasing longevity, baby boomers retiring, and current federal government debt, there will be pressure in the future to pursue entitlement reform. This could result in higher taxes, reduced benefits, or both. </a:t>
            </a:r>
          </a:p>
        </p:txBody>
      </p:sp>
    </p:spTree>
    <p:extLst>
      <p:ext uri="{BB962C8B-B14F-4D97-AF65-F5344CB8AC3E}">
        <p14:creationId xmlns:p14="http://schemas.microsoft.com/office/powerpoint/2010/main" val="62953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For those who do require long-term care, the costs are staggering — especially within skilled nursing facilities. Due to these costs and other factors, other less costly options — such as home health care — have been growing at a rapid pace. </a:t>
            </a:r>
          </a:p>
        </p:txBody>
      </p:sp>
    </p:spTree>
    <p:extLst>
      <p:ext uri="{BB962C8B-B14F-4D97-AF65-F5344CB8AC3E}">
        <p14:creationId xmlns:p14="http://schemas.microsoft.com/office/powerpoint/2010/main" val="3299072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5" name="Text Placeholder 8"/>
          <p:cNvSpPr>
            <a:spLocks noGrp="1"/>
          </p:cNvSpPr>
          <p:nvPr>
            <p:ph type="body" sz="quarter" idx="12"/>
          </p:nvPr>
        </p:nvSpPr>
        <p:spPr>
          <a:xfrm>
            <a:off x="2686611" y="5163818"/>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2" name="Picture 1"/>
          <p:cNvPicPr>
            <a:picLocks noChangeAspect="1"/>
          </p:cNvPicPr>
          <p:nvPr userDrawn="1"/>
        </p:nvPicPr>
        <p:blipFill rotWithShape="1">
          <a:blip r:embed="rId5">
            <a:extLst>
              <a:ext uri="{28A0092B-C50C-407E-A947-70E740481C1C}">
                <a14:useLocalDpi xmlns:a14="http://schemas.microsoft.com/office/drawing/2010/main" val="0"/>
              </a:ext>
            </a:extLst>
          </a:blip>
          <a:srcRect l="17921" t="12176" b="9556"/>
          <a:stretch/>
        </p:blipFill>
        <p:spPr>
          <a:xfrm>
            <a:off x="1982" y="5163818"/>
            <a:ext cx="2685055" cy="1700873"/>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38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1873854"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r>
              <a:rPr lang="en-US" sz="706" dirty="0">
                <a:solidFill>
                  <a:srgbClr val="FFFFFF"/>
                </a:solidFill>
                <a:latin typeface="Source Sans Pro Light" panose="020B0403030403020204" pitchFamily="34" charset="0"/>
                <a:cs typeface="Arial" panose="020B0604020202020204" pitchFamily="34" charset="0"/>
              </a:rPr>
              <a:t>For dealer use only. Not for public distribution.</a:t>
            </a:r>
          </a:p>
          <a:p>
            <a:pPr algn="l" defTabSz="899320"/>
            <a:r>
              <a:rPr lang="en-US" sz="706" dirty="0">
                <a:solidFill>
                  <a:srgbClr val="FFFFFF"/>
                </a:solidFill>
                <a:latin typeface="Source Sans Pro Light" panose="020B0403030403020204" pitchFamily="34" charset="0"/>
                <a:cs typeface="Arial" panose="020B0604020202020204" pitchFamily="34" charset="0"/>
              </a:rPr>
              <a:t>PPT271  AD.329004 1/223</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49047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2076136"/>
            <a:ext cx="7882966" cy="3798974"/>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489905"/>
            <a:ext cx="7882966" cy="278746"/>
          </a:xfrm>
        </p:spPr>
        <p:txBody>
          <a:bodyPr/>
          <a:lstStyle>
            <a:lvl1pPr>
              <a:defRPr>
                <a:solidFill>
                  <a:srgbClr val="0072BC"/>
                </a:solidFill>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2075688"/>
            <a:ext cx="7882966" cy="3781727"/>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490472"/>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2075094"/>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2075094"/>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627041"/>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2075097"/>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2075097"/>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499616"/>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rgbClr val="0072BC"/>
                </a:solidFill>
                <a:latin typeface="+mj-lt"/>
              </a:rPr>
              <a:t>Putnam Retail</a:t>
            </a:r>
            <a:r>
              <a:rPr lang="en-US" sz="1400" baseline="0" dirty="0">
                <a:solidFill>
                  <a:srgbClr val="0072BC"/>
                </a:solidFill>
                <a:latin typeface="+mj-lt"/>
              </a:rPr>
              <a:t> Management</a:t>
            </a:r>
          </a:p>
          <a:p>
            <a:pPr algn="l"/>
            <a:r>
              <a:rPr lang="en-US" sz="1400" baseline="0" dirty="0">
                <a:solidFill>
                  <a:srgbClr val="0072BC"/>
                </a:solidFill>
                <a:latin typeface="+mj-lt"/>
              </a:rPr>
              <a:t>putnam.com</a:t>
            </a:r>
            <a:endParaRPr lang="en-US" sz="1400" dirty="0">
              <a:solidFill>
                <a:srgbClr val="0072BC"/>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90472"/>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205978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1114031"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000000"/>
              </a:solidFill>
              <a:latin typeface="Source Sans Pro Light" panose="020B0403030403020204" pitchFamily="34" charset="0"/>
              <a:cs typeface="Arial" panose="020B0604020202020204" pitchFamily="34" charset="0"/>
            </a:endParaRPr>
          </a:p>
          <a:p>
            <a:pPr algn="l" defTabSz="899320"/>
            <a:r>
              <a:rPr lang="en-US" sz="706" dirty="0">
                <a:solidFill>
                  <a:srgbClr val="000000"/>
                </a:solidFill>
                <a:latin typeface="Source Sans Pro Light" panose="020B0403030403020204" pitchFamily="34" charset="0"/>
                <a:cs typeface="Arial" panose="020B0604020202020204" pitchFamily="34" charset="0"/>
              </a:rPr>
              <a:t>PPT271  AD2688475  1/23 </a:t>
            </a:r>
          </a:p>
        </p:txBody>
      </p:sp>
      <p:sp>
        <p:nvSpPr>
          <p:cNvPr id="6" name="Rectangle 4"/>
          <p:cNvSpPr>
            <a:spLocks noChangeArrowheads="1"/>
          </p:cNvSpPr>
          <p:nvPr userDrawn="1"/>
        </p:nvSpPr>
        <p:spPr bwMode="auto">
          <a:xfrm>
            <a:off x="8513917" y="6225463"/>
            <a:ext cx="508000" cy="203619"/>
          </a:xfrm>
          <a:prstGeom prst="rect">
            <a:avLst/>
          </a:prstGeom>
          <a:noFill/>
          <a:ln w="9525">
            <a:noFill/>
            <a:miter lim="800000"/>
            <a:headEnd/>
            <a:tailEnd/>
          </a:ln>
          <a:effectLst/>
        </p:spPr>
        <p:txBody>
          <a:bodyPr wrap="square" lIns="0" tIns="40341" rIns="40327" bIns="40341">
            <a:spAutoFit/>
          </a:bodyPr>
          <a:lstStyle/>
          <a:p>
            <a:pPr algn="l" defTabSz="899320">
              <a:lnSpc>
                <a:spcPct val="90000"/>
              </a:lnSpc>
            </a:pPr>
            <a:fld id="{83CC7474-DF72-47AC-A062-3527B7E588CB}" type="slidenum">
              <a:rPr lang="en-US" sz="882" b="0" i="0">
                <a:solidFill>
                  <a:srgbClr val="000000"/>
                </a:solidFill>
                <a:latin typeface="Source Sans Pro Light" charset="0"/>
                <a:ea typeface="Source Sans Pro Light" charset="0"/>
                <a:cs typeface="Source Sans Pro Light" charset="0"/>
              </a:rPr>
              <a:pPr algn="l" defTabSz="899320">
                <a:lnSpc>
                  <a:spcPct val="90000"/>
                </a:lnSpc>
              </a:pPr>
              <a:t>‹#›</a:t>
            </a:fld>
            <a:endParaRPr lang="en-US" sz="882" b="0" i="0" dirty="0">
              <a:solidFill>
                <a:srgbClr val="000000"/>
              </a:solidFill>
              <a:latin typeface="Source Sans Pro Light" charset="0"/>
              <a:ea typeface="Source Sans Pro Light" charset="0"/>
              <a:cs typeface="Source Sans Pro Light"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Planning for health care in retirement</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4051"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Planning for health care in retirement</a:t>
            </a:r>
          </a:p>
        </p:txBody>
      </p:sp>
      <p:sp>
        <p:nvSpPr>
          <p:cNvPr id="6" name="Text Placeholder 5"/>
          <p:cNvSpPr>
            <a:spLocks noGrp="1"/>
          </p:cNvSpPr>
          <p:nvPr>
            <p:ph type="body" sz="quarter" idx="12"/>
          </p:nvPr>
        </p:nvSpPr>
        <p:spPr/>
        <p:txBody>
          <a:bodyPr/>
          <a:lstStyle/>
          <a:p>
            <a:r>
              <a:rPr lang="en-US"/>
              <a:t>Understand spending trends and Medicare when planning </a:t>
            </a:r>
            <a:br>
              <a:rPr lang="en-US"/>
            </a:br>
            <a:r>
              <a:rPr lang="en-US"/>
              <a:t>for health care in retirement. </a:t>
            </a:r>
            <a:endParaRPr lang="en-US" dirty="0"/>
          </a:p>
        </p:txBody>
      </p:sp>
    </p:spTree>
    <p:extLst>
      <p:ext uri="{BB962C8B-B14F-4D97-AF65-F5344CB8AC3E}">
        <p14:creationId xmlns:p14="http://schemas.microsoft.com/office/powerpoint/2010/main" val="264591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challenges</a:t>
            </a:r>
          </a:p>
        </p:txBody>
      </p:sp>
      <p:sp>
        <p:nvSpPr>
          <p:cNvPr id="3" name="Content Placeholder 2"/>
          <p:cNvSpPr>
            <a:spLocks noGrp="1"/>
          </p:cNvSpPr>
          <p:nvPr>
            <p:ph idx="1"/>
          </p:nvPr>
        </p:nvSpPr>
        <p:spPr/>
        <p:txBody>
          <a:bodyPr/>
          <a:lstStyle/>
          <a:p>
            <a:r>
              <a:rPr lang="en-US" dirty="0"/>
              <a:t>Increases in longevity means more retirees living longer are relying on health care services</a:t>
            </a:r>
          </a:p>
          <a:p>
            <a:r>
              <a:rPr lang="en-US" dirty="0"/>
              <a:t>The demand for health care will continue increasing as baby boomers retire</a:t>
            </a:r>
          </a:p>
          <a:p>
            <a:r>
              <a:rPr lang="en-US" dirty="0"/>
              <a:t>Long-term care is an uncertain and expensive risk</a:t>
            </a:r>
          </a:p>
          <a:p>
            <a:r>
              <a:rPr lang="en-US" dirty="0"/>
              <a:t>Retirees in the future will likely rely more on personal savings to meet health care expense needs</a:t>
            </a:r>
          </a:p>
          <a:p>
            <a:endParaRPr lang="en-US"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765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eligible for Medicare</a:t>
            </a:r>
          </a:p>
        </p:txBody>
      </p:sp>
      <p:sp>
        <p:nvSpPr>
          <p:cNvPr id="7" name="Content Placeholder 6"/>
          <p:cNvSpPr>
            <a:spLocks noGrp="1"/>
          </p:cNvSpPr>
          <p:nvPr>
            <p:ph idx="1"/>
          </p:nvPr>
        </p:nvSpPr>
        <p:spPr/>
        <p:txBody>
          <a:bodyPr/>
          <a:lstStyle/>
          <a:p>
            <a:r>
              <a:rPr lang="en-US" dirty="0"/>
              <a:t>Age 65 and eligible for Social Security</a:t>
            </a:r>
          </a:p>
          <a:p>
            <a:pPr lvl="1">
              <a:buClr>
                <a:srgbClr val="0070C0"/>
              </a:buClr>
            </a:pPr>
            <a:r>
              <a:rPr lang="en-US" dirty="0"/>
              <a:t>If employment was not covered by Social Security, then you paid Medicare payroll taxes while working (at least 40 quarters)</a:t>
            </a:r>
          </a:p>
          <a:p>
            <a:r>
              <a:rPr lang="en-US" dirty="0"/>
              <a:t>Disabled or other health condition </a:t>
            </a:r>
            <a:br>
              <a:rPr lang="en-US" dirty="0"/>
            </a:br>
            <a:r>
              <a:rPr lang="en-US" dirty="0"/>
              <a:t>(e.g., end-stage renal disease)</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30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4" y="1499616"/>
            <a:ext cx="7882966" cy="278746"/>
          </a:xfrm>
        </p:spPr>
        <p:txBody>
          <a:bodyPr/>
          <a:lstStyle/>
          <a:p>
            <a:r>
              <a:rPr lang="en-US" dirty="0"/>
              <a:t>Understanding Medicare</a:t>
            </a:r>
          </a:p>
        </p:txBody>
      </p:sp>
      <p:sp>
        <p:nvSpPr>
          <p:cNvPr id="7" name="Text Placeholder 6"/>
          <p:cNvSpPr>
            <a:spLocks noGrp="1"/>
          </p:cNvSpPr>
          <p:nvPr>
            <p:ph type="body" sz="quarter" idx="10"/>
          </p:nvPr>
        </p:nvSpPr>
        <p:spPr>
          <a:xfrm>
            <a:off x="575234" y="5910738"/>
            <a:ext cx="7882966" cy="198904"/>
          </a:xfrm>
        </p:spPr>
        <p:txBody>
          <a:bodyPr/>
          <a:lstStyle/>
          <a:p>
            <a:pPr marL="0" indent="0">
              <a:buNone/>
            </a:pPr>
            <a:r>
              <a:rPr lang="en-US" dirty="0"/>
              <a:t>Based on 2022 rates.</a:t>
            </a:r>
          </a:p>
        </p:txBody>
      </p:sp>
      <p:graphicFrame>
        <p:nvGraphicFramePr>
          <p:cNvPr id="10" name="Table 9"/>
          <p:cNvGraphicFramePr>
            <a:graphicFrameLocks noGrp="1"/>
          </p:cNvGraphicFramePr>
          <p:nvPr>
            <p:extLst>
              <p:ext uri="{D42A27DB-BD31-4B8C-83A1-F6EECF244321}">
                <p14:modId xmlns:p14="http://schemas.microsoft.com/office/powerpoint/2010/main" val="2856370515"/>
              </p:ext>
            </p:extLst>
          </p:nvPr>
        </p:nvGraphicFramePr>
        <p:xfrm>
          <a:off x="694735" y="2103270"/>
          <a:ext cx="7764055" cy="3032162"/>
        </p:xfrm>
        <a:graphic>
          <a:graphicData uri="http://schemas.openxmlformats.org/drawingml/2006/table">
            <a:tbl>
              <a:tblPr firstRow="1" bandRow="1">
                <a:tableStyleId>{5C22544A-7EE6-4342-B048-85BDC9FD1C3A}</a:tableStyleId>
              </a:tblPr>
              <a:tblGrid>
                <a:gridCol w="2312986">
                  <a:extLst>
                    <a:ext uri="{9D8B030D-6E8A-4147-A177-3AD203B41FA5}">
                      <a16:colId xmlns:a16="http://schemas.microsoft.com/office/drawing/2014/main" val="20000"/>
                    </a:ext>
                  </a:extLst>
                </a:gridCol>
                <a:gridCol w="348130">
                  <a:extLst>
                    <a:ext uri="{9D8B030D-6E8A-4147-A177-3AD203B41FA5}">
                      <a16:colId xmlns:a16="http://schemas.microsoft.com/office/drawing/2014/main" val="20001"/>
                    </a:ext>
                  </a:extLst>
                </a:gridCol>
                <a:gridCol w="2485090">
                  <a:extLst>
                    <a:ext uri="{9D8B030D-6E8A-4147-A177-3AD203B41FA5}">
                      <a16:colId xmlns:a16="http://schemas.microsoft.com/office/drawing/2014/main" val="20002"/>
                    </a:ext>
                  </a:extLst>
                </a:gridCol>
                <a:gridCol w="348130">
                  <a:extLst>
                    <a:ext uri="{9D8B030D-6E8A-4147-A177-3AD203B41FA5}">
                      <a16:colId xmlns:a16="http://schemas.microsoft.com/office/drawing/2014/main" val="20003"/>
                    </a:ext>
                  </a:extLst>
                </a:gridCol>
                <a:gridCol w="2269719">
                  <a:extLst>
                    <a:ext uri="{9D8B030D-6E8A-4147-A177-3AD203B41FA5}">
                      <a16:colId xmlns:a16="http://schemas.microsoft.com/office/drawing/2014/main" val="20004"/>
                    </a:ext>
                  </a:extLst>
                </a:gridCol>
              </a:tblGrid>
              <a:tr h="376518">
                <a:tc>
                  <a:txBody>
                    <a:bodyPr/>
                    <a:lstStyle/>
                    <a:p>
                      <a:pPr algn="l"/>
                      <a:r>
                        <a:rPr lang="en-US" sz="1800" b="0" dirty="0">
                          <a:solidFill>
                            <a:schemeClr val="accent6"/>
                          </a:solidFill>
                          <a:latin typeface="+mj-lt"/>
                        </a:rPr>
                        <a:t>Part</a:t>
                      </a:r>
                      <a:r>
                        <a:rPr lang="en-US" sz="1800" b="0" baseline="0" dirty="0">
                          <a:solidFill>
                            <a:schemeClr val="accent6"/>
                          </a:solidFill>
                          <a:latin typeface="+mj-lt"/>
                        </a:rPr>
                        <a:t> A (Hospital)</a:t>
                      </a:r>
                      <a:endParaRPr lang="en-US" sz="1800" b="0" dirty="0">
                        <a:solidFill>
                          <a:schemeClr val="accent6"/>
                        </a:solidFill>
                        <a:latin typeface="+mj-lt"/>
                      </a:endParaRPr>
                    </a:p>
                  </a:txBody>
                  <a:tcPr marL="548640" marR="161365" marT="182880" marB="80682">
                    <a:lnL w="12700" cmpd="sng">
                      <a:noFill/>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75A21"/>
                    </a:solidFill>
                  </a:tcPr>
                </a:tc>
                <a:tc>
                  <a:txBody>
                    <a:bodyPr/>
                    <a:lstStyle/>
                    <a:p>
                      <a:pPr algn="l"/>
                      <a:endParaRPr lang="en-US" sz="1400" b="1" dirty="0">
                        <a:solidFill>
                          <a:schemeClr val="accent6"/>
                        </a:solidFill>
                        <a:latin typeface="+mj-lt"/>
                      </a:endParaRPr>
                    </a:p>
                  </a:txBody>
                  <a:tcPr marL="161365" marR="161365" marT="80682" marB="80682">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03433" rtl="0" eaLnBrk="1" latinLnBrk="0" hangingPunct="1">
                        <a:spcAft>
                          <a:spcPts val="1000"/>
                        </a:spcAft>
                        <a:buClr>
                          <a:srgbClr val="FFFFFF"/>
                        </a:buClr>
                        <a:buFont typeface="Arial"/>
                        <a:buNone/>
                      </a:pPr>
                      <a:r>
                        <a:rPr lang="en-US" sz="1800" b="0" kern="1200" dirty="0">
                          <a:solidFill>
                            <a:schemeClr val="accent6"/>
                          </a:solidFill>
                          <a:latin typeface="+mj-lt"/>
                          <a:ea typeface="+mn-ea"/>
                          <a:cs typeface="+mn-cs"/>
                        </a:rPr>
                        <a:t>Part B (Doctor)</a:t>
                      </a:r>
                    </a:p>
                  </a:txBody>
                  <a:tcPr marL="548640" marR="161365" marT="182880" marB="80682">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F6C"/>
                    </a:solidFill>
                  </a:tcPr>
                </a:tc>
                <a:tc>
                  <a:txBody>
                    <a:bodyPr/>
                    <a:lstStyle/>
                    <a:p>
                      <a:pPr algn="l"/>
                      <a:endParaRPr lang="en-US" sz="1400" b="1" dirty="0">
                        <a:solidFill>
                          <a:schemeClr val="accent6"/>
                        </a:solidFill>
                        <a:latin typeface="+mj-lt"/>
                      </a:endParaRPr>
                    </a:p>
                  </a:txBody>
                  <a:tcPr marL="161365" marR="161365" marT="80682" marB="80682">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03433" rtl="0" eaLnBrk="1" latinLnBrk="0" hangingPunct="1"/>
                      <a:r>
                        <a:rPr lang="en-US" sz="1800" b="0" kern="1200" dirty="0">
                          <a:solidFill>
                            <a:schemeClr val="accent6"/>
                          </a:solidFill>
                          <a:latin typeface="+mj-lt"/>
                          <a:ea typeface="+mn-ea"/>
                          <a:cs typeface="+mn-cs"/>
                        </a:rPr>
                        <a:t>Part D (Drug)</a:t>
                      </a:r>
                    </a:p>
                  </a:txBody>
                  <a:tcPr marL="548640" marR="161365" marT="182880" marB="80682">
                    <a:lnL w="1905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2362200">
                <a:tc>
                  <a:txBody>
                    <a:bodyPr/>
                    <a:lstStyle/>
                    <a:p>
                      <a:pPr marL="177800" indent="-177800" algn="l">
                        <a:spcAft>
                          <a:spcPts val="1000"/>
                        </a:spcAft>
                        <a:buClr>
                          <a:srgbClr val="FFFFFF"/>
                        </a:buClr>
                        <a:buFont typeface="Arial"/>
                        <a:buChar char="•"/>
                      </a:pPr>
                      <a:r>
                        <a:rPr lang="en-US" sz="1400" dirty="0">
                          <a:solidFill>
                            <a:srgbClr val="FFFFFF"/>
                          </a:solidFill>
                          <a:latin typeface="+mj-lt"/>
                        </a:rPr>
                        <a:t>Generally no</a:t>
                      </a:r>
                      <a:r>
                        <a:rPr lang="en-US" sz="1400" baseline="0" dirty="0">
                          <a:solidFill>
                            <a:srgbClr val="FFFFFF"/>
                          </a:solidFill>
                          <a:latin typeface="+mj-lt"/>
                        </a:rPr>
                        <a:t> premium</a:t>
                      </a:r>
                    </a:p>
                    <a:p>
                      <a:pPr marL="177800" indent="-177800" algn="l">
                        <a:spcAft>
                          <a:spcPts val="1000"/>
                        </a:spcAft>
                        <a:buClr>
                          <a:srgbClr val="FFFFFF"/>
                        </a:buClr>
                        <a:buFont typeface="Arial"/>
                        <a:buChar char="•"/>
                      </a:pPr>
                      <a:r>
                        <a:rPr lang="en-US" sz="1400" baseline="0" dirty="0">
                          <a:solidFill>
                            <a:srgbClr val="FFFFFF"/>
                          </a:solidFill>
                          <a:latin typeface="+mj-lt"/>
                        </a:rPr>
                        <a:t>Nursing care, hospital stays, home health, hospice, limited nursing home care </a:t>
                      </a:r>
                    </a:p>
                    <a:p>
                      <a:pPr marL="177800" indent="-177800" algn="l">
                        <a:spcAft>
                          <a:spcPts val="1000"/>
                        </a:spcAft>
                        <a:buClr>
                          <a:srgbClr val="FFFFFF"/>
                        </a:buClr>
                        <a:buFont typeface="Arial"/>
                        <a:buChar char="•"/>
                      </a:pPr>
                      <a:r>
                        <a:rPr lang="en-US" sz="1400" baseline="0" dirty="0">
                          <a:solidFill>
                            <a:srgbClr val="FFFFFF"/>
                          </a:solidFill>
                          <a:latin typeface="+mj-lt"/>
                        </a:rPr>
                        <a:t>Annual deductible </a:t>
                      </a:r>
                      <a:br>
                        <a:rPr lang="en-US" sz="1400" baseline="0" dirty="0">
                          <a:solidFill>
                            <a:srgbClr val="FFFFFF"/>
                          </a:solidFill>
                          <a:latin typeface="+mj-lt"/>
                        </a:rPr>
                      </a:br>
                      <a:r>
                        <a:rPr lang="en-US" sz="1400" baseline="0" dirty="0">
                          <a:solidFill>
                            <a:srgbClr val="FFFFFF"/>
                          </a:solidFill>
                          <a:latin typeface="+mj-lt"/>
                        </a:rPr>
                        <a:t>of $1,600 (hospital inpatient)</a:t>
                      </a:r>
                      <a:endParaRPr lang="en-US" sz="1400" dirty="0">
                        <a:solidFill>
                          <a:srgbClr val="FFFFFF"/>
                        </a:solidFill>
                        <a:latin typeface="+mj-lt"/>
                      </a:endParaRPr>
                    </a:p>
                  </a:txBody>
                  <a:tcPr marL="161365" marR="161365" marT="137160" marB="161365">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75A21"/>
                    </a:solidFill>
                  </a:tcPr>
                </a:tc>
                <a:tc>
                  <a:txBody>
                    <a:bodyPr/>
                    <a:lstStyle/>
                    <a:p>
                      <a:pPr marL="177800" indent="-177800" algn="l">
                        <a:spcAft>
                          <a:spcPts val="1000"/>
                        </a:spcAft>
                        <a:buClr>
                          <a:srgbClr val="0070C0"/>
                        </a:buClr>
                        <a:buFont typeface="Arial"/>
                        <a:buChar char="•"/>
                      </a:pPr>
                      <a:endParaRPr lang="en-US" sz="1400" dirty="0">
                        <a:solidFill>
                          <a:srgbClr val="FFFFFF"/>
                        </a:solidFill>
                      </a:endParaRPr>
                    </a:p>
                  </a:txBody>
                  <a:tcPr marL="161365" marR="161365" marT="40341" marB="161365">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7800" indent="-177800" algn="l" defTabSz="403433" rtl="0" eaLnBrk="1" latinLnBrk="0" hangingPunct="1">
                        <a:spcAft>
                          <a:spcPts val="1000"/>
                        </a:spcAft>
                        <a:buClr>
                          <a:srgbClr val="FFFFFF"/>
                        </a:buClr>
                        <a:buFont typeface="Arial"/>
                        <a:buChar char="•"/>
                      </a:pPr>
                      <a:r>
                        <a:rPr lang="en-US" sz="1400" kern="1200" dirty="0">
                          <a:solidFill>
                            <a:srgbClr val="FFFFFF"/>
                          </a:solidFill>
                          <a:latin typeface="+mj-lt"/>
                          <a:ea typeface="+mn-ea"/>
                          <a:cs typeface="+mn-cs"/>
                        </a:rPr>
                        <a:t>Doctor visits, outpatient procedures, tests, therapy, x-rays, etc.</a:t>
                      </a:r>
                    </a:p>
                    <a:p>
                      <a:pPr marL="177800" indent="-177800" algn="l" defTabSz="403433" rtl="0" eaLnBrk="1" latinLnBrk="0" hangingPunct="1">
                        <a:spcAft>
                          <a:spcPts val="1000"/>
                        </a:spcAft>
                        <a:buClr>
                          <a:srgbClr val="FFFFFF"/>
                        </a:buClr>
                        <a:buFont typeface="Arial"/>
                        <a:buChar char="•"/>
                      </a:pPr>
                      <a:r>
                        <a:rPr lang="en-US" sz="1400" kern="1200" dirty="0">
                          <a:solidFill>
                            <a:srgbClr val="FFFFFF"/>
                          </a:solidFill>
                          <a:latin typeface="+mj-lt"/>
                          <a:ea typeface="+mn-ea"/>
                          <a:cs typeface="+mn-cs"/>
                        </a:rPr>
                        <a:t>Base premium of $164.90 monthly with a deductible of $226/year</a:t>
                      </a:r>
                    </a:p>
                    <a:p>
                      <a:pPr marL="177800" indent="-177800" algn="l" defTabSz="403433" rtl="0" eaLnBrk="1" latinLnBrk="0" hangingPunct="1">
                        <a:spcAft>
                          <a:spcPts val="1000"/>
                        </a:spcAft>
                        <a:buClr>
                          <a:srgbClr val="FFFFFF"/>
                        </a:buClr>
                        <a:buFont typeface="Arial"/>
                        <a:buChar char="•"/>
                      </a:pPr>
                      <a:r>
                        <a:rPr lang="en-US" sz="1400" kern="1200" dirty="0">
                          <a:solidFill>
                            <a:srgbClr val="FFFFFF"/>
                          </a:solidFill>
                          <a:latin typeface="+mj-lt"/>
                          <a:ea typeface="+mn-ea"/>
                          <a:cs typeface="+mn-cs"/>
                        </a:rPr>
                        <a:t>80/20 coverage — no coinsurance for most preventative services</a:t>
                      </a:r>
                    </a:p>
                  </a:txBody>
                  <a:tcPr marL="161365" marR="161365" marT="137160" marB="18288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7800" indent="-177800" algn="l">
                        <a:spcAft>
                          <a:spcPts val="1000"/>
                        </a:spcAft>
                        <a:buClr>
                          <a:srgbClr val="0070C0"/>
                        </a:buClr>
                        <a:buFont typeface="Arial"/>
                        <a:buChar char="•"/>
                      </a:pPr>
                      <a:endParaRPr lang="en-US" sz="1400" baseline="0" dirty="0">
                        <a:solidFill>
                          <a:srgbClr val="FFFFFF"/>
                        </a:solidFill>
                      </a:endParaRPr>
                    </a:p>
                  </a:txBody>
                  <a:tcPr marL="161365" marR="161365" marT="40341" marB="161365">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7800" indent="-177800" algn="l">
                        <a:spcAft>
                          <a:spcPts val="1000"/>
                        </a:spcAft>
                        <a:buClr>
                          <a:srgbClr val="FFFFFF"/>
                        </a:buClr>
                        <a:buFont typeface="Arial"/>
                        <a:buChar char="•"/>
                      </a:pPr>
                      <a:r>
                        <a:rPr lang="en-US" sz="1400" kern="1200" dirty="0">
                          <a:solidFill>
                            <a:srgbClr val="FFFFFF"/>
                          </a:solidFill>
                          <a:latin typeface="+mj-lt"/>
                          <a:ea typeface="+mn-ea"/>
                          <a:cs typeface="+mn-cs"/>
                        </a:rPr>
                        <a:t>Optional prescription drug coverage</a:t>
                      </a:r>
                    </a:p>
                    <a:p>
                      <a:pPr marL="177800" indent="-177800" algn="l">
                        <a:spcAft>
                          <a:spcPts val="1000"/>
                        </a:spcAft>
                        <a:buClr>
                          <a:srgbClr val="FFFFFF"/>
                        </a:buClr>
                        <a:buFont typeface="Arial"/>
                        <a:buChar char="•"/>
                      </a:pPr>
                      <a:r>
                        <a:rPr lang="en-US" sz="1400" kern="1200" dirty="0">
                          <a:solidFill>
                            <a:srgbClr val="FFFFFF"/>
                          </a:solidFill>
                          <a:latin typeface="+mj-lt"/>
                          <a:ea typeface="+mn-ea"/>
                          <a:cs typeface="+mn-cs"/>
                        </a:rPr>
                        <a:t>Offered by private insurance companies that are approved by Medicare</a:t>
                      </a:r>
                    </a:p>
                  </a:txBody>
                  <a:tcPr marL="161365" marR="161365" marT="137160" marB="182880">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032" y="2318274"/>
            <a:ext cx="310211" cy="31021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062" y="2267114"/>
            <a:ext cx="321057" cy="321057"/>
          </a:xfrm>
          <a:prstGeom prst="rect">
            <a:avLst/>
          </a:prstGeom>
        </p:spPr>
      </p:pic>
      <p:pic>
        <p:nvPicPr>
          <p:cNvPr id="13" name="Picture 12"/>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864144" y="2298325"/>
            <a:ext cx="258634" cy="258634"/>
          </a:xfrm>
          <a:prstGeom prst="rect">
            <a:avLst/>
          </a:prstGeom>
        </p:spPr>
      </p:pic>
    </p:spTree>
    <p:extLst>
      <p:ext uri="{BB962C8B-B14F-4D97-AF65-F5344CB8AC3E}">
        <p14:creationId xmlns:p14="http://schemas.microsoft.com/office/powerpoint/2010/main" val="39530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Part B premiums increase </a:t>
            </a:r>
            <a:br>
              <a:rPr lang="en-US" dirty="0"/>
            </a:br>
            <a:r>
              <a:rPr lang="en-US" dirty="0"/>
              <a:t>at higher incomes</a:t>
            </a:r>
          </a:p>
        </p:txBody>
      </p:sp>
      <p:sp>
        <p:nvSpPr>
          <p:cNvPr id="3" name="Text Placeholder 2"/>
          <p:cNvSpPr>
            <a:spLocks noGrp="1"/>
          </p:cNvSpPr>
          <p:nvPr>
            <p:ph type="body" sz="quarter" idx="10"/>
          </p:nvPr>
        </p:nvSpPr>
        <p:spPr/>
        <p:txBody>
          <a:bodyPr/>
          <a:lstStyle/>
          <a:p>
            <a:pPr marL="0" indent="0">
              <a:buNone/>
            </a:pPr>
            <a:endParaRPr lang="en-US" dirty="0">
              <a:solidFill>
                <a:srgbClr val="000000"/>
              </a:solidFill>
            </a:endParaRPr>
          </a:p>
          <a:p>
            <a:pPr marL="0" indent="0">
              <a:buNone/>
            </a:pPr>
            <a:r>
              <a:rPr lang="en-US" dirty="0">
                <a:solidFill>
                  <a:srgbClr val="000000"/>
                </a:solidFill>
              </a:rPr>
              <a:t>Source: Centers for Medicare &amp; Medicaid Services. Income based on Modified Adjusted Gross Income (MAGI), which includes tax-exempt interest income. MAGI is based on income reported on the tax return from two years prior (e.g., for 2023, the 2021 tax return would apply). </a:t>
            </a:r>
          </a:p>
        </p:txBody>
      </p:sp>
      <p:graphicFrame>
        <p:nvGraphicFramePr>
          <p:cNvPr id="4" name="Table 3"/>
          <p:cNvGraphicFramePr>
            <a:graphicFrameLocks noGrp="1"/>
          </p:cNvGraphicFramePr>
          <p:nvPr/>
        </p:nvGraphicFramePr>
        <p:xfrm>
          <a:off x="677864" y="2131086"/>
          <a:ext cx="7780335" cy="2581836"/>
        </p:xfrm>
        <a:graphic>
          <a:graphicData uri="http://schemas.openxmlformats.org/drawingml/2006/table">
            <a:tbl>
              <a:tblPr firstRow="1" bandRow="1">
                <a:tableStyleId>{2D5ABB26-0587-4C30-8999-92F81FD0307C}</a:tableStyleId>
              </a:tblPr>
              <a:tblGrid>
                <a:gridCol w="2593445">
                  <a:extLst>
                    <a:ext uri="{9D8B030D-6E8A-4147-A177-3AD203B41FA5}">
                      <a16:colId xmlns:a16="http://schemas.microsoft.com/office/drawing/2014/main" val="20000"/>
                    </a:ext>
                  </a:extLst>
                </a:gridCol>
                <a:gridCol w="2593445">
                  <a:extLst>
                    <a:ext uri="{9D8B030D-6E8A-4147-A177-3AD203B41FA5}">
                      <a16:colId xmlns:a16="http://schemas.microsoft.com/office/drawing/2014/main" val="20001"/>
                    </a:ext>
                  </a:extLst>
                </a:gridCol>
                <a:gridCol w="2593445">
                  <a:extLst>
                    <a:ext uri="{9D8B030D-6E8A-4147-A177-3AD203B41FA5}">
                      <a16:colId xmlns:a16="http://schemas.microsoft.com/office/drawing/2014/main" val="20002"/>
                    </a:ext>
                  </a:extLst>
                </a:gridCol>
              </a:tblGrid>
              <a:tr h="243166">
                <a:tc>
                  <a:txBody>
                    <a:bodyPr/>
                    <a:lstStyle/>
                    <a:p>
                      <a:pPr algn="ctr"/>
                      <a:r>
                        <a:rPr lang="en-US" sz="1800" b="0" dirty="0">
                          <a:solidFill>
                            <a:schemeClr val="accent4"/>
                          </a:solidFill>
                          <a:latin typeface="+mj-lt"/>
                        </a:rPr>
                        <a:t>Singles</a:t>
                      </a:r>
                    </a:p>
                  </a:txBody>
                  <a:tcPr marL="80682" marR="80682" marT="56478" marB="56478" anchor="ctr">
                    <a:lnB w="28575" cap="flat" cmpd="sng" algn="ctr">
                      <a:solidFill>
                        <a:srgbClr val="858C9B"/>
                      </a:solidFill>
                      <a:prstDash val="solid"/>
                      <a:round/>
                      <a:headEnd type="none" w="med" len="med"/>
                      <a:tailEnd type="none" w="med" len="med"/>
                    </a:lnB>
                    <a:solidFill>
                      <a:srgbClr val="CDDDE9"/>
                    </a:solidFill>
                  </a:tcPr>
                </a:tc>
                <a:tc>
                  <a:txBody>
                    <a:bodyPr/>
                    <a:lstStyle/>
                    <a:p>
                      <a:pPr algn="ctr"/>
                      <a:r>
                        <a:rPr lang="en-US" sz="1800" b="0" dirty="0">
                          <a:solidFill>
                            <a:schemeClr val="accent4"/>
                          </a:solidFill>
                          <a:latin typeface="+mj-lt"/>
                        </a:rPr>
                        <a:t>Couples</a:t>
                      </a:r>
                    </a:p>
                  </a:txBody>
                  <a:tcPr marL="80682" marR="80682" marT="56478" marB="56478" anchor="ctr">
                    <a:lnB w="28575" cap="flat" cmpd="sng" algn="ctr">
                      <a:solidFill>
                        <a:srgbClr val="858C9B"/>
                      </a:solidFill>
                      <a:prstDash val="solid"/>
                      <a:round/>
                      <a:headEnd type="none" w="med" len="med"/>
                      <a:tailEnd type="none" w="med" len="med"/>
                    </a:lnB>
                    <a:solidFill>
                      <a:srgbClr val="CDDDE9"/>
                    </a:solidFill>
                  </a:tcPr>
                </a:tc>
                <a:tc>
                  <a:txBody>
                    <a:bodyPr/>
                    <a:lstStyle/>
                    <a:p>
                      <a:pPr algn="ctr"/>
                      <a:r>
                        <a:rPr lang="en-US" sz="1800" b="0" dirty="0">
                          <a:solidFill>
                            <a:schemeClr val="accent4"/>
                          </a:solidFill>
                          <a:latin typeface="+mj-lt"/>
                        </a:rPr>
                        <a:t>Monthly Premium</a:t>
                      </a:r>
                    </a:p>
                  </a:txBody>
                  <a:tcPr marL="80682" marR="80682" marT="56478" marB="56478" anchor="ctr">
                    <a:lnB w="28575" cap="flat" cmpd="sng" algn="ctr">
                      <a:solidFill>
                        <a:srgbClr val="858C9B"/>
                      </a:solidFill>
                      <a:prstDash val="solid"/>
                      <a:round/>
                      <a:headEnd type="none" w="med" len="med"/>
                      <a:tailEnd type="none" w="med" len="med"/>
                    </a:lnB>
                    <a:solidFill>
                      <a:srgbClr val="CDDDE9"/>
                    </a:solidFill>
                  </a:tcPr>
                </a:tc>
                <a:extLst>
                  <a:ext uri="{0D108BD9-81ED-4DB2-BD59-A6C34878D82A}">
                    <a16:rowId xmlns:a16="http://schemas.microsoft.com/office/drawing/2014/main" val="10000"/>
                  </a:ext>
                </a:extLst>
              </a:tr>
              <a:tr h="365760">
                <a:tc>
                  <a:txBody>
                    <a:bodyPr/>
                    <a:lstStyle/>
                    <a:p>
                      <a:pPr algn="ctr"/>
                      <a:r>
                        <a:rPr lang="en-US" sz="1500" dirty="0">
                          <a:solidFill>
                            <a:srgbClr val="000000"/>
                          </a:solidFill>
                        </a:rPr>
                        <a:t>&lt; $97,000</a:t>
                      </a:r>
                    </a:p>
                  </a:txBody>
                  <a:tcPr marL="88750" marR="88750" marT="62126" marB="62126" anchor="ctr">
                    <a:lnT w="28575" cap="flat" cmpd="sng" algn="ctr">
                      <a:solidFill>
                        <a:srgbClr val="858C9B"/>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&lt; $194,000</a:t>
                      </a:r>
                    </a:p>
                  </a:txBody>
                  <a:tcPr marL="88750" marR="88750" marT="62126" marB="62126" anchor="ctr">
                    <a:lnT w="28575" cap="flat" cmpd="sng" algn="ctr">
                      <a:solidFill>
                        <a:srgbClr val="858C9B"/>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$164.90</a:t>
                      </a:r>
                    </a:p>
                  </a:txBody>
                  <a:tcPr marL="88750" marR="88750" marT="62126" marB="62126" anchor="ctr">
                    <a:lnT w="28575" cap="flat" cmpd="sng" algn="ctr">
                      <a:solidFill>
                        <a:srgbClr val="858C9B"/>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pPr algn="ctr"/>
                      <a:r>
                        <a:rPr lang="en-US" sz="1500" dirty="0">
                          <a:solidFill>
                            <a:srgbClr val="000000"/>
                          </a:solidFill>
                        </a:rPr>
                        <a:t>$97,001</a:t>
                      </a:r>
                      <a:r>
                        <a:rPr lang="en-US" sz="1500" baseline="0" dirty="0">
                          <a:solidFill>
                            <a:srgbClr val="000000"/>
                          </a:solidFill>
                        </a:rPr>
                        <a:t>–$123,000</a:t>
                      </a:r>
                      <a:endParaRPr lang="en-US" sz="1500" dirty="0">
                        <a:solidFill>
                          <a:srgbClr val="000000"/>
                        </a:solidFill>
                      </a:endParaRP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$194,001–$246,000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$230.80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pPr algn="ctr"/>
                      <a:r>
                        <a:rPr lang="en-US" sz="1500" dirty="0">
                          <a:solidFill>
                            <a:srgbClr val="000000"/>
                          </a:solidFill>
                        </a:rPr>
                        <a:t>$123,001–$153,000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$246,001–$306,000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$329.70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pPr algn="ctr"/>
                      <a:r>
                        <a:rPr lang="en-US" sz="1500" dirty="0">
                          <a:solidFill>
                            <a:srgbClr val="000000"/>
                          </a:solidFill>
                        </a:rPr>
                        <a:t>$153,001</a:t>
                      </a:r>
                      <a:r>
                        <a:rPr lang="en-US" sz="1500" baseline="0" dirty="0">
                          <a:solidFill>
                            <a:srgbClr val="000000"/>
                          </a:solidFill>
                        </a:rPr>
                        <a:t>–$183,000</a:t>
                      </a:r>
                      <a:endParaRPr lang="en-US" sz="1500" dirty="0">
                        <a:solidFill>
                          <a:srgbClr val="000000"/>
                        </a:solidFill>
                      </a:endParaRP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$306,001–$366,000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$428.60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96128447"/>
                  </a:ext>
                </a:extLst>
              </a:tr>
              <a:tr h="365760">
                <a:tc>
                  <a:txBody>
                    <a:bodyPr/>
                    <a:lstStyle/>
                    <a:p>
                      <a:pPr algn="ctr"/>
                      <a:r>
                        <a:rPr lang="en-US" sz="1500" baseline="0" dirty="0">
                          <a:solidFill>
                            <a:srgbClr val="000000"/>
                          </a:solidFill>
                        </a:rPr>
                        <a:t>$183,001–$500,000</a:t>
                      </a:r>
                      <a:endParaRPr lang="en-US" sz="1500" dirty="0">
                        <a:solidFill>
                          <a:srgbClr val="000000"/>
                        </a:solidFill>
                      </a:endParaRP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$366,001–$750,000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r>
                        <a:rPr lang="en-US" sz="1500" dirty="0">
                          <a:solidFill>
                            <a:srgbClr val="000000"/>
                          </a:solidFill>
                        </a:rPr>
                        <a:t>$527.50</a:t>
                      </a:r>
                    </a:p>
                  </a:txBody>
                  <a:tcPr marL="88750" marR="88750" marT="62126" marB="62126"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pPr algn="ctr"/>
                      <a:r>
                        <a:rPr lang="en-US" sz="1500" dirty="0">
                          <a:solidFill>
                            <a:srgbClr val="000000"/>
                          </a:solidFill>
                        </a:rPr>
                        <a:t>&gt; $500,000</a:t>
                      </a:r>
                    </a:p>
                  </a:txBody>
                  <a:tcPr marL="88750" marR="88750" marT="62126" marB="62126" anchor="ctr">
                    <a:lnT w="12700" cap="flat" cmpd="sng" algn="ctr">
                      <a:solidFill>
                        <a:schemeClr val="accent6">
                          <a:lumMod val="75000"/>
                        </a:schemeClr>
                      </a:solidFill>
                      <a:prstDash val="solid"/>
                      <a:round/>
                      <a:headEnd type="none" w="med" len="med"/>
                      <a:tailEnd type="none" w="med" len="med"/>
                    </a:lnT>
                    <a:noFill/>
                  </a:tcPr>
                </a:tc>
                <a:tc>
                  <a:txBody>
                    <a:bodyPr/>
                    <a:lstStyle/>
                    <a:p>
                      <a:pPr algn="ctr"/>
                      <a:r>
                        <a:rPr lang="en-US" sz="1500" dirty="0">
                          <a:solidFill>
                            <a:srgbClr val="000000"/>
                          </a:solidFill>
                        </a:rPr>
                        <a:t>&gt; $750,000</a:t>
                      </a:r>
                    </a:p>
                  </a:txBody>
                  <a:tcPr marL="88750" marR="88750" marT="62126" marB="62126" anchor="ctr">
                    <a:lnT w="12700" cap="flat" cmpd="sng" algn="ctr">
                      <a:solidFill>
                        <a:schemeClr val="accent6">
                          <a:lumMod val="75000"/>
                        </a:schemeClr>
                      </a:solidFill>
                      <a:prstDash val="solid"/>
                      <a:round/>
                      <a:headEnd type="none" w="med" len="med"/>
                      <a:tailEnd type="none" w="med" len="med"/>
                    </a:lnT>
                    <a:noFill/>
                  </a:tcPr>
                </a:tc>
                <a:tc>
                  <a:txBody>
                    <a:bodyPr/>
                    <a:lstStyle/>
                    <a:p>
                      <a:pPr algn="ctr"/>
                      <a:r>
                        <a:rPr lang="en-US" sz="1500" dirty="0">
                          <a:solidFill>
                            <a:srgbClr val="000000"/>
                          </a:solidFill>
                        </a:rPr>
                        <a:t>$560.50</a:t>
                      </a:r>
                    </a:p>
                  </a:txBody>
                  <a:tcPr marL="88750" marR="88750" marT="62126" marB="62126" anchor="ctr">
                    <a:lnT w="12700" cap="flat" cmpd="sng" algn="ctr">
                      <a:solidFill>
                        <a:schemeClr val="accent6">
                          <a:lumMod val="75000"/>
                        </a:schemeClr>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9784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Enrolling in Medicare</a:t>
            </a:r>
          </a:p>
        </p:txBody>
      </p:sp>
      <p:sp>
        <p:nvSpPr>
          <p:cNvPr id="10" name="Text Placeholder 9"/>
          <p:cNvSpPr>
            <a:spLocks noGrp="1"/>
          </p:cNvSpPr>
          <p:nvPr>
            <p:ph type="body" sz="quarter" idx="10"/>
          </p:nvPr>
        </p:nvSpPr>
        <p:spPr/>
        <p:txBody>
          <a:bodyPr/>
          <a:lstStyle/>
          <a:p>
            <a:pPr marL="0" indent="0">
              <a:buNone/>
            </a:pP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233147405"/>
              </p:ext>
            </p:extLst>
          </p:nvPr>
        </p:nvGraphicFramePr>
        <p:xfrm>
          <a:off x="611034" y="1985474"/>
          <a:ext cx="7672387" cy="3931920"/>
        </p:xfrm>
        <a:graphic>
          <a:graphicData uri="http://schemas.openxmlformats.org/drawingml/2006/table">
            <a:tbl>
              <a:tblPr firstRow="1" bandRow="1">
                <a:tableStyleId>{2D5ABB26-0587-4C30-8999-92F81FD0307C}</a:tableStyleId>
              </a:tblPr>
              <a:tblGrid>
                <a:gridCol w="1406118">
                  <a:extLst>
                    <a:ext uri="{9D8B030D-6E8A-4147-A177-3AD203B41FA5}">
                      <a16:colId xmlns:a16="http://schemas.microsoft.com/office/drawing/2014/main" val="20000"/>
                    </a:ext>
                  </a:extLst>
                </a:gridCol>
                <a:gridCol w="6266269">
                  <a:extLst>
                    <a:ext uri="{9D8B030D-6E8A-4147-A177-3AD203B41FA5}">
                      <a16:colId xmlns:a16="http://schemas.microsoft.com/office/drawing/2014/main" val="20001"/>
                    </a:ext>
                  </a:extLst>
                </a:gridCol>
              </a:tblGrid>
              <a:tr h="719252">
                <a:tc>
                  <a:txBody>
                    <a:bodyPr/>
                    <a:lstStyle/>
                    <a:p>
                      <a:r>
                        <a:rPr lang="en-US" sz="1400" b="0" dirty="0">
                          <a:solidFill>
                            <a:srgbClr val="BA6027"/>
                          </a:solidFill>
                          <a:latin typeface="+mj-lt"/>
                        </a:rPr>
                        <a:t>Initial</a:t>
                      </a:r>
                      <a:r>
                        <a:rPr lang="en-US" sz="1400" b="0" baseline="0" dirty="0">
                          <a:solidFill>
                            <a:srgbClr val="BA6027"/>
                          </a:solidFill>
                          <a:latin typeface="+mj-lt"/>
                        </a:rPr>
                        <a:t> enrollment period (IEP)</a:t>
                      </a:r>
                      <a:endParaRPr lang="en-US" sz="1400" b="0" dirty="0">
                        <a:solidFill>
                          <a:srgbClr val="BA6027"/>
                        </a:solidFill>
                        <a:latin typeface="+mj-lt"/>
                      </a:endParaRPr>
                    </a:p>
                  </a:txBody>
                  <a:tcPr>
                    <a:lnB w="12700" cap="flat" cmpd="sng" algn="ctr">
                      <a:solidFill>
                        <a:schemeClr val="accent6">
                          <a:lumMod val="75000"/>
                        </a:schemeClr>
                      </a:solidFill>
                      <a:prstDash val="solid"/>
                      <a:round/>
                      <a:headEnd type="none" w="med" len="med"/>
                      <a:tailEnd type="none" w="med" len="med"/>
                    </a:lnB>
                    <a:noFill/>
                  </a:tcPr>
                </a:tc>
                <a:tc>
                  <a:txBody>
                    <a:bodyPr/>
                    <a:lstStyle/>
                    <a:p>
                      <a:pPr marL="117475" indent="-117475" algn="l" defTabSz="1019175" rtl="0" eaLnBrk="1" fontAlgn="base" hangingPunct="1">
                        <a:lnSpc>
                          <a:spcPct val="100000"/>
                        </a:lnSpc>
                        <a:spcBef>
                          <a:spcPts val="600"/>
                        </a:spcBef>
                        <a:spcAft>
                          <a:spcPct val="0"/>
                        </a:spcAft>
                        <a:buClr>
                          <a:srgbClr val="0070C0"/>
                        </a:buClr>
                        <a:buFont typeface="Arial"/>
                        <a:buChar char="•"/>
                      </a:pPr>
                      <a:r>
                        <a:rPr lang="en-US" sz="1400" kern="0" dirty="0">
                          <a:solidFill>
                            <a:srgbClr val="000000"/>
                          </a:solidFill>
                          <a:latin typeface="+mn-lt"/>
                          <a:ea typeface="ＭＳ Ｐゴシック" charset="-128"/>
                          <a:cs typeface="Arial" panose="020B0604020202020204" pitchFamily="34" charset="0"/>
                        </a:rPr>
                        <a:t>7-month period that</a:t>
                      </a:r>
                      <a:r>
                        <a:rPr lang="en-US" sz="1400" kern="0" baseline="0" dirty="0">
                          <a:solidFill>
                            <a:srgbClr val="000000"/>
                          </a:solidFill>
                          <a:latin typeface="+mn-lt"/>
                          <a:ea typeface="ＭＳ Ｐゴシック" charset="-128"/>
                          <a:cs typeface="Arial" panose="020B0604020202020204" pitchFamily="34" charset="0"/>
                        </a:rPr>
                        <a:t> </a:t>
                      </a:r>
                      <a:r>
                        <a:rPr lang="en-US" sz="1400" kern="0" dirty="0">
                          <a:solidFill>
                            <a:srgbClr val="000000"/>
                          </a:solidFill>
                          <a:latin typeface="+mn-lt"/>
                          <a:ea typeface="ＭＳ Ｐゴシック" charset="-128"/>
                          <a:cs typeface="Arial" panose="020B0604020202020204" pitchFamily="34" charset="0"/>
                        </a:rPr>
                        <a:t>begins 3 months before the month of your 65th birthday and concludes 3 months after</a:t>
                      </a:r>
                    </a:p>
                    <a:p>
                      <a:pPr marL="436563" lvl="1" indent="-149225" algn="l" defTabSz="1019175" rtl="0" eaLnBrk="1" fontAlgn="base" hangingPunct="1">
                        <a:lnSpc>
                          <a:spcPct val="100000"/>
                        </a:lnSpc>
                        <a:spcBef>
                          <a:spcPts val="600"/>
                        </a:spcBef>
                        <a:spcAft>
                          <a:spcPct val="0"/>
                        </a:spcAft>
                        <a:buClr>
                          <a:srgbClr val="0070C0"/>
                        </a:buClr>
                        <a:buFont typeface="Arial Black" pitchFamily="34" charset="0"/>
                        <a:buChar char="–"/>
                      </a:pPr>
                      <a:r>
                        <a:rPr lang="en-US" sz="1400" kern="0" dirty="0">
                          <a:solidFill>
                            <a:srgbClr val="000000"/>
                          </a:solidFill>
                          <a:latin typeface="+mn-lt"/>
                          <a:ea typeface="ＭＳ Ｐゴシック" charset="-128"/>
                          <a:cs typeface="Arial" panose="020B0604020202020204" pitchFamily="34" charset="0"/>
                        </a:rPr>
                        <a:t>If you file during the first 3 months, coverage begins on the first day of your birthday month</a:t>
                      </a:r>
                    </a:p>
                    <a:p>
                      <a:pPr marL="436563" lvl="1" indent="-149225" algn="l" defTabSz="1019175" rtl="0" eaLnBrk="1" fontAlgn="base" hangingPunct="1">
                        <a:lnSpc>
                          <a:spcPct val="100000"/>
                        </a:lnSpc>
                        <a:spcBef>
                          <a:spcPts val="600"/>
                        </a:spcBef>
                        <a:spcAft>
                          <a:spcPct val="0"/>
                        </a:spcAft>
                        <a:buClr>
                          <a:srgbClr val="0070C0"/>
                        </a:buClr>
                        <a:buFont typeface="Arial Black" pitchFamily="34" charset="0"/>
                        <a:buChar char="–"/>
                      </a:pPr>
                      <a:r>
                        <a:rPr lang="en-US" sz="1400" kern="0" dirty="0">
                          <a:solidFill>
                            <a:srgbClr val="000000"/>
                          </a:solidFill>
                          <a:latin typeface="+mn-lt"/>
                          <a:ea typeface="ＭＳ Ｐゴシック" charset="-128"/>
                          <a:cs typeface="Arial" panose="020B0604020202020204" pitchFamily="34" charset="0"/>
                        </a:rPr>
                        <a:t>If you file during your birthday month, coverage begins the next month</a:t>
                      </a:r>
                    </a:p>
                    <a:p>
                      <a:pPr marL="436563" lvl="1" indent="-149225" algn="l" defTabSz="1019175" rtl="0" eaLnBrk="1" fontAlgn="base" hangingPunct="1">
                        <a:lnSpc>
                          <a:spcPct val="100000"/>
                        </a:lnSpc>
                        <a:spcBef>
                          <a:spcPts val="600"/>
                        </a:spcBef>
                        <a:spcAft>
                          <a:spcPct val="0"/>
                        </a:spcAft>
                        <a:buClr>
                          <a:srgbClr val="0070C0"/>
                        </a:buClr>
                        <a:buFont typeface="Arial Black" pitchFamily="34" charset="0"/>
                        <a:buChar char="–"/>
                      </a:pPr>
                      <a:r>
                        <a:rPr lang="en-US" sz="1400" kern="0" dirty="0">
                          <a:solidFill>
                            <a:srgbClr val="000000"/>
                          </a:solidFill>
                          <a:latin typeface="+mn-lt"/>
                          <a:ea typeface="ＭＳ Ｐゴシック" charset="-128"/>
                          <a:cs typeface="Arial" panose="020B0604020202020204" pitchFamily="34" charset="0"/>
                        </a:rPr>
                        <a:t>If you file anytime during the last 3 months, coverage begins two months later</a:t>
                      </a:r>
                    </a:p>
                    <a:p>
                      <a:pPr marL="117475" indent="-117475" algn="l" defTabSz="1019175" rtl="0" eaLnBrk="1" fontAlgn="base" hangingPunct="1">
                        <a:lnSpc>
                          <a:spcPct val="100000"/>
                        </a:lnSpc>
                        <a:spcBef>
                          <a:spcPts val="600"/>
                        </a:spcBef>
                        <a:spcAft>
                          <a:spcPct val="0"/>
                        </a:spcAft>
                        <a:buClr>
                          <a:srgbClr val="0070C0"/>
                        </a:buClr>
                        <a:buFont typeface="Arial"/>
                        <a:buChar char="•"/>
                      </a:pPr>
                      <a:r>
                        <a:rPr lang="en-US" sz="1400" kern="0" dirty="0">
                          <a:solidFill>
                            <a:srgbClr val="000000"/>
                          </a:solidFill>
                          <a:latin typeface="+mn-lt"/>
                          <a:ea typeface="ＭＳ Ｐゴシック" charset="-128"/>
                          <a:cs typeface="Arial" panose="020B0604020202020204" pitchFamily="34" charset="0"/>
                        </a:rPr>
                        <a:t>No contributions to HSA for those enrolled in Medicare</a:t>
                      </a:r>
                    </a:p>
                  </a:txBody>
                  <a:tcPr anchor="ctr">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60006">
                <a:tc>
                  <a:txBody>
                    <a:bodyPr/>
                    <a:lstStyle/>
                    <a:p>
                      <a:r>
                        <a:rPr lang="en-US" sz="1400" b="0" dirty="0">
                          <a:solidFill>
                            <a:srgbClr val="BA6027"/>
                          </a:solidFill>
                          <a:latin typeface="+mj-lt"/>
                        </a:rPr>
                        <a:t>General enrollment period</a:t>
                      </a:r>
                      <a:r>
                        <a:rPr lang="en-US" sz="1400" b="0" baseline="0" dirty="0">
                          <a:solidFill>
                            <a:srgbClr val="BA6027"/>
                          </a:solidFill>
                          <a:latin typeface="+mj-lt"/>
                        </a:rPr>
                        <a:t> (GEP)</a:t>
                      </a:r>
                      <a:endParaRPr lang="en-US" sz="1400" b="0" dirty="0">
                        <a:solidFill>
                          <a:srgbClr val="BA6027"/>
                        </a:solidFill>
                        <a:latin typeface="+mj-lt"/>
                      </a:endParaRPr>
                    </a:p>
                  </a:txBody>
                  <a:tcP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117475" indent="-117475" algn="l" defTabSz="1019175" rtl="0" eaLnBrk="1" fontAlgn="base" hangingPunct="1">
                        <a:lnSpc>
                          <a:spcPct val="100000"/>
                        </a:lnSpc>
                        <a:spcBef>
                          <a:spcPts val="600"/>
                        </a:spcBef>
                        <a:spcAft>
                          <a:spcPct val="0"/>
                        </a:spcAft>
                        <a:buClr>
                          <a:srgbClr val="0070C0"/>
                        </a:buClr>
                        <a:buFont typeface="Arial"/>
                        <a:buChar char="•"/>
                      </a:pPr>
                      <a:r>
                        <a:rPr lang="en-US" sz="1400" kern="0" dirty="0">
                          <a:solidFill>
                            <a:srgbClr val="000000"/>
                          </a:solidFill>
                          <a:latin typeface="+mn-lt"/>
                          <a:ea typeface="ＭＳ Ｐゴシック" charset="-128"/>
                          <a:cs typeface="Arial" panose="020B0604020202020204" pitchFamily="34" charset="0"/>
                        </a:rPr>
                        <a:t>January through March each year, coverage begins July 1</a:t>
                      </a:r>
                    </a:p>
                    <a:p>
                      <a:pPr marL="117475" indent="-117475" algn="l" defTabSz="1019175" rtl="0" eaLnBrk="1" fontAlgn="base" hangingPunct="1">
                        <a:lnSpc>
                          <a:spcPct val="100000"/>
                        </a:lnSpc>
                        <a:spcBef>
                          <a:spcPts val="600"/>
                        </a:spcBef>
                        <a:spcAft>
                          <a:spcPct val="0"/>
                        </a:spcAft>
                        <a:buClr>
                          <a:srgbClr val="0070C0"/>
                        </a:buClr>
                        <a:buFont typeface="Arial"/>
                        <a:buChar char="•"/>
                      </a:pPr>
                      <a:r>
                        <a:rPr lang="en-US" sz="1400" kern="0" dirty="0">
                          <a:solidFill>
                            <a:srgbClr val="000000"/>
                          </a:solidFill>
                          <a:latin typeface="+mn-lt"/>
                          <a:ea typeface="ＭＳ Ｐゴシック" charset="-128"/>
                          <a:cs typeface="Arial" panose="020B0604020202020204" pitchFamily="34" charset="0"/>
                        </a:rPr>
                        <a:t>Late penalty may apply</a:t>
                      </a:r>
                    </a:p>
                  </a:txBody>
                  <a:tcPr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48320">
                <a:tc>
                  <a:txBody>
                    <a:bodyPr/>
                    <a:lstStyle/>
                    <a:p>
                      <a:r>
                        <a:rPr lang="en-US" sz="1400" b="0" dirty="0">
                          <a:solidFill>
                            <a:srgbClr val="BA6027"/>
                          </a:solidFill>
                          <a:latin typeface="+mj-lt"/>
                        </a:rPr>
                        <a:t>Special</a:t>
                      </a:r>
                      <a:r>
                        <a:rPr lang="en-US" sz="1400" b="0" baseline="0" dirty="0">
                          <a:solidFill>
                            <a:srgbClr val="BA6027"/>
                          </a:solidFill>
                          <a:latin typeface="+mj-lt"/>
                        </a:rPr>
                        <a:t> enrollment period (SEP)</a:t>
                      </a:r>
                      <a:endParaRPr lang="en-US" sz="1400" b="0" dirty="0">
                        <a:solidFill>
                          <a:srgbClr val="BA6027"/>
                        </a:solidFill>
                        <a:latin typeface="+mj-lt"/>
                      </a:endParaRPr>
                    </a:p>
                  </a:txBody>
                  <a:tcPr>
                    <a:lnT w="12700" cap="flat" cmpd="sng" algn="ctr">
                      <a:solidFill>
                        <a:schemeClr val="accent6">
                          <a:lumMod val="75000"/>
                        </a:schemeClr>
                      </a:solidFill>
                      <a:prstDash val="solid"/>
                      <a:round/>
                      <a:headEnd type="none" w="med" len="med"/>
                      <a:tailEnd type="none" w="med" len="med"/>
                    </a:lnT>
                    <a:noFill/>
                  </a:tcPr>
                </a:tc>
                <a:tc>
                  <a:txBody>
                    <a:bodyPr/>
                    <a:lstStyle/>
                    <a:p>
                      <a:pPr marL="117475" indent="-117475" algn="l" defTabSz="1019175" rtl="0" eaLnBrk="1" fontAlgn="base" hangingPunct="1">
                        <a:lnSpc>
                          <a:spcPct val="100000"/>
                        </a:lnSpc>
                        <a:spcBef>
                          <a:spcPts val="600"/>
                        </a:spcBef>
                        <a:spcAft>
                          <a:spcPct val="0"/>
                        </a:spcAft>
                        <a:buClr>
                          <a:srgbClr val="0070C0"/>
                        </a:buClr>
                        <a:buFont typeface="Arial"/>
                        <a:buChar char="•"/>
                      </a:pPr>
                      <a:r>
                        <a:rPr lang="en-US" sz="1400" kern="0" dirty="0">
                          <a:solidFill>
                            <a:srgbClr val="000000"/>
                          </a:solidFill>
                          <a:latin typeface="+mn-lt"/>
                          <a:ea typeface="ＭＳ Ｐゴシック" charset="-128"/>
                          <a:cs typeface="Arial" panose="020B0604020202020204" pitchFamily="34" charset="0"/>
                        </a:rPr>
                        <a:t>Applies to those who are covered by an employer group plan </a:t>
                      </a:r>
                      <a:br>
                        <a:rPr lang="en-US" sz="1400" kern="0" dirty="0">
                          <a:solidFill>
                            <a:srgbClr val="000000"/>
                          </a:solidFill>
                          <a:latin typeface="+mn-lt"/>
                          <a:ea typeface="ＭＳ Ｐゴシック" charset="-128"/>
                          <a:cs typeface="Arial" panose="020B0604020202020204" pitchFamily="34" charset="0"/>
                        </a:rPr>
                      </a:br>
                      <a:r>
                        <a:rPr lang="en-US" sz="1400" kern="0" dirty="0">
                          <a:solidFill>
                            <a:srgbClr val="000000"/>
                          </a:solidFill>
                          <a:latin typeface="+mn-lt"/>
                          <a:ea typeface="ＭＳ Ｐゴシック" charset="-128"/>
                          <a:cs typeface="Arial" panose="020B0604020202020204" pitchFamily="34" charset="0"/>
                        </a:rPr>
                        <a:t>(more than 20 employees)</a:t>
                      </a:r>
                    </a:p>
                    <a:p>
                      <a:pPr marL="117475" indent="-117475" algn="l" defTabSz="1019175" rtl="0" eaLnBrk="1" fontAlgn="base" hangingPunct="1">
                        <a:lnSpc>
                          <a:spcPct val="100000"/>
                        </a:lnSpc>
                        <a:spcBef>
                          <a:spcPts val="600"/>
                        </a:spcBef>
                        <a:spcAft>
                          <a:spcPct val="0"/>
                        </a:spcAft>
                        <a:buClr>
                          <a:srgbClr val="0070C0"/>
                        </a:buClr>
                        <a:buFont typeface="Arial"/>
                        <a:buChar char="•"/>
                      </a:pPr>
                      <a:r>
                        <a:rPr lang="en-US" sz="1400" kern="0" dirty="0">
                          <a:solidFill>
                            <a:srgbClr val="000000"/>
                          </a:solidFill>
                          <a:latin typeface="+mn-lt"/>
                          <a:ea typeface="ＭＳ Ｐゴシック" charset="-128"/>
                          <a:cs typeface="Arial" panose="020B0604020202020204" pitchFamily="34" charset="0"/>
                        </a:rPr>
                        <a:t>Also applies if covered by a spouse through their group plan</a:t>
                      </a:r>
                    </a:p>
                    <a:p>
                      <a:pPr marL="117475" indent="-117475" algn="l" defTabSz="1019175" rtl="0" eaLnBrk="1" fontAlgn="base" hangingPunct="1">
                        <a:lnSpc>
                          <a:spcPct val="100000"/>
                        </a:lnSpc>
                        <a:spcBef>
                          <a:spcPts val="600"/>
                        </a:spcBef>
                        <a:spcAft>
                          <a:spcPct val="0"/>
                        </a:spcAft>
                        <a:buClr>
                          <a:srgbClr val="0070C0"/>
                        </a:buClr>
                        <a:buFont typeface="Arial"/>
                        <a:buChar char="•"/>
                      </a:pPr>
                      <a:r>
                        <a:rPr lang="en-US" sz="1400" kern="0" dirty="0">
                          <a:solidFill>
                            <a:srgbClr val="000000"/>
                          </a:solidFill>
                          <a:latin typeface="+mn-lt"/>
                          <a:ea typeface="ＭＳ Ｐゴシック" charset="-128"/>
                          <a:cs typeface="Arial" panose="020B0604020202020204" pitchFamily="34" charset="0"/>
                        </a:rPr>
                        <a:t>Can sign up for Parts A and B at any time or within 8 months of leaving the group plan to avoid late enrollment penalty</a:t>
                      </a:r>
                    </a:p>
                  </a:txBody>
                  <a:tcPr anchor="ctr">
                    <a:lnT w="12700" cap="flat" cmpd="sng" algn="ctr">
                      <a:solidFill>
                        <a:schemeClr val="accent6">
                          <a:lumMod val="75000"/>
                        </a:schemeClr>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996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enrollment periods</a:t>
            </a:r>
          </a:p>
        </p:txBody>
      </p:sp>
      <p:sp>
        <p:nvSpPr>
          <p:cNvPr id="3" name="Content Placeholder 2"/>
          <p:cNvSpPr>
            <a:spLocks noGrp="1"/>
          </p:cNvSpPr>
          <p:nvPr>
            <p:ph idx="1"/>
          </p:nvPr>
        </p:nvSpPr>
        <p:spPr/>
        <p:txBody>
          <a:bodyPr/>
          <a:lstStyle/>
          <a:p>
            <a:pPr lvl="0"/>
            <a:r>
              <a:rPr lang="en-US" sz="2000" dirty="0"/>
              <a:t>Open enrollment period (OEP)</a:t>
            </a:r>
          </a:p>
          <a:p>
            <a:pPr lvl="1"/>
            <a:r>
              <a:rPr lang="en-US" sz="1800" dirty="0"/>
              <a:t>October 15 through December 7 every year to enroll/change Medicare Part D plans or enroll/change Medicare Advantage (MA) plans</a:t>
            </a:r>
          </a:p>
          <a:p>
            <a:pPr lvl="0"/>
            <a:r>
              <a:rPr lang="en-US" sz="2000" dirty="0"/>
              <a:t>Medicare Advantage disenrollment period (MADP)</a:t>
            </a:r>
          </a:p>
          <a:p>
            <a:pPr lvl="1"/>
            <a:r>
              <a:rPr lang="en-US" sz="1800" dirty="0"/>
              <a:t>January 1 through February 14 </a:t>
            </a:r>
          </a:p>
          <a:p>
            <a:pPr lvl="0"/>
            <a:r>
              <a:rPr lang="en-US" sz="2000" dirty="0" err="1"/>
              <a:t>Medigap</a:t>
            </a:r>
            <a:r>
              <a:rPr lang="en-US" sz="2000" dirty="0"/>
              <a:t> open enrollment period</a:t>
            </a:r>
          </a:p>
          <a:p>
            <a:pPr lvl="1"/>
            <a:r>
              <a:rPr lang="en-US" sz="1800" dirty="0"/>
              <a:t>Lasts 6 months and starts the month you reach age 65 and are enrolled in Medicare Part B</a:t>
            </a:r>
          </a:p>
          <a:p>
            <a:pPr lvl="1"/>
            <a:r>
              <a:rPr lang="en-US" sz="1800" dirty="0"/>
              <a:t>No extra cost for those with pre-existing conditions if you enroll during this period</a:t>
            </a:r>
          </a:p>
          <a:p>
            <a:endParaRPr lang="en-US" sz="2000"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8908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enrollment penalties may apply</a:t>
            </a:r>
          </a:p>
        </p:txBody>
      </p:sp>
      <p:sp>
        <p:nvSpPr>
          <p:cNvPr id="3" name="Content Placeholder 2"/>
          <p:cNvSpPr>
            <a:spLocks noGrp="1"/>
          </p:cNvSpPr>
          <p:nvPr>
            <p:ph idx="1"/>
          </p:nvPr>
        </p:nvSpPr>
        <p:spPr/>
        <p:txBody>
          <a:bodyPr/>
          <a:lstStyle/>
          <a:p>
            <a:r>
              <a:rPr lang="en-US" sz="2000" dirty="0"/>
              <a:t>Applies for as long as you are enrolled in Part B</a:t>
            </a:r>
          </a:p>
          <a:p>
            <a:r>
              <a:rPr lang="en-US" sz="2000" dirty="0"/>
              <a:t>Your monthly premium for Part B may go up 10% for each full 12-month period that you could have had Part B, but didn't sign up for it</a:t>
            </a:r>
          </a:p>
          <a:p>
            <a:r>
              <a:rPr lang="en-US" sz="2000" dirty="0"/>
              <a:t>The penalty clock starts ticking at the beginning of the month after your 7-month initial enrollment period (IEP) expires, and shuts off on the final day of the annual general enrollment period (GEP) in which you sign up for Part B (regardless of the actual date you signed up)</a:t>
            </a:r>
          </a:p>
        </p:txBody>
      </p:sp>
      <p:sp>
        <p:nvSpPr>
          <p:cNvPr id="11" name="Text Placeholder 10"/>
          <p:cNvSpPr>
            <a:spLocks noGrp="1"/>
          </p:cNvSpPr>
          <p:nvPr>
            <p:ph type="body" sz="quarter" idx="10"/>
          </p:nvPr>
        </p:nvSpPr>
        <p:spPr/>
        <p:txBody>
          <a:bodyPr/>
          <a:lstStyle/>
          <a:p>
            <a:r>
              <a:rPr lang="en-US" dirty="0"/>
              <a:t>Medicare Part D penalty applies if there is a lapse in creditable prescription drug coverage exceeding a 63-day period. The penalty is 1% of the Medicare Part D base premium ($34.10 for 2016) for each full month you were eligible but went without coverage and did not have other, creditable coverage. Note that there is also a late enrollment penalty applied to Medicare Part A for recipients who were not eligible for free premiums and enrolled late.</a:t>
            </a:r>
          </a:p>
        </p:txBody>
      </p:sp>
    </p:spTree>
    <p:extLst>
      <p:ext uri="{BB962C8B-B14F-4D97-AF65-F5344CB8AC3E}">
        <p14:creationId xmlns:p14="http://schemas.microsoft.com/office/powerpoint/2010/main" val="240170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coverage options</a:t>
            </a:r>
          </a:p>
        </p:txBody>
      </p:sp>
      <p:sp>
        <p:nvSpPr>
          <p:cNvPr id="3" name="Text Placeholder 2"/>
          <p:cNvSpPr>
            <a:spLocks noGrp="1"/>
          </p:cNvSpPr>
          <p:nvPr>
            <p:ph type="body" sz="quarter" idx="10"/>
          </p:nvPr>
        </p:nvSpPr>
        <p:spPr/>
        <p:txBody>
          <a:bodyPr/>
          <a:lstStyle/>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93566406"/>
              </p:ext>
            </p:extLst>
          </p:nvPr>
        </p:nvGraphicFramePr>
        <p:xfrm>
          <a:off x="694734" y="2103270"/>
          <a:ext cx="7763465" cy="3351007"/>
        </p:xfrm>
        <a:graphic>
          <a:graphicData uri="http://schemas.openxmlformats.org/drawingml/2006/table">
            <a:tbl>
              <a:tblPr firstRow="1" bandRow="1">
                <a:tableStyleId>{5C22544A-7EE6-4342-B048-85BDC9FD1C3A}</a:tableStyleId>
              </a:tblPr>
              <a:tblGrid>
                <a:gridCol w="3637722">
                  <a:extLst>
                    <a:ext uri="{9D8B030D-6E8A-4147-A177-3AD203B41FA5}">
                      <a16:colId xmlns:a16="http://schemas.microsoft.com/office/drawing/2014/main" val="20000"/>
                    </a:ext>
                  </a:extLst>
                </a:gridCol>
                <a:gridCol w="348130">
                  <a:extLst>
                    <a:ext uri="{9D8B030D-6E8A-4147-A177-3AD203B41FA5}">
                      <a16:colId xmlns:a16="http://schemas.microsoft.com/office/drawing/2014/main" val="20001"/>
                    </a:ext>
                  </a:extLst>
                </a:gridCol>
                <a:gridCol w="3777613">
                  <a:extLst>
                    <a:ext uri="{9D8B030D-6E8A-4147-A177-3AD203B41FA5}">
                      <a16:colId xmlns:a16="http://schemas.microsoft.com/office/drawing/2014/main" val="20002"/>
                    </a:ext>
                  </a:extLst>
                </a:gridCol>
              </a:tblGrid>
              <a:tr h="0">
                <a:tc>
                  <a:txBody>
                    <a:bodyPr/>
                    <a:lstStyle/>
                    <a:p>
                      <a:pPr algn="l"/>
                      <a:r>
                        <a:rPr lang="en-US" sz="1800" b="0" dirty="0">
                          <a:solidFill>
                            <a:srgbClr val="FFFFFF"/>
                          </a:solidFill>
                          <a:latin typeface="+mj-lt"/>
                        </a:rPr>
                        <a:t>Medicare Advantage (Part C)</a:t>
                      </a:r>
                    </a:p>
                  </a:txBody>
                  <a:tcPr marL="548640" marR="161365" marT="182880" marB="80682">
                    <a:lnL w="12700" cmpd="sng">
                      <a:noFill/>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en-US" sz="1400" b="1" dirty="0">
                        <a:solidFill>
                          <a:srgbClr val="F68222"/>
                        </a:solidFill>
                        <a:latin typeface="+mj-lt"/>
                      </a:endParaRPr>
                    </a:p>
                  </a:txBody>
                  <a:tcPr marL="161365" marR="161365" marT="80682" marB="80682">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03433" rtl="0" eaLnBrk="1" latinLnBrk="0" hangingPunct="1">
                        <a:spcAft>
                          <a:spcPts val="1000"/>
                        </a:spcAft>
                        <a:buClr>
                          <a:srgbClr val="FFFFFF"/>
                        </a:buClr>
                        <a:buFont typeface="Arial"/>
                        <a:buNone/>
                      </a:pPr>
                      <a:r>
                        <a:rPr lang="en-US" sz="1800" b="0" kern="1200" dirty="0" err="1">
                          <a:solidFill>
                            <a:srgbClr val="FFFFFF"/>
                          </a:solidFill>
                          <a:latin typeface="+mj-lt"/>
                          <a:ea typeface="+mn-ea"/>
                          <a:cs typeface="+mn-cs"/>
                        </a:rPr>
                        <a:t>Medigap</a:t>
                      </a:r>
                      <a:r>
                        <a:rPr lang="en-US" sz="1800" b="0" kern="1200" dirty="0">
                          <a:solidFill>
                            <a:srgbClr val="FFFFFF"/>
                          </a:solidFill>
                          <a:latin typeface="+mj-lt"/>
                          <a:ea typeface="+mn-ea"/>
                          <a:cs typeface="+mn-cs"/>
                        </a:rPr>
                        <a:t> policy</a:t>
                      </a:r>
                    </a:p>
                  </a:txBody>
                  <a:tcPr marL="548640" marR="161365" marT="182880" marB="80682">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463"/>
                    </a:solidFill>
                  </a:tcPr>
                </a:tc>
                <a:extLst>
                  <a:ext uri="{0D108BD9-81ED-4DB2-BD59-A6C34878D82A}">
                    <a16:rowId xmlns:a16="http://schemas.microsoft.com/office/drawing/2014/main" val="10000"/>
                  </a:ext>
                </a:extLst>
              </a:tr>
              <a:tr h="1826306">
                <a:tc>
                  <a:txBody>
                    <a:bodyPr/>
                    <a:lstStyle/>
                    <a:p>
                      <a:pPr marL="177800" indent="-177800" algn="l">
                        <a:spcAft>
                          <a:spcPts val="1000"/>
                        </a:spcAft>
                        <a:buClr>
                          <a:srgbClr val="FFFFFF"/>
                        </a:buClr>
                        <a:buFont typeface="Arial"/>
                        <a:buChar char="•"/>
                      </a:pPr>
                      <a:r>
                        <a:rPr lang="en-US" sz="1400" dirty="0">
                          <a:solidFill>
                            <a:srgbClr val="FFFFFF"/>
                          </a:solidFill>
                          <a:latin typeface="+mj-lt"/>
                        </a:rPr>
                        <a:t>Private alternative to Medicare Parts A and B — must have at least equivalent benefit, regulated by Medicare</a:t>
                      </a:r>
                    </a:p>
                    <a:p>
                      <a:pPr marL="177800" indent="-177800" algn="l">
                        <a:spcAft>
                          <a:spcPts val="1000"/>
                        </a:spcAft>
                        <a:buClr>
                          <a:srgbClr val="FFFFFF"/>
                        </a:buClr>
                        <a:buFont typeface="Arial"/>
                        <a:buChar char="•"/>
                      </a:pPr>
                      <a:r>
                        <a:rPr lang="en-US" sz="1400" dirty="0">
                          <a:solidFill>
                            <a:srgbClr val="FFFFFF"/>
                          </a:solidFill>
                          <a:latin typeface="+mj-lt"/>
                        </a:rPr>
                        <a:t>Generally, offers additional benefits, such as vision, dental, and hearing, and many include prescription drug coverage</a:t>
                      </a:r>
                    </a:p>
                    <a:p>
                      <a:pPr marL="177800" indent="-177800" algn="l">
                        <a:spcAft>
                          <a:spcPts val="1000"/>
                        </a:spcAft>
                        <a:buClr>
                          <a:srgbClr val="FFFFFF"/>
                        </a:buClr>
                        <a:buFont typeface="Arial"/>
                        <a:buChar char="•"/>
                      </a:pPr>
                      <a:r>
                        <a:rPr lang="en-US" sz="1400" dirty="0">
                          <a:solidFill>
                            <a:srgbClr val="FFFFFF"/>
                          </a:solidFill>
                          <a:latin typeface="+mj-lt"/>
                        </a:rPr>
                        <a:t>Eliminates some Medicare co-payments and deductibles</a:t>
                      </a:r>
                    </a:p>
                    <a:p>
                      <a:pPr marL="177800" indent="-177800" algn="l">
                        <a:spcAft>
                          <a:spcPts val="1000"/>
                        </a:spcAft>
                        <a:buClr>
                          <a:srgbClr val="FFFFFF"/>
                        </a:buClr>
                        <a:buFont typeface="Arial"/>
                        <a:buChar char="•"/>
                      </a:pPr>
                      <a:r>
                        <a:rPr lang="en-US" sz="1400" dirty="0">
                          <a:solidFill>
                            <a:srgbClr val="FFFFFF"/>
                          </a:solidFill>
                          <a:latin typeface="+mj-lt"/>
                        </a:rPr>
                        <a:t>Plans have service areas </a:t>
                      </a:r>
                      <a:r>
                        <a:rPr kumimoji="0" lang="en-US" sz="1400" b="0" i="0" u="none" strike="noStrike" kern="1200" cap="none" spc="0" normalizeH="0" baseline="0" noProof="0" dirty="0">
                          <a:ln>
                            <a:noFill/>
                          </a:ln>
                          <a:solidFill>
                            <a:srgbClr val="FFFFFF"/>
                          </a:solidFill>
                          <a:effectLst/>
                          <a:uLnTx/>
                          <a:uFillTx/>
                          <a:latin typeface="Source Sans Pro"/>
                          <a:ea typeface="+mn-ea"/>
                          <a:cs typeface="+mn-cs"/>
                        </a:rPr>
                        <a:t>—</a:t>
                      </a:r>
                      <a:r>
                        <a:rPr lang="en-US" sz="1400" kern="1200" dirty="0">
                          <a:solidFill>
                            <a:srgbClr val="FFFFFF"/>
                          </a:solidFill>
                          <a:latin typeface="+mn-lt"/>
                          <a:ea typeface="+mn-ea"/>
                          <a:cs typeface="+mn-cs"/>
                        </a:rPr>
                        <a:t> </a:t>
                      </a:r>
                      <a:r>
                        <a:rPr lang="en-US" sz="1400" dirty="0">
                          <a:solidFill>
                            <a:srgbClr val="FFFFFF"/>
                          </a:solidFill>
                          <a:latin typeface="+mj-lt"/>
                        </a:rPr>
                        <a:t>most coverage offered through an HMO or PPO network</a:t>
                      </a:r>
                    </a:p>
                  </a:txBody>
                  <a:tcPr marL="161365" marR="161365" marT="137160" marB="161365">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177800" indent="-177800" algn="l">
                        <a:spcAft>
                          <a:spcPts val="1000"/>
                        </a:spcAft>
                        <a:buClr>
                          <a:srgbClr val="0070C0"/>
                        </a:buClr>
                        <a:buFont typeface="Arial"/>
                        <a:buChar char="•"/>
                      </a:pPr>
                      <a:endParaRPr lang="en-US" sz="1400" dirty="0">
                        <a:solidFill>
                          <a:schemeClr val="accent4"/>
                        </a:solidFill>
                      </a:endParaRPr>
                    </a:p>
                  </a:txBody>
                  <a:tcPr marL="161365" marR="161365" marT="40341" marB="161365">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7800" indent="-177800" algn="l" defTabSz="403433" rtl="0" eaLnBrk="1" latinLnBrk="0" hangingPunct="1">
                        <a:spcAft>
                          <a:spcPts val="1000"/>
                        </a:spcAft>
                        <a:buClr>
                          <a:srgbClr val="FFFFFF"/>
                        </a:buClr>
                        <a:buFont typeface="Arial"/>
                        <a:buChar char="•"/>
                      </a:pPr>
                      <a:r>
                        <a:rPr lang="en-US" sz="1400" kern="1200" dirty="0">
                          <a:solidFill>
                            <a:srgbClr val="FFFFFF"/>
                          </a:solidFill>
                          <a:latin typeface="+mj-lt"/>
                          <a:ea typeface="+mn-ea"/>
                          <a:cs typeface="+mn-cs"/>
                        </a:rPr>
                        <a:t>Offered through private insurance companies</a:t>
                      </a:r>
                    </a:p>
                    <a:p>
                      <a:pPr marL="177800" indent="-177800" algn="l" defTabSz="403433" rtl="0" eaLnBrk="1" latinLnBrk="0" hangingPunct="1">
                        <a:spcAft>
                          <a:spcPts val="1000"/>
                        </a:spcAft>
                        <a:buClr>
                          <a:srgbClr val="FFFFFF"/>
                        </a:buClr>
                        <a:buFont typeface="Arial"/>
                        <a:buChar char="•"/>
                      </a:pPr>
                      <a:r>
                        <a:rPr lang="en-US" sz="1400" kern="1200" dirty="0">
                          <a:solidFill>
                            <a:srgbClr val="FFFFFF"/>
                          </a:solidFill>
                          <a:latin typeface="+mj-lt"/>
                          <a:ea typeface="+mn-ea"/>
                          <a:cs typeface="+mn-cs"/>
                        </a:rPr>
                        <a:t>Extra insurance that will cover certain expenses not covered by Medicare such </a:t>
                      </a:r>
                      <a:br>
                        <a:rPr lang="en-US" sz="1400" kern="1200" dirty="0">
                          <a:solidFill>
                            <a:srgbClr val="FFFFFF"/>
                          </a:solidFill>
                          <a:latin typeface="+mj-lt"/>
                          <a:ea typeface="+mn-ea"/>
                          <a:cs typeface="+mn-cs"/>
                        </a:rPr>
                      </a:br>
                      <a:r>
                        <a:rPr lang="en-US" sz="1400" kern="1200" dirty="0">
                          <a:solidFill>
                            <a:srgbClr val="FFFFFF"/>
                          </a:solidFill>
                          <a:latin typeface="+mj-lt"/>
                          <a:ea typeface="+mn-ea"/>
                          <a:cs typeface="+mn-cs"/>
                        </a:rPr>
                        <a:t>as deductibles, copays, and uncovered services</a:t>
                      </a:r>
                    </a:p>
                    <a:p>
                      <a:pPr marL="177800" indent="-177800" algn="l" defTabSz="403433" rtl="0" eaLnBrk="1" latinLnBrk="0" hangingPunct="1">
                        <a:spcAft>
                          <a:spcPts val="1000"/>
                        </a:spcAft>
                        <a:buClr>
                          <a:srgbClr val="FFFFFF"/>
                        </a:buClr>
                        <a:buFont typeface="Arial"/>
                        <a:buChar char="•"/>
                      </a:pPr>
                      <a:r>
                        <a:rPr lang="en-US" sz="1400" kern="1200" dirty="0">
                          <a:solidFill>
                            <a:srgbClr val="FFFFFF"/>
                          </a:solidFill>
                          <a:latin typeface="+mj-lt"/>
                          <a:ea typeface="+mn-ea"/>
                          <a:cs typeface="+mn-cs"/>
                        </a:rPr>
                        <a:t>Premiums will vary by area and are paid separately from Medicare Part B and D premiums</a:t>
                      </a:r>
                    </a:p>
                  </a:txBody>
                  <a:tcPr marL="161365" marR="161365" marT="137160" marB="18288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3463"/>
                    </a:solid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lum bright="40000"/>
            <a:extLst>
              <a:ext uri="{28A0092B-C50C-407E-A947-70E740481C1C}">
                <a14:useLocalDpi xmlns:a14="http://schemas.microsoft.com/office/drawing/2010/main" val="0"/>
              </a:ext>
            </a:extLst>
          </a:blip>
          <a:stretch>
            <a:fillRect/>
          </a:stretch>
        </p:blipFill>
        <p:spPr>
          <a:xfrm>
            <a:off x="4839195" y="2273653"/>
            <a:ext cx="285447" cy="2854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68" y="2273654"/>
            <a:ext cx="329639" cy="323822"/>
          </a:xfrm>
          <a:prstGeom prst="rect">
            <a:avLst/>
          </a:prstGeom>
        </p:spPr>
      </p:pic>
    </p:spTree>
    <p:extLst>
      <p:ext uri="{BB962C8B-B14F-4D97-AF65-F5344CB8AC3E}">
        <p14:creationId xmlns:p14="http://schemas.microsoft.com/office/powerpoint/2010/main" val="293527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229544" y="2256755"/>
            <a:ext cx="3063171" cy="3797457"/>
          </a:xfrm>
          <a:prstGeom prst="rect">
            <a:avLst/>
          </a:prstGeom>
          <a:solidFill>
            <a:srgbClr val="FCAF1C"/>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99320" eaLnBrk="1" hangingPunct="1">
              <a:spcBef>
                <a:spcPct val="0"/>
              </a:spcBef>
            </a:pPr>
            <a:endParaRPr lang="en-US" sz="1765" dirty="0">
              <a:latin typeface="+mn-lt"/>
              <a:ea typeface="ＭＳ Ｐゴシック" charset="0"/>
              <a:cs typeface="ＭＳ Ｐゴシック" charset="0"/>
            </a:endParaRPr>
          </a:p>
        </p:txBody>
      </p:sp>
      <p:sp>
        <p:nvSpPr>
          <p:cNvPr id="2" name="Title 1"/>
          <p:cNvSpPr>
            <a:spLocks noGrp="1"/>
          </p:cNvSpPr>
          <p:nvPr>
            <p:ph type="title"/>
          </p:nvPr>
        </p:nvSpPr>
        <p:spPr/>
        <p:txBody>
          <a:bodyPr/>
          <a:lstStyle/>
          <a:p>
            <a:r>
              <a:rPr lang="en-US" dirty="0"/>
              <a:t>Two paths for coverage</a:t>
            </a:r>
          </a:p>
        </p:txBody>
      </p:sp>
      <p:sp>
        <p:nvSpPr>
          <p:cNvPr id="4" name="TextBox 3"/>
          <p:cNvSpPr txBox="1"/>
          <p:nvPr/>
        </p:nvSpPr>
        <p:spPr>
          <a:xfrm>
            <a:off x="1915384" y="1944162"/>
            <a:ext cx="1691490" cy="338554"/>
          </a:xfrm>
          <a:prstGeom prst="rect">
            <a:avLst/>
          </a:prstGeom>
          <a:noFill/>
        </p:spPr>
        <p:txBody>
          <a:bodyPr wrap="none" rtlCol="0">
            <a:spAutoFit/>
          </a:bodyPr>
          <a:lstStyle/>
          <a:p>
            <a:r>
              <a:rPr lang="en-US" sz="1600" dirty="0">
                <a:solidFill>
                  <a:srgbClr val="000000"/>
                </a:solidFill>
                <a:latin typeface="+mj-lt"/>
              </a:rPr>
              <a:t>Original Medicare</a:t>
            </a:r>
          </a:p>
        </p:txBody>
      </p:sp>
      <p:sp>
        <p:nvSpPr>
          <p:cNvPr id="6" name="TextBox 5"/>
          <p:cNvSpPr txBox="1"/>
          <p:nvPr/>
        </p:nvSpPr>
        <p:spPr>
          <a:xfrm>
            <a:off x="5185273" y="1944162"/>
            <a:ext cx="3243439" cy="336695"/>
          </a:xfrm>
          <a:prstGeom prst="rect">
            <a:avLst/>
          </a:prstGeom>
          <a:noFill/>
        </p:spPr>
        <p:txBody>
          <a:bodyPr wrap="square" rtlCol="0">
            <a:spAutoFit/>
          </a:bodyPr>
          <a:lstStyle/>
          <a:p>
            <a:r>
              <a:rPr lang="en-US" sz="1588" dirty="0">
                <a:solidFill>
                  <a:srgbClr val="000000"/>
                </a:solidFill>
                <a:latin typeface="+mj-lt"/>
              </a:rPr>
              <a:t>Medicare Advantage</a:t>
            </a:r>
          </a:p>
        </p:txBody>
      </p:sp>
      <p:sp>
        <p:nvSpPr>
          <p:cNvPr id="8" name="Rectangle 7"/>
          <p:cNvSpPr/>
          <p:nvPr/>
        </p:nvSpPr>
        <p:spPr bwMode="auto">
          <a:xfrm>
            <a:off x="1658470" y="2488234"/>
            <a:ext cx="1013012" cy="669832"/>
          </a:xfrm>
          <a:prstGeom prst="rect">
            <a:avLst/>
          </a:prstGeom>
          <a:solidFill>
            <a:srgbClr val="275A21"/>
          </a:solidFill>
          <a:ln w="9525" cap="flat" cmpd="sng" algn="ctr">
            <a:noFill/>
            <a:prstDash val="solid"/>
            <a:round/>
            <a:headEnd type="none" w="med" len="med"/>
            <a:tailEnd type="none" w="med" len="med"/>
          </a:ln>
          <a:effectLst/>
        </p:spPr>
        <p:txBody>
          <a:bodyPr vert="horz" wrap="square" lIns="0" tIns="40341" rIns="0" bIns="40341" numCol="1" rtlCol="0" anchor="ctr" anchorCtr="0" compatLnSpc="1">
            <a:prstTxWarp prst="textNoShape">
              <a:avLst/>
            </a:prstTxWarp>
          </a:bodyPr>
          <a:lstStyle/>
          <a:p>
            <a:pPr defTabSz="899320" eaLnBrk="1" hangingPunct="1">
              <a:spcBef>
                <a:spcPct val="0"/>
              </a:spcBef>
            </a:pPr>
            <a:r>
              <a:rPr lang="en-US" sz="1600" dirty="0">
                <a:solidFill>
                  <a:srgbClr val="FFFFFF"/>
                </a:solidFill>
                <a:latin typeface="+mj-lt"/>
                <a:ea typeface="ＭＳ Ｐゴシック" charset="0"/>
                <a:cs typeface="ＭＳ Ｐゴシック" charset="0"/>
              </a:rPr>
              <a:t>PART A</a:t>
            </a:r>
          </a:p>
          <a:p>
            <a:pPr defTabSz="899320" eaLnBrk="1" hangingPunct="1">
              <a:spcBef>
                <a:spcPct val="0"/>
              </a:spcBef>
            </a:pPr>
            <a:r>
              <a:rPr lang="en-US" sz="1600" dirty="0">
                <a:solidFill>
                  <a:srgbClr val="FFFFFF"/>
                </a:solidFill>
                <a:latin typeface="+mj-lt"/>
                <a:ea typeface="ＭＳ Ｐゴシック" charset="0"/>
                <a:cs typeface="ＭＳ Ｐゴシック" charset="0"/>
              </a:rPr>
              <a:t>(hospital)</a:t>
            </a:r>
          </a:p>
        </p:txBody>
      </p:sp>
      <p:sp>
        <p:nvSpPr>
          <p:cNvPr id="9" name="Rectangle 8"/>
          <p:cNvSpPr/>
          <p:nvPr/>
        </p:nvSpPr>
        <p:spPr bwMode="auto">
          <a:xfrm>
            <a:off x="2814918" y="2488234"/>
            <a:ext cx="1030941" cy="669832"/>
          </a:xfrm>
          <a:prstGeom prst="rect">
            <a:avLst/>
          </a:prstGeom>
          <a:solidFill>
            <a:srgbClr val="005F6C"/>
          </a:solidFill>
          <a:ln w="9525" cap="flat" cmpd="sng" algn="ctr">
            <a:noFill/>
            <a:prstDash val="solid"/>
            <a:round/>
            <a:headEnd type="none" w="med" len="med"/>
            <a:tailEnd type="none" w="med" len="med"/>
          </a:ln>
          <a:effectLst/>
        </p:spPr>
        <p:txBody>
          <a:bodyPr vert="horz" wrap="square" lIns="0" tIns="40341" rIns="0" bIns="40341" numCol="1" rtlCol="0" anchor="ctr" anchorCtr="0" compatLnSpc="1">
            <a:prstTxWarp prst="textNoShape">
              <a:avLst/>
            </a:prstTxWarp>
          </a:bodyPr>
          <a:lstStyle/>
          <a:p>
            <a:pPr defTabSz="899320"/>
            <a:r>
              <a:rPr lang="en-US" sz="1600" dirty="0">
                <a:solidFill>
                  <a:srgbClr val="FFFFFF"/>
                </a:solidFill>
                <a:latin typeface="+mj-lt"/>
                <a:ea typeface="ＭＳ Ｐゴシック" charset="0"/>
                <a:cs typeface="ＭＳ Ｐゴシック" charset="0"/>
              </a:rPr>
              <a:t>PART B</a:t>
            </a:r>
          </a:p>
          <a:p>
            <a:pPr defTabSz="899320"/>
            <a:r>
              <a:rPr lang="en-US" sz="1600" dirty="0">
                <a:solidFill>
                  <a:srgbClr val="FFFFFF"/>
                </a:solidFill>
                <a:latin typeface="+mj-lt"/>
                <a:ea typeface="ＭＳ Ｐゴシック" charset="0"/>
                <a:cs typeface="ＭＳ Ｐゴシック" charset="0"/>
              </a:rPr>
              <a:t>(doctor)</a:t>
            </a:r>
          </a:p>
        </p:txBody>
      </p:sp>
      <p:sp>
        <p:nvSpPr>
          <p:cNvPr id="10" name="TextBox 9"/>
          <p:cNvSpPr txBox="1"/>
          <p:nvPr/>
        </p:nvSpPr>
        <p:spPr>
          <a:xfrm>
            <a:off x="1221493" y="3498215"/>
            <a:ext cx="3068469" cy="338554"/>
          </a:xfrm>
          <a:prstGeom prst="rect">
            <a:avLst/>
          </a:prstGeom>
          <a:noFill/>
        </p:spPr>
        <p:txBody>
          <a:bodyPr wrap="none" rtlCol="0">
            <a:spAutoFit/>
          </a:bodyPr>
          <a:lstStyle/>
          <a:p>
            <a:r>
              <a:rPr lang="en-US" sz="1600" dirty="0">
                <a:solidFill>
                  <a:srgbClr val="000000"/>
                </a:solidFill>
                <a:latin typeface="+mj-lt"/>
              </a:rPr>
              <a:t>Need prescription drug coverage?</a:t>
            </a:r>
          </a:p>
        </p:txBody>
      </p:sp>
      <p:sp>
        <p:nvSpPr>
          <p:cNvPr id="11" name="Rectangle 10"/>
          <p:cNvSpPr/>
          <p:nvPr/>
        </p:nvSpPr>
        <p:spPr bwMode="auto">
          <a:xfrm>
            <a:off x="2254623" y="3891068"/>
            <a:ext cx="1013012" cy="669832"/>
          </a:xfrm>
          <a:prstGeom prst="rect">
            <a:avLst/>
          </a:prstGeom>
          <a:solidFill>
            <a:srgbClr val="4E1C65"/>
          </a:solid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eaLnBrk="1" hangingPunct="1">
              <a:spcBef>
                <a:spcPct val="0"/>
              </a:spcBef>
            </a:pPr>
            <a:r>
              <a:rPr lang="en-US" sz="1600" dirty="0">
                <a:solidFill>
                  <a:srgbClr val="FFFFFF"/>
                </a:solidFill>
                <a:latin typeface="+mj-lt"/>
                <a:ea typeface="ＭＳ Ｐゴシック" charset="0"/>
                <a:cs typeface="ＭＳ Ｐゴシック" charset="0"/>
              </a:rPr>
              <a:t>PART D</a:t>
            </a:r>
          </a:p>
          <a:p>
            <a:pPr defTabSz="899320" eaLnBrk="1" hangingPunct="1">
              <a:spcBef>
                <a:spcPct val="0"/>
              </a:spcBef>
            </a:pPr>
            <a:r>
              <a:rPr lang="en-US" sz="1600" dirty="0">
                <a:solidFill>
                  <a:srgbClr val="FFFFFF"/>
                </a:solidFill>
                <a:latin typeface="+mj-lt"/>
                <a:ea typeface="ＭＳ Ｐゴシック" charset="0"/>
                <a:cs typeface="ＭＳ Ｐゴシック" charset="0"/>
              </a:rPr>
              <a:t>(drug)</a:t>
            </a:r>
          </a:p>
        </p:txBody>
      </p:sp>
      <p:sp>
        <p:nvSpPr>
          <p:cNvPr id="12" name="TextBox 11"/>
          <p:cNvSpPr txBox="1"/>
          <p:nvPr/>
        </p:nvSpPr>
        <p:spPr>
          <a:xfrm>
            <a:off x="1351570" y="4886151"/>
            <a:ext cx="2776722" cy="338554"/>
          </a:xfrm>
          <a:prstGeom prst="rect">
            <a:avLst/>
          </a:prstGeom>
          <a:noFill/>
        </p:spPr>
        <p:txBody>
          <a:bodyPr wrap="none" rtlCol="0">
            <a:spAutoFit/>
          </a:bodyPr>
          <a:lstStyle/>
          <a:p>
            <a:r>
              <a:rPr lang="en-US" sz="1600" dirty="0">
                <a:solidFill>
                  <a:srgbClr val="000000"/>
                </a:solidFill>
                <a:latin typeface="+mj-lt"/>
              </a:rPr>
              <a:t>Need supplemental coverage?</a:t>
            </a:r>
          </a:p>
        </p:txBody>
      </p:sp>
      <p:sp>
        <p:nvSpPr>
          <p:cNvPr id="13" name="Rectangle 12"/>
          <p:cNvSpPr/>
          <p:nvPr/>
        </p:nvSpPr>
        <p:spPr bwMode="auto">
          <a:xfrm>
            <a:off x="2254623" y="5244738"/>
            <a:ext cx="1013012" cy="609600"/>
          </a:xfrm>
          <a:prstGeom prst="rect">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eaLnBrk="1" hangingPunct="1">
              <a:spcBef>
                <a:spcPct val="0"/>
              </a:spcBef>
            </a:pPr>
            <a:r>
              <a:rPr lang="en-US" sz="1600" dirty="0">
                <a:solidFill>
                  <a:srgbClr val="FFFFFF"/>
                </a:solidFill>
                <a:latin typeface="+mj-lt"/>
                <a:ea typeface="ＭＳ Ｐゴシック" charset="0"/>
                <a:cs typeface="ＭＳ Ｐゴシック" charset="0"/>
              </a:rPr>
              <a:t>Medigap</a:t>
            </a:r>
          </a:p>
        </p:txBody>
      </p:sp>
      <p:sp>
        <p:nvSpPr>
          <p:cNvPr id="14" name="Down Arrow 13"/>
          <p:cNvSpPr/>
          <p:nvPr/>
        </p:nvSpPr>
        <p:spPr bwMode="auto">
          <a:xfrm>
            <a:off x="2570629" y="3295057"/>
            <a:ext cx="381000" cy="215153"/>
          </a:xfrm>
          <a:prstGeom prst="downArrow">
            <a:avLst/>
          </a:prstGeom>
          <a:solidFill>
            <a:schemeClr val="bg1"/>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99320" eaLnBrk="1" hangingPunct="1">
              <a:spcBef>
                <a:spcPct val="0"/>
              </a:spcBef>
            </a:pPr>
            <a:endParaRPr lang="en-US" sz="1765" dirty="0">
              <a:latin typeface="+mn-lt"/>
              <a:ea typeface="ＭＳ Ｐゴシック" charset="0"/>
              <a:cs typeface="ＭＳ Ｐゴシック" charset="0"/>
            </a:endParaRPr>
          </a:p>
        </p:txBody>
      </p:sp>
      <p:sp>
        <p:nvSpPr>
          <p:cNvPr id="15" name="Down Arrow 14"/>
          <p:cNvSpPr/>
          <p:nvPr/>
        </p:nvSpPr>
        <p:spPr bwMode="auto">
          <a:xfrm>
            <a:off x="2570629" y="4670997"/>
            <a:ext cx="381000" cy="215153"/>
          </a:xfrm>
          <a:prstGeom prst="downArrow">
            <a:avLst/>
          </a:prstGeom>
          <a:solidFill>
            <a:schemeClr val="bg1"/>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99320" eaLnBrk="1" hangingPunct="1">
              <a:spcBef>
                <a:spcPct val="0"/>
              </a:spcBef>
            </a:pPr>
            <a:endParaRPr lang="en-US" sz="1765" dirty="0">
              <a:latin typeface="+mn-lt"/>
              <a:ea typeface="ＭＳ Ｐゴシック" charset="0"/>
              <a:cs typeface="ＭＳ Ｐゴシック" charset="0"/>
            </a:endParaRPr>
          </a:p>
        </p:txBody>
      </p:sp>
      <p:sp>
        <p:nvSpPr>
          <p:cNvPr id="17" name="Rectangle 16"/>
          <p:cNvSpPr/>
          <p:nvPr/>
        </p:nvSpPr>
        <p:spPr bwMode="auto">
          <a:xfrm>
            <a:off x="5449529" y="2256755"/>
            <a:ext cx="2583319" cy="2111188"/>
          </a:xfrm>
          <a:prstGeom prst="rect">
            <a:avLst/>
          </a:prstGeom>
          <a:solidFill>
            <a:srgbClr val="BA6027"/>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0682" tIns="40341" rIns="80682" bIns="40341" numCol="1" rtlCol="0" anchor="t" anchorCtr="0" compatLnSpc="1">
            <a:prstTxWarp prst="textNoShape">
              <a:avLst/>
            </a:prstTxWarp>
          </a:bodyPr>
          <a:lstStyle/>
          <a:p>
            <a:pPr defTabSz="899320" eaLnBrk="1" hangingPunct="1">
              <a:lnSpc>
                <a:spcPct val="110000"/>
              </a:lnSpc>
              <a:spcBef>
                <a:spcPct val="0"/>
              </a:spcBef>
            </a:pPr>
            <a:endParaRPr lang="en-US" sz="1600" dirty="0">
              <a:solidFill>
                <a:srgbClr val="FFFFFF"/>
              </a:solidFill>
              <a:latin typeface="+mj-lt"/>
              <a:ea typeface="ＭＳ Ｐゴシック" charset="0"/>
              <a:cs typeface="ＭＳ Ｐゴシック" charset="0"/>
            </a:endParaRPr>
          </a:p>
          <a:p>
            <a:pPr defTabSz="899320" eaLnBrk="1" hangingPunct="1">
              <a:lnSpc>
                <a:spcPct val="110000"/>
              </a:lnSpc>
              <a:spcBef>
                <a:spcPct val="0"/>
              </a:spcBef>
            </a:pPr>
            <a:r>
              <a:rPr lang="en-US" sz="1600" dirty="0">
                <a:solidFill>
                  <a:srgbClr val="FFFFFF"/>
                </a:solidFill>
                <a:latin typeface="+mj-lt"/>
                <a:ea typeface="ＭＳ Ｐゴシック" charset="0"/>
                <a:cs typeface="ＭＳ Ｐゴシック" charset="0"/>
              </a:rPr>
              <a:t>PART C</a:t>
            </a:r>
          </a:p>
          <a:p>
            <a:pPr defTabSz="899320" eaLnBrk="1" hangingPunct="1">
              <a:lnSpc>
                <a:spcPct val="110000"/>
              </a:lnSpc>
              <a:spcBef>
                <a:spcPct val="0"/>
              </a:spcBef>
            </a:pPr>
            <a:r>
              <a:rPr lang="en-US" sz="1600" dirty="0">
                <a:solidFill>
                  <a:srgbClr val="FFFFFF"/>
                </a:solidFill>
                <a:latin typeface="+mj-lt"/>
                <a:ea typeface="ＭＳ Ｐゴシック" charset="0"/>
                <a:cs typeface="ＭＳ Ｐゴシック" charset="0"/>
              </a:rPr>
              <a:t>(Combines Medicare Part A, Part B, and </a:t>
            </a:r>
            <a:r>
              <a:rPr lang="en-US" sz="1600" u="sng" dirty="0">
                <a:solidFill>
                  <a:srgbClr val="FFFFFF"/>
                </a:solidFill>
                <a:latin typeface="+mj-lt"/>
                <a:ea typeface="ＭＳ Ｐゴシック" charset="0"/>
                <a:cs typeface="ＭＳ Ｐゴシック" charset="0"/>
              </a:rPr>
              <a:t>usually</a:t>
            </a:r>
            <a:r>
              <a:rPr lang="en-US" sz="1600" dirty="0">
                <a:solidFill>
                  <a:srgbClr val="FFFFFF"/>
                </a:solidFill>
                <a:latin typeface="+mj-lt"/>
                <a:ea typeface="ＭＳ Ｐゴシック" charset="0"/>
                <a:cs typeface="ＭＳ Ｐゴシック" charset="0"/>
              </a:rPr>
              <a:t> Part D)</a:t>
            </a:r>
          </a:p>
          <a:p>
            <a:pPr defTabSz="899320" eaLnBrk="1" hangingPunct="1">
              <a:lnSpc>
                <a:spcPct val="110000"/>
              </a:lnSpc>
              <a:spcBef>
                <a:spcPct val="0"/>
              </a:spcBef>
            </a:pPr>
            <a:endParaRPr lang="en-US" sz="1600" dirty="0">
              <a:solidFill>
                <a:srgbClr val="FFFFFF"/>
              </a:solidFill>
              <a:latin typeface="+mj-lt"/>
              <a:ea typeface="ＭＳ Ｐゴシック" charset="0"/>
              <a:cs typeface="ＭＳ Ｐゴシック" charset="0"/>
            </a:endParaRPr>
          </a:p>
          <a:p>
            <a:pPr defTabSz="899320" eaLnBrk="1" hangingPunct="1">
              <a:lnSpc>
                <a:spcPct val="110000"/>
              </a:lnSpc>
              <a:spcBef>
                <a:spcPct val="0"/>
              </a:spcBef>
            </a:pPr>
            <a:r>
              <a:rPr lang="en-US" sz="1600" dirty="0">
                <a:solidFill>
                  <a:srgbClr val="FFFFFF"/>
                </a:solidFill>
                <a:latin typeface="+mj-lt"/>
                <a:ea typeface="ＭＳ Ｐゴシック" charset="0"/>
                <a:cs typeface="ＭＳ Ｐゴシック" charset="0"/>
              </a:rPr>
              <a:t>Typically operates like an HMO or PPO</a:t>
            </a:r>
          </a:p>
        </p:txBody>
      </p:sp>
    </p:spTree>
    <p:extLst>
      <p:ext uri="{BB962C8B-B14F-4D97-AF65-F5344CB8AC3E}">
        <p14:creationId xmlns:p14="http://schemas.microsoft.com/office/powerpoint/2010/main" val="1826454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considerations when planning </a:t>
            </a:r>
            <a:br>
              <a:rPr lang="en-US" dirty="0"/>
            </a:br>
            <a:r>
              <a:rPr lang="en-US" dirty="0"/>
              <a:t>for long-term care (LTC)</a:t>
            </a:r>
          </a:p>
        </p:txBody>
      </p:sp>
      <p:sp>
        <p:nvSpPr>
          <p:cNvPr id="6" name="Content Placeholder 5"/>
          <p:cNvSpPr>
            <a:spLocks noGrp="1"/>
          </p:cNvSpPr>
          <p:nvPr>
            <p:ph idx="1"/>
          </p:nvPr>
        </p:nvSpPr>
        <p:spPr/>
        <p:txBody>
          <a:bodyPr/>
          <a:lstStyle/>
          <a:p>
            <a:pPr lvl="0"/>
            <a:r>
              <a:rPr lang="en-US" sz="2000" dirty="0"/>
              <a:t>Based on current and family health factors, is the risk of needing long-term care higher?</a:t>
            </a:r>
          </a:p>
          <a:p>
            <a:pPr lvl="0"/>
            <a:r>
              <a:rPr lang="en-US" sz="2000" dirty="0"/>
              <a:t>Is there a family member or friend nearby who could provide care?</a:t>
            </a:r>
          </a:p>
          <a:p>
            <a:pPr lvl="0"/>
            <a:r>
              <a:rPr lang="en-US" sz="2000" dirty="0"/>
              <a:t>Talk to a professional about exploring LTC insurance and determining the factors in selecting the right coverage </a:t>
            </a:r>
          </a:p>
          <a:p>
            <a:pPr lvl="1"/>
            <a:r>
              <a:rPr lang="en-US" sz="1800" dirty="0"/>
              <a:t>What’s the right benefit amount?</a:t>
            </a:r>
          </a:p>
          <a:p>
            <a:pPr lvl="1"/>
            <a:r>
              <a:rPr lang="en-US" sz="1800" dirty="0"/>
              <a:t>How do elimination periods work?</a:t>
            </a:r>
          </a:p>
          <a:p>
            <a:pPr lvl="1"/>
            <a:r>
              <a:rPr lang="en-US" sz="1800" dirty="0"/>
              <a:t>When do benefits trigger? </a:t>
            </a:r>
          </a:p>
          <a:p>
            <a:pPr lvl="1"/>
            <a:r>
              <a:rPr lang="en-US" sz="1800" dirty="0"/>
              <a:t>Are different levels of benefits covered? </a:t>
            </a:r>
          </a:p>
          <a:p>
            <a:pPr lvl="1"/>
            <a:r>
              <a:rPr lang="en-US" sz="1800" dirty="0"/>
              <a:t>Is there inflation protection?</a:t>
            </a:r>
          </a:p>
          <a:p>
            <a:pPr lvl="1"/>
            <a:r>
              <a:rPr lang="en-US" sz="1800" dirty="0"/>
              <a:t>What is the financial rating of insurance company?</a:t>
            </a:r>
          </a:p>
          <a:p>
            <a:endParaRPr lang="en-US" sz="2000" dirty="0"/>
          </a:p>
        </p:txBody>
      </p:sp>
    </p:spTree>
    <p:extLst>
      <p:ext uri="{BB962C8B-B14F-4D97-AF65-F5344CB8AC3E}">
        <p14:creationId xmlns:p14="http://schemas.microsoft.com/office/powerpoint/2010/main" val="57999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title"/>
          </p:nvPr>
        </p:nvSpPr>
        <p:spPr/>
        <p:txBody>
          <a:bodyPr/>
          <a:lstStyle/>
          <a:p>
            <a:r>
              <a:rPr lang="en-US" altLang="en-US" dirty="0"/>
              <a:t>Topics for today</a:t>
            </a:r>
          </a:p>
        </p:txBody>
      </p:sp>
      <p:sp>
        <p:nvSpPr>
          <p:cNvPr id="3" name="Content Placeholder 2"/>
          <p:cNvSpPr>
            <a:spLocks noGrp="1"/>
          </p:cNvSpPr>
          <p:nvPr>
            <p:ph idx="1"/>
          </p:nvPr>
        </p:nvSpPr>
        <p:spPr/>
        <p:txBody>
          <a:bodyPr/>
          <a:lstStyle/>
          <a:p>
            <a:r>
              <a:rPr lang="en-US" dirty="0"/>
              <a:t>Escalating health care costs confront retirees</a:t>
            </a:r>
          </a:p>
          <a:p>
            <a:r>
              <a:rPr lang="en-US" dirty="0"/>
              <a:t>Planning for health care in retirement</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1039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US" dirty="0"/>
              <a:t>Bridging the gap until Medicare</a:t>
            </a:r>
          </a:p>
        </p:txBody>
      </p:sp>
      <p:sp>
        <p:nvSpPr>
          <p:cNvPr id="5" name="Text Placeholder 4">
            <a:extLst>
              <a:ext uri="{FF2B5EF4-FFF2-40B4-BE49-F238E27FC236}">
                <a16:creationId xmlns:a16="http://schemas.microsoft.com/office/drawing/2014/main" id="{1D2A604B-269C-420E-9BFD-78D8EE2011F5}"/>
              </a:ext>
            </a:extLst>
          </p:cNvPr>
          <p:cNvSpPr>
            <a:spLocks noGrp="1"/>
          </p:cNvSpPr>
          <p:nvPr>
            <p:ph type="body" sz="quarter" idx="10"/>
          </p:nvPr>
        </p:nvSpPr>
        <p:spPr/>
        <p:txBody>
          <a:bodyPr/>
          <a:lstStyle/>
          <a:p>
            <a:pPr marL="0" indent="0">
              <a:buNone/>
            </a:pPr>
            <a:endParaRPr lang="en-US" dirty="0"/>
          </a:p>
        </p:txBody>
      </p:sp>
      <p:graphicFrame>
        <p:nvGraphicFramePr>
          <p:cNvPr id="2" name="Table 1">
            <a:extLst>
              <a:ext uri="{FF2B5EF4-FFF2-40B4-BE49-F238E27FC236}">
                <a16:creationId xmlns:a16="http://schemas.microsoft.com/office/drawing/2014/main" id="{B2B9750C-DD66-1C44-8215-4768E13F5786}"/>
              </a:ext>
            </a:extLst>
          </p:cNvPr>
          <p:cNvGraphicFramePr>
            <a:graphicFrameLocks noGrp="1"/>
          </p:cNvGraphicFramePr>
          <p:nvPr>
            <p:extLst>
              <p:ext uri="{D42A27DB-BD31-4B8C-83A1-F6EECF244321}">
                <p14:modId xmlns:p14="http://schemas.microsoft.com/office/powerpoint/2010/main" val="3346438785"/>
              </p:ext>
            </p:extLst>
          </p:nvPr>
        </p:nvGraphicFramePr>
        <p:xfrm>
          <a:off x="697230" y="1958501"/>
          <a:ext cx="7760970" cy="3413760"/>
        </p:xfrm>
        <a:graphic>
          <a:graphicData uri="http://schemas.openxmlformats.org/drawingml/2006/table">
            <a:tbl>
              <a:tblPr>
                <a:tableStyleId>{5C22544A-7EE6-4342-B048-85BDC9FD1C3A}</a:tableStyleId>
              </a:tblPr>
              <a:tblGrid>
                <a:gridCol w="2527692">
                  <a:extLst>
                    <a:ext uri="{9D8B030D-6E8A-4147-A177-3AD203B41FA5}">
                      <a16:colId xmlns:a16="http://schemas.microsoft.com/office/drawing/2014/main" val="2227950062"/>
                    </a:ext>
                  </a:extLst>
                </a:gridCol>
                <a:gridCol w="5233278">
                  <a:extLst>
                    <a:ext uri="{9D8B030D-6E8A-4147-A177-3AD203B41FA5}">
                      <a16:colId xmlns:a16="http://schemas.microsoft.com/office/drawing/2014/main" val="2310441688"/>
                    </a:ext>
                  </a:extLst>
                </a:gridCol>
              </a:tblGrid>
              <a:tr h="577918">
                <a:tc>
                  <a:txBody>
                    <a:bodyPr/>
                    <a:lstStyle/>
                    <a:p>
                      <a:r>
                        <a:rPr lang="en-US" sz="1800" b="0" dirty="0">
                          <a:solidFill>
                            <a:schemeClr val="accent1"/>
                          </a:solidFill>
                          <a:latin typeface="+mj-lt"/>
                        </a:rPr>
                        <a:t>COBRA</a:t>
                      </a:r>
                    </a:p>
                  </a:txBody>
                  <a:tcPr marL="80682" marR="80682" marT="91440" marB="91440">
                    <a:lnL w="12700" cmpd="sng">
                      <a:noFill/>
                    </a:lnL>
                    <a:lnR w="12700" cmpd="sng">
                      <a:noFill/>
                    </a:lnR>
                    <a:lnT w="12700" cmpd="sng">
                      <a:noFill/>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rgbClr val="000000"/>
                          </a:solidFill>
                        </a:rPr>
                        <a:t>Allows you to maintain access to your group plan after a “qualifying event” — premium is  higher, and coverage usually expires after 18 months</a:t>
                      </a:r>
                    </a:p>
                  </a:txBody>
                  <a:tcPr marL="80682" marR="80682" marT="91440" marB="91440">
                    <a:lnL w="12700" cmpd="sng">
                      <a:noFill/>
                    </a:lnL>
                    <a:lnR w="12700" cmpd="sng">
                      <a:noFill/>
                    </a:lnR>
                    <a:lnT w="12700" cmpd="sng">
                      <a:noFill/>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732610"/>
                  </a:ext>
                </a:extLst>
              </a:tr>
              <a:tr h="356001">
                <a:tc>
                  <a:txBody>
                    <a:bodyPr/>
                    <a:lstStyle/>
                    <a:p>
                      <a:r>
                        <a:rPr lang="en-US" sz="1800" b="0" dirty="0">
                          <a:solidFill>
                            <a:schemeClr val="accent1"/>
                          </a:solidFill>
                          <a:latin typeface="+mj-lt"/>
                        </a:rPr>
                        <a:t>Spouse plan</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rgbClr val="000000"/>
                          </a:solidFill>
                        </a:rPr>
                        <a:t>May be the most cost-effective option for those who have a spouse participating in a group plan </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103075"/>
                  </a:ext>
                </a:extLst>
              </a:tr>
              <a:tr h="751421">
                <a:tc>
                  <a:txBody>
                    <a:bodyPr/>
                    <a:lstStyle/>
                    <a:p>
                      <a:r>
                        <a:rPr lang="en-US" sz="1800" b="0" dirty="0">
                          <a:solidFill>
                            <a:schemeClr val="accent1"/>
                          </a:solidFill>
                          <a:latin typeface="+mj-lt"/>
                        </a:rPr>
                        <a:t>Marketplace</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rgbClr val="000000"/>
                          </a:solidFill>
                        </a:rPr>
                        <a:t>Public marketplace (ACA health care exchange) or private option. ACA exchanges offer subsidies (based on income) through premium tax credits, no denial for pre-existing conditions, but wide variation on cost. </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46281"/>
                  </a:ext>
                </a:extLst>
              </a:tr>
              <a:tr h="516681">
                <a:tc>
                  <a:txBody>
                    <a:bodyPr/>
                    <a:lstStyle/>
                    <a:p>
                      <a:r>
                        <a:rPr lang="en-US" sz="1800" b="0" dirty="0">
                          <a:solidFill>
                            <a:schemeClr val="accent1"/>
                          </a:solidFill>
                          <a:latin typeface="+mj-lt"/>
                        </a:rPr>
                        <a:t>Specialty coverage</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b="0" dirty="0">
                          <a:solidFill>
                            <a:srgbClr val="000000"/>
                          </a:solidFill>
                        </a:rPr>
                        <a:t>Short-term plans lasting less than 1 year that typically provide catastrophic coverage.</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058884"/>
                  </a:ext>
                </a:extLst>
              </a:tr>
            </a:tbl>
          </a:graphicData>
        </a:graphic>
      </p:graphicFrame>
    </p:spTree>
    <p:extLst>
      <p:ext uri="{BB962C8B-B14F-4D97-AF65-F5344CB8AC3E}">
        <p14:creationId xmlns:p14="http://schemas.microsoft.com/office/powerpoint/2010/main" val="945283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considerations for health care in retirement</a:t>
            </a:r>
          </a:p>
        </p:txBody>
      </p:sp>
      <p:sp>
        <p:nvSpPr>
          <p:cNvPr id="3" name="Content Placeholder 2"/>
          <p:cNvSpPr>
            <a:spLocks noGrp="1"/>
          </p:cNvSpPr>
          <p:nvPr>
            <p:ph idx="1"/>
          </p:nvPr>
        </p:nvSpPr>
        <p:spPr/>
        <p:txBody>
          <a:bodyPr/>
          <a:lstStyle/>
          <a:p>
            <a:r>
              <a:rPr lang="en-US" sz="2000" dirty="0"/>
              <a:t>Consider tax-smart strategies</a:t>
            </a:r>
          </a:p>
          <a:p>
            <a:pPr lvl="1"/>
            <a:r>
              <a:rPr lang="en-US" sz="1800" dirty="0"/>
              <a:t>Utilize Roth strategies to create tax-free income in retirement</a:t>
            </a:r>
          </a:p>
          <a:p>
            <a:pPr lvl="2"/>
            <a:r>
              <a:rPr lang="en-US" sz="1600" dirty="0"/>
              <a:t>May help avoid larger Medicare premiums</a:t>
            </a:r>
          </a:p>
          <a:p>
            <a:pPr lvl="1"/>
            <a:r>
              <a:rPr lang="en-US" sz="1800" dirty="0"/>
              <a:t>Consider a Health Savings Account (HSA) while still working</a:t>
            </a:r>
          </a:p>
          <a:p>
            <a:r>
              <a:rPr lang="en-US" sz="2000" dirty="0"/>
              <a:t>Factor in health care expenses when planning for income in retirement</a:t>
            </a:r>
          </a:p>
          <a:p>
            <a:pPr lvl="1"/>
            <a:r>
              <a:rPr lang="en-US" sz="1800" dirty="0"/>
              <a:t>Match income streams (including guaranteed income) to fund recurring health care expenses such as premiums</a:t>
            </a:r>
          </a:p>
          <a:p>
            <a:pPr lvl="1"/>
            <a:r>
              <a:rPr lang="en-US" sz="1800" dirty="0"/>
              <a:t>Maintain emergency health savings fund for non-recurring health expenses</a:t>
            </a:r>
          </a:p>
          <a:p>
            <a:pPr lvl="1"/>
            <a:r>
              <a:rPr lang="en-US" sz="1800" dirty="0"/>
              <a:t>Consider delaying Social Security to create a larger monthly benefit if you live longer</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0956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altLang="en-US" dirty="0"/>
              <a:t>This information is not meant as tax or legal advice. Please consult your legal or tax advisor before making any decisions.</a:t>
            </a:r>
          </a:p>
          <a:p>
            <a:r>
              <a:rPr lang="en-US" dirty="0"/>
              <a:t>For informational purposes. Not an investment recommendation.</a:t>
            </a:r>
            <a:endParaRPr lang="en-US" altLang="en-US" dirty="0"/>
          </a:p>
        </p:txBody>
      </p:sp>
    </p:spTree>
    <p:extLst>
      <p:ext uri="{BB962C8B-B14F-4D97-AF65-F5344CB8AC3E}">
        <p14:creationId xmlns:p14="http://schemas.microsoft.com/office/powerpoint/2010/main" val="90100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5234" y="1499616"/>
            <a:ext cx="7882966" cy="278746"/>
          </a:xfrm>
        </p:spPr>
        <p:txBody>
          <a:bodyPr/>
          <a:lstStyle/>
          <a:p>
            <a:r>
              <a:rPr lang="en-US" sz="3200" dirty="0"/>
              <a:t>Health care costs have outpaced earnings and inflation over the last 20 years </a:t>
            </a:r>
          </a:p>
        </p:txBody>
      </p:sp>
      <p:sp>
        <p:nvSpPr>
          <p:cNvPr id="4" name="Text Placeholder 3"/>
          <p:cNvSpPr>
            <a:spLocks noGrp="1"/>
          </p:cNvSpPr>
          <p:nvPr>
            <p:ph type="body" sz="quarter" idx="10"/>
          </p:nvPr>
        </p:nvSpPr>
        <p:spPr>
          <a:xfrm>
            <a:off x="575234" y="5910738"/>
            <a:ext cx="7882966" cy="198904"/>
          </a:xfrm>
        </p:spPr>
        <p:txBody>
          <a:bodyPr/>
          <a:lstStyle/>
          <a:p>
            <a:pPr marL="0" indent="0">
              <a:buNone/>
            </a:pPr>
            <a:r>
              <a:rPr lang="en-US" dirty="0"/>
              <a:t>Source: Kaiser Family Foundation, 2021. Cumulative inflation since 2021</a:t>
            </a:r>
          </a:p>
        </p:txBody>
      </p:sp>
      <p:graphicFrame>
        <p:nvGraphicFramePr>
          <p:cNvPr id="6" name="Chart 5">
            <a:extLst>
              <a:ext uri="{FF2B5EF4-FFF2-40B4-BE49-F238E27FC236}">
                <a16:creationId xmlns:a16="http://schemas.microsoft.com/office/drawing/2014/main" id="{1A9B616C-7F2D-4936-9657-B04546E6FE32}"/>
              </a:ext>
            </a:extLst>
          </p:cNvPr>
          <p:cNvGraphicFramePr/>
          <p:nvPr>
            <p:extLst>
              <p:ext uri="{D42A27DB-BD31-4B8C-83A1-F6EECF244321}">
                <p14:modId xmlns:p14="http://schemas.microsoft.com/office/powerpoint/2010/main" val="2995877297"/>
              </p:ext>
            </p:extLst>
          </p:nvPr>
        </p:nvGraphicFramePr>
        <p:xfrm>
          <a:off x="921441" y="1966266"/>
          <a:ext cx="7289669" cy="3944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61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spending increases </a:t>
            </a:r>
            <a:br>
              <a:rPr lang="en-US" dirty="0"/>
            </a:br>
            <a:r>
              <a:rPr lang="en-US" dirty="0"/>
              <a:t>with age</a:t>
            </a:r>
          </a:p>
        </p:txBody>
      </p:sp>
      <p:sp>
        <p:nvSpPr>
          <p:cNvPr id="3" name="Text Placeholder 2"/>
          <p:cNvSpPr>
            <a:spLocks noGrp="1"/>
          </p:cNvSpPr>
          <p:nvPr>
            <p:ph type="body" sz="quarter" idx="10"/>
          </p:nvPr>
        </p:nvSpPr>
        <p:spPr/>
        <p:txBody>
          <a:bodyPr/>
          <a:lstStyle/>
          <a:p>
            <a:endParaRPr lang="en-US" dirty="0"/>
          </a:p>
          <a:p>
            <a:pPr marL="0" indent="0">
              <a:buNone/>
            </a:pPr>
            <a:r>
              <a:rPr lang="en-US" dirty="0"/>
              <a:t>Source: EBRI, How do retiree spending patterns change over time?, October, 2019. Figures represent average out-of-pocket spending annually.</a:t>
            </a:r>
          </a:p>
        </p:txBody>
      </p:sp>
      <p:graphicFrame>
        <p:nvGraphicFramePr>
          <p:cNvPr id="10" name="Chart 9"/>
          <p:cNvGraphicFramePr/>
          <p:nvPr>
            <p:extLst>
              <p:ext uri="{D42A27DB-BD31-4B8C-83A1-F6EECF244321}">
                <p14:modId xmlns:p14="http://schemas.microsoft.com/office/powerpoint/2010/main" val="908076549"/>
              </p:ext>
            </p:extLst>
          </p:nvPr>
        </p:nvGraphicFramePr>
        <p:xfrm>
          <a:off x="1508181" y="2430702"/>
          <a:ext cx="1993271" cy="1986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892583578"/>
              </p:ext>
            </p:extLst>
          </p:nvPr>
        </p:nvGraphicFramePr>
        <p:xfrm>
          <a:off x="5216535" y="2430702"/>
          <a:ext cx="1993271" cy="19860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960706" y="2019758"/>
            <a:ext cx="1159292" cy="369332"/>
          </a:xfrm>
          <a:prstGeom prst="rect">
            <a:avLst/>
          </a:prstGeom>
          <a:noFill/>
        </p:spPr>
        <p:txBody>
          <a:bodyPr wrap="none" rtlCol="0">
            <a:spAutoFit/>
          </a:bodyPr>
          <a:lstStyle/>
          <a:p>
            <a:r>
              <a:rPr lang="en-US" sz="1800" dirty="0">
                <a:solidFill>
                  <a:srgbClr val="000000"/>
                </a:solidFill>
                <a:latin typeface="+mn-lt"/>
              </a:rPr>
              <a:t>Age 50–64</a:t>
            </a:r>
          </a:p>
        </p:txBody>
      </p:sp>
      <p:sp>
        <p:nvSpPr>
          <p:cNvPr id="13" name="TextBox 12"/>
          <p:cNvSpPr txBox="1"/>
          <p:nvPr/>
        </p:nvSpPr>
        <p:spPr>
          <a:xfrm>
            <a:off x="5357282" y="2019758"/>
            <a:ext cx="1744387" cy="369332"/>
          </a:xfrm>
          <a:prstGeom prst="rect">
            <a:avLst/>
          </a:prstGeom>
          <a:noFill/>
        </p:spPr>
        <p:txBody>
          <a:bodyPr wrap="none" rtlCol="0">
            <a:spAutoFit/>
          </a:bodyPr>
          <a:lstStyle/>
          <a:p>
            <a:r>
              <a:rPr lang="en-US" sz="1800" dirty="0">
                <a:solidFill>
                  <a:srgbClr val="000000"/>
                </a:solidFill>
                <a:latin typeface="+mn-lt"/>
              </a:rPr>
              <a:t>Age 75 and older</a:t>
            </a:r>
          </a:p>
        </p:txBody>
      </p:sp>
      <p:sp>
        <p:nvSpPr>
          <p:cNvPr id="14" name="TextBox 13"/>
          <p:cNvSpPr txBox="1"/>
          <p:nvPr/>
        </p:nvSpPr>
        <p:spPr>
          <a:xfrm>
            <a:off x="1297303" y="4489026"/>
            <a:ext cx="2415027" cy="1077218"/>
          </a:xfrm>
          <a:prstGeom prst="rect">
            <a:avLst/>
          </a:prstGeom>
          <a:noFill/>
        </p:spPr>
        <p:txBody>
          <a:bodyPr wrap="square" rtlCol="0">
            <a:spAutoFit/>
          </a:bodyPr>
          <a:lstStyle/>
          <a:p>
            <a:r>
              <a:rPr lang="en-US" sz="3200" dirty="0">
                <a:solidFill>
                  <a:srgbClr val="3A6303"/>
                </a:solidFill>
                <a:latin typeface="Source Sans Pro Semibold" panose="020B0603030403020204" pitchFamily="34" charset="0"/>
              </a:rPr>
              <a:t>8%</a:t>
            </a:r>
          </a:p>
          <a:p>
            <a:r>
              <a:rPr lang="en-US" sz="1600" dirty="0">
                <a:solidFill>
                  <a:srgbClr val="000000"/>
                </a:solidFill>
                <a:latin typeface="+mn-lt"/>
              </a:rPr>
              <a:t>of annual </a:t>
            </a:r>
            <a:br>
              <a:rPr lang="en-US" sz="1600" dirty="0">
                <a:solidFill>
                  <a:srgbClr val="000000"/>
                </a:solidFill>
                <a:latin typeface="+mn-lt"/>
              </a:rPr>
            </a:br>
            <a:r>
              <a:rPr lang="en-US" sz="1600" dirty="0">
                <a:solidFill>
                  <a:srgbClr val="000000"/>
                </a:solidFill>
                <a:latin typeface="+mn-lt"/>
              </a:rPr>
              <a:t>household expenses</a:t>
            </a:r>
          </a:p>
        </p:txBody>
      </p:sp>
      <p:sp>
        <p:nvSpPr>
          <p:cNvPr id="16" name="TextBox 15"/>
          <p:cNvSpPr txBox="1"/>
          <p:nvPr/>
        </p:nvSpPr>
        <p:spPr>
          <a:xfrm>
            <a:off x="4958805" y="4489026"/>
            <a:ext cx="2508731" cy="1077218"/>
          </a:xfrm>
          <a:prstGeom prst="rect">
            <a:avLst/>
          </a:prstGeom>
          <a:noFill/>
        </p:spPr>
        <p:txBody>
          <a:bodyPr wrap="square" rtlCol="0">
            <a:spAutoFit/>
          </a:bodyPr>
          <a:lstStyle/>
          <a:p>
            <a:r>
              <a:rPr lang="en-US" sz="3200" dirty="0">
                <a:solidFill>
                  <a:srgbClr val="3A6303"/>
                </a:solidFill>
                <a:latin typeface="Source Sans Pro Semibold" panose="020B0603030403020204" pitchFamily="34" charset="0"/>
              </a:rPr>
              <a:t>11%</a:t>
            </a:r>
          </a:p>
          <a:p>
            <a:r>
              <a:rPr lang="en-US" sz="1600" dirty="0">
                <a:solidFill>
                  <a:srgbClr val="000000"/>
                </a:solidFill>
                <a:latin typeface="+mn-lt"/>
              </a:rPr>
              <a:t>of annual </a:t>
            </a:r>
            <a:br>
              <a:rPr lang="en-US" sz="1600" dirty="0">
                <a:solidFill>
                  <a:srgbClr val="000000"/>
                </a:solidFill>
                <a:latin typeface="+mn-lt"/>
              </a:rPr>
            </a:br>
            <a:r>
              <a:rPr lang="en-US" sz="1600" dirty="0">
                <a:solidFill>
                  <a:srgbClr val="000000"/>
                </a:solidFill>
                <a:latin typeface="+mn-lt"/>
              </a:rPr>
              <a:t>household expenses</a:t>
            </a:r>
          </a:p>
        </p:txBody>
      </p:sp>
    </p:spTree>
    <p:extLst>
      <p:ext uri="{BB962C8B-B14F-4D97-AF65-F5344CB8AC3E}">
        <p14:creationId xmlns:p14="http://schemas.microsoft.com/office/powerpoint/2010/main" val="277645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will a couple need today </a:t>
            </a:r>
            <a:br>
              <a:rPr lang="en-US" dirty="0"/>
            </a:br>
            <a:r>
              <a:rPr lang="en-US" dirty="0"/>
              <a:t>to pay for health care in retirement?</a:t>
            </a:r>
          </a:p>
        </p:txBody>
      </p:sp>
      <p:sp>
        <p:nvSpPr>
          <p:cNvPr id="19" name="Content Placeholder 18"/>
          <p:cNvSpPr>
            <a:spLocks noGrp="1"/>
          </p:cNvSpPr>
          <p:nvPr>
            <p:ph idx="1"/>
          </p:nvPr>
        </p:nvSpPr>
        <p:spPr/>
        <p:txBody>
          <a:bodyPr/>
          <a:lstStyle/>
          <a:p>
            <a:r>
              <a:rPr lang="en-US" dirty="0"/>
              <a:t>Cost projections for a 65-year-old couple (present dollars)*</a:t>
            </a:r>
          </a:p>
        </p:txBody>
      </p:sp>
      <p:sp>
        <p:nvSpPr>
          <p:cNvPr id="14" name="Text Placeholder 13"/>
          <p:cNvSpPr>
            <a:spLocks noGrp="1"/>
          </p:cNvSpPr>
          <p:nvPr>
            <p:ph type="body" sz="quarter" idx="10"/>
          </p:nvPr>
        </p:nvSpPr>
        <p:spPr>
          <a:xfrm>
            <a:off x="470459" y="5676181"/>
            <a:ext cx="7882966" cy="433461"/>
          </a:xfrm>
        </p:spPr>
        <p:txBody>
          <a:bodyPr/>
          <a:lstStyle/>
          <a:p>
            <a:pPr marL="114300" indent="-58738">
              <a:buNone/>
            </a:pPr>
            <a:r>
              <a:rPr lang="en-US" dirty="0">
                <a:solidFill>
                  <a:srgbClr val="000000"/>
                </a:solidFill>
              </a:rPr>
              <a:t>*	Dollar figures reflect the present value of total lifetime healthcare costs in retirement. If you calculate those costs based on future value to reflect the total actual amount spent in retirement, couples are expected to spend over $500k.</a:t>
            </a:r>
          </a:p>
          <a:p>
            <a:pPr marL="114300" indent="-114300">
              <a:buNone/>
            </a:pPr>
            <a:r>
              <a:rPr lang="en-US" dirty="0">
                <a:solidFill>
                  <a:srgbClr val="000000"/>
                </a:solidFill>
              </a:rPr>
              <a:t>	Source: </a:t>
            </a:r>
            <a:r>
              <a:rPr lang="en-US" dirty="0" err="1">
                <a:solidFill>
                  <a:srgbClr val="000000"/>
                </a:solidFill>
              </a:rPr>
              <a:t>HealthView</a:t>
            </a:r>
            <a:r>
              <a:rPr lang="en-US" dirty="0">
                <a:solidFill>
                  <a:srgbClr val="000000"/>
                </a:solidFill>
              </a:rPr>
              <a:t> Services, 2020 Retirement Healthcare Costs Data Report. Assumes premiums for Medicare Parts B, D, and supplemental coverage. Assumes life expectancy of 87 </a:t>
            </a:r>
            <a:br>
              <a:rPr lang="en-US" dirty="0">
                <a:solidFill>
                  <a:srgbClr val="000000"/>
                </a:solidFill>
              </a:rPr>
            </a:br>
            <a:r>
              <a:rPr lang="en-US" dirty="0">
                <a:solidFill>
                  <a:srgbClr val="000000"/>
                </a:solidFill>
              </a:rPr>
              <a:t>for the male, 90 for the female, and an MAGI income level below $176,000.</a:t>
            </a:r>
          </a:p>
        </p:txBody>
      </p:sp>
      <p:graphicFrame>
        <p:nvGraphicFramePr>
          <p:cNvPr id="6" name="Chart 5"/>
          <p:cNvGraphicFramePr/>
          <p:nvPr>
            <p:extLst>
              <p:ext uri="{D42A27DB-BD31-4B8C-83A1-F6EECF244321}">
                <p14:modId xmlns:p14="http://schemas.microsoft.com/office/powerpoint/2010/main" val="1953673904"/>
              </p:ext>
            </p:extLst>
          </p:nvPr>
        </p:nvGraphicFramePr>
        <p:xfrm>
          <a:off x="1623217" y="2432505"/>
          <a:ext cx="5897566" cy="2776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23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for healthy retirees may be much </a:t>
            </a:r>
            <a:br>
              <a:rPr lang="en-US" dirty="0"/>
            </a:br>
            <a:r>
              <a:rPr lang="en-US" dirty="0"/>
              <a:t>higher due to longevity</a:t>
            </a:r>
          </a:p>
        </p:txBody>
      </p:sp>
      <p:sp>
        <p:nvSpPr>
          <p:cNvPr id="18" name="Content Placeholder 17"/>
          <p:cNvSpPr>
            <a:spLocks noGrp="1"/>
          </p:cNvSpPr>
          <p:nvPr>
            <p:ph idx="1"/>
          </p:nvPr>
        </p:nvSpPr>
        <p:spPr/>
        <p:txBody>
          <a:bodyPr/>
          <a:lstStyle/>
          <a:p>
            <a:r>
              <a:rPr lang="en-US" dirty="0"/>
              <a:t>Lifetime projected health care costs — total in retirement*</a:t>
            </a:r>
          </a:p>
        </p:txBody>
      </p:sp>
      <p:sp>
        <p:nvSpPr>
          <p:cNvPr id="3" name="Text Placeholder 2"/>
          <p:cNvSpPr>
            <a:spLocks noGrp="1"/>
          </p:cNvSpPr>
          <p:nvPr>
            <p:ph type="body" sz="quarter" idx="10"/>
          </p:nvPr>
        </p:nvSpPr>
        <p:spPr>
          <a:xfrm>
            <a:off x="463550" y="5910738"/>
            <a:ext cx="7994650" cy="198904"/>
          </a:xfrm>
        </p:spPr>
        <p:txBody>
          <a:bodyPr/>
          <a:lstStyle/>
          <a:p>
            <a:pPr marL="114300" indent="-58738">
              <a:buNone/>
            </a:pPr>
            <a:r>
              <a:rPr lang="en-US" dirty="0">
                <a:solidFill>
                  <a:srgbClr val="000000"/>
                </a:solidFill>
              </a:rPr>
              <a:t>*	Dollar figures reflect the future value of total lifetime healthcare costs in retirement.</a:t>
            </a:r>
          </a:p>
          <a:p>
            <a:pPr marL="114300" indent="-114300">
              <a:buNone/>
            </a:pPr>
            <a:r>
              <a:rPr lang="en-US" dirty="0">
                <a:solidFill>
                  <a:srgbClr val="000000"/>
                </a:solidFill>
              </a:rPr>
              <a:t>	Source: </a:t>
            </a:r>
            <a:r>
              <a:rPr lang="en-US" dirty="0" err="1">
                <a:solidFill>
                  <a:srgbClr val="000000"/>
                </a:solidFill>
              </a:rPr>
              <a:t>HealthView</a:t>
            </a:r>
            <a:r>
              <a:rPr lang="en-US" dirty="0">
                <a:solidFill>
                  <a:srgbClr val="000000"/>
                </a:solidFill>
              </a:rPr>
              <a:t> Services, 2019 Retirement Healthcare Costs Data Report. Based on Medicare part B and D coverage, supplemental coverage, and out-of-pocket expenses for an individual living in IL retiring at age 65. Assumes life expectancy for healthy male is 87 years, for diabetic male 78 years. </a:t>
            </a:r>
          </a:p>
        </p:txBody>
      </p:sp>
      <p:sp>
        <p:nvSpPr>
          <p:cNvPr id="5" name="TextBox 4"/>
          <p:cNvSpPr txBox="1"/>
          <p:nvPr/>
        </p:nvSpPr>
        <p:spPr>
          <a:xfrm>
            <a:off x="3247734" y="2623215"/>
            <a:ext cx="3198580" cy="1138773"/>
          </a:xfrm>
          <a:prstGeom prst="rect">
            <a:avLst/>
          </a:prstGeom>
          <a:noFill/>
        </p:spPr>
        <p:txBody>
          <a:bodyPr wrap="square" rtlCol="0">
            <a:spAutoFit/>
          </a:bodyPr>
          <a:lstStyle/>
          <a:p>
            <a:pPr algn="l"/>
            <a:r>
              <a:rPr lang="en-US" sz="2000" dirty="0">
                <a:solidFill>
                  <a:srgbClr val="000000"/>
                </a:solidFill>
                <a:latin typeface="+mn-lt"/>
              </a:rPr>
              <a:t>Healthy 55-year-old male</a:t>
            </a:r>
            <a:br>
              <a:rPr lang="en-US" sz="2000" dirty="0">
                <a:solidFill>
                  <a:srgbClr val="000000"/>
                </a:solidFill>
                <a:latin typeface="+mn-lt"/>
              </a:rPr>
            </a:br>
            <a:r>
              <a:rPr lang="en-US" sz="4800" dirty="0">
                <a:solidFill>
                  <a:schemeClr val="bg2"/>
                </a:solidFill>
                <a:latin typeface="+mj-lt"/>
              </a:rPr>
              <a:t>$</a:t>
            </a:r>
            <a:r>
              <a:rPr lang="en-US" sz="4800" dirty="0">
                <a:solidFill>
                  <a:srgbClr val="C68F1D"/>
                </a:solidFill>
                <a:latin typeface="+mj-lt"/>
              </a:rPr>
              <a:t>437,713</a:t>
            </a:r>
          </a:p>
        </p:txBody>
      </p:sp>
      <p:sp>
        <p:nvSpPr>
          <p:cNvPr id="19" name="TextBox 18"/>
          <p:cNvSpPr txBox="1"/>
          <p:nvPr/>
        </p:nvSpPr>
        <p:spPr>
          <a:xfrm>
            <a:off x="3247734" y="4069025"/>
            <a:ext cx="3198580" cy="1138773"/>
          </a:xfrm>
          <a:prstGeom prst="rect">
            <a:avLst/>
          </a:prstGeom>
          <a:noFill/>
        </p:spPr>
        <p:txBody>
          <a:bodyPr wrap="square" rtlCol="0">
            <a:spAutoFit/>
          </a:bodyPr>
          <a:lstStyle/>
          <a:p>
            <a:pPr algn="l"/>
            <a:r>
              <a:rPr lang="en-US" sz="2000" dirty="0">
                <a:solidFill>
                  <a:srgbClr val="000000"/>
                </a:solidFill>
                <a:latin typeface="+mn-lt"/>
              </a:rPr>
              <a:t>Diabetic 55-year-old male</a:t>
            </a:r>
          </a:p>
          <a:p>
            <a:pPr algn="l"/>
            <a:r>
              <a:rPr lang="en-US" sz="4800" dirty="0">
                <a:solidFill>
                  <a:srgbClr val="C68F1D"/>
                </a:solidFill>
                <a:latin typeface="+mj-lt"/>
              </a:rPr>
              <a:t>$213,015</a:t>
            </a:r>
          </a:p>
        </p:txBody>
      </p:sp>
      <p:pic>
        <p:nvPicPr>
          <p:cNvPr id="16" name="Picture 15" descr="Use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174652" y="2731497"/>
            <a:ext cx="914400" cy="914400"/>
          </a:xfrm>
          <a:prstGeom prst="rect">
            <a:avLst/>
          </a:prstGeom>
        </p:spPr>
      </p:pic>
      <p:pic>
        <p:nvPicPr>
          <p:cNvPr id="10" name="Picture 15" descr="User">
            <a:extLst>
              <a:ext uri="{FF2B5EF4-FFF2-40B4-BE49-F238E27FC236}">
                <a16:creationId xmlns:a16="http://schemas.microsoft.com/office/drawing/2014/main" id="{6F402474-4B8E-4DD0-8A33-31E141BDD0F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174652" y="4155562"/>
            <a:ext cx="914400" cy="914400"/>
          </a:xfrm>
          <a:prstGeom prst="rect">
            <a:avLst/>
          </a:prstGeom>
        </p:spPr>
      </p:pic>
    </p:spTree>
    <p:extLst>
      <p:ext uri="{BB962C8B-B14F-4D97-AF65-F5344CB8AC3E}">
        <p14:creationId xmlns:p14="http://schemas.microsoft.com/office/powerpoint/2010/main" val="151198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2C614ED-2A28-42C0-A0AD-12912D42542B}"/>
              </a:ext>
            </a:extLst>
          </p:cNvPr>
          <p:cNvGraphicFramePr/>
          <p:nvPr/>
        </p:nvGraphicFramePr>
        <p:xfrm>
          <a:off x="575232" y="2566770"/>
          <a:ext cx="8243648" cy="35428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Few employers offer retiree </a:t>
            </a:r>
            <a:br>
              <a:rPr lang="en-US" dirty="0"/>
            </a:br>
            <a:r>
              <a:rPr lang="en-US" dirty="0"/>
              <a:t>health benefits </a:t>
            </a:r>
          </a:p>
        </p:txBody>
      </p:sp>
      <p:sp>
        <p:nvSpPr>
          <p:cNvPr id="9" name="Content Placeholder 8"/>
          <p:cNvSpPr>
            <a:spLocks noGrp="1"/>
          </p:cNvSpPr>
          <p:nvPr>
            <p:ph idx="1"/>
          </p:nvPr>
        </p:nvSpPr>
        <p:spPr>
          <a:xfrm>
            <a:off x="575233" y="1938529"/>
            <a:ext cx="8047771" cy="717644"/>
          </a:xfrm>
        </p:spPr>
        <p:txBody>
          <a:bodyPr/>
          <a:lstStyle/>
          <a:p>
            <a:pPr>
              <a:tabLst>
                <a:tab pos="1254125" algn="l"/>
              </a:tabLst>
            </a:pPr>
            <a:r>
              <a:rPr lang="en-US" sz="1800" dirty="0"/>
              <a:t>Among all large firms (200 or more workers) offering health benefits to active workers, percentage of firms offering retiree health benefits, 1988-2022</a:t>
            </a:r>
            <a:endParaRPr lang="en-US" sz="1800" dirty="0">
              <a:solidFill>
                <a:srgbClr val="FF0000"/>
              </a:solidFill>
            </a:endParaRPr>
          </a:p>
        </p:txBody>
      </p:sp>
      <p:sp>
        <p:nvSpPr>
          <p:cNvPr id="6" name="Text Placeholder 2"/>
          <p:cNvSpPr>
            <a:spLocks noGrp="1"/>
          </p:cNvSpPr>
          <p:nvPr>
            <p:ph type="body" sz="quarter" idx="10"/>
          </p:nvPr>
        </p:nvSpPr>
        <p:spPr>
          <a:xfrm>
            <a:off x="575233" y="5910738"/>
            <a:ext cx="8147347" cy="198904"/>
          </a:xfrm>
        </p:spPr>
        <p:txBody>
          <a:bodyPr/>
          <a:lstStyle/>
          <a:p>
            <a:pPr marL="0" indent="0">
              <a:buNone/>
            </a:pPr>
            <a:r>
              <a:rPr lang="en-US" dirty="0">
                <a:solidFill>
                  <a:srgbClr val="000000"/>
                </a:solidFill>
              </a:rPr>
              <a:t>Source: Kaiser Family Foundation,, 2022 Employer Health Benefits Survey. Note that there was a change in survey methodology beginning in 2019 that may reflect the increase from 2018 results</a:t>
            </a:r>
            <a:r>
              <a:rPr lang="en-US" dirty="0"/>
              <a:t>.</a:t>
            </a:r>
            <a:endParaRPr lang="en-US" dirty="0">
              <a:solidFill>
                <a:srgbClr val="000000"/>
              </a:solidFill>
            </a:endParaRPr>
          </a:p>
        </p:txBody>
      </p:sp>
    </p:spTree>
    <p:extLst>
      <p:ext uri="{BB962C8B-B14F-4D97-AF65-F5344CB8AC3E}">
        <p14:creationId xmlns:p14="http://schemas.microsoft.com/office/powerpoint/2010/main" val="246278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85800" y="2173013"/>
            <a:ext cx="1691722" cy="1421766"/>
          </a:xfrm>
          <a:prstGeom prst="rect">
            <a:avLst/>
          </a:prstGeom>
        </p:spPr>
      </p:pic>
      <p:sp>
        <p:nvSpPr>
          <p:cNvPr id="2" name="Title 1"/>
          <p:cNvSpPr>
            <a:spLocks noGrp="1"/>
          </p:cNvSpPr>
          <p:nvPr>
            <p:ph type="title"/>
          </p:nvPr>
        </p:nvSpPr>
        <p:spPr>
          <a:xfrm>
            <a:off x="575234" y="1499616"/>
            <a:ext cx="7882966" cy="278746"/>
          </a:xfrm>
        </p:spPr>
        <p:txBody>
          <a:bodyPr/>
          <a:lstStyle/>
          <a:p>
            <a:r>
              <a:rPr lang="en-US" dirty="0"/>
              <a:t>The future of Medicare is uncertain</a:t>
            </a:r>
          </a:p>
        </p:txBody>
      </p:sp>
      <p:sp>
        <p:nvSpPr>
          <p:cNvPr id="3" name="Text Placeholder 2"/>
          <p:cNvSpPr>
            <a:spLocks noGrp="1"/>
          </p:cNvSpPr>
          <p:nvPr>
            <p:ph type="body" sz="quarter" idx="10"/>
          </p:nvPr>
        </p:nvSpPr>
        <p:spPr>
          <a:xfrm>
            <a:off x="575234" y="5910738"/>
            <a:ext cx="7882966" cy="198904"/>
          </a:xfrm>
        </p:spPr>
        <p:txBody>
          <a:bodyPr/>
          <a:lstStyle/>
          <a:p>
            <a:pPr marL="0" indent="0">
              <a:buNone/>
            </a:pPr>
            <a:r>
              <a:rPr lang="en-US" dirty="0"/>
              <a:t>Source: 2022 Medicare Trustees Report.</a:t>
            </a:r>
          </a:p>
        </p:txBody>
      </p:sp>
      <p:graphicFrame>
        <p:nvGraphicFramePr>
          <p:cNvPr id="5" name="Table 4"/>
          <p:cNvGraphicFramePr>
            <a:graphicFrameLocks noGrp="1"/>
          </p:cNvGraphicFramePr>
          <p:nvPr>
            <p:extLst>
              <p:ext uri="{D42A27DB-BD31-4B8C-83A1-F6EECF244321}">
                <p14:modId xmlns:p14="http://schemas.microsoft.com/office/powerpoint/2010/main" val="591950396"/>
              </p:ext>
            </p:extLst>
          </p:nvPr>
        </p:nvGraphicFramePr>
        <p:xfrm>
          <a:off x="2603597" y="2028633"/>
          <a:ext cx="5854603" cy="3420976"/>
        </p:xfrm>
        <a:graphic>
          <a:graphicData uri="http://schemas.openxmlformats.org/drawingml/2006/table">
            <a:tbl>
              <a:tblPr firstRow="1" bandRow="1">
                <a:tableStyleId>{5C22544A-7EE6-4342-B048-85BDC9FD1C3A}</a:tableStyleId>
              </a:tblPr>
              <a:tblGrid>
                <a:gridCol w="1260905">
                  <a:extLst>
                    <a:ext uri="{9D8B030D-6E8A-4147-A177-3AD203B41FA5}">
                      <a16:colId xmlns:a16="http://schemas.microsoft.com/office/drawing/2014/main" val="20000"/>
                    </a:ext>
                  </a:extLst>
                </a:gridCol>
                <a:gridCol w="4593698">
                  <a:extLst>
                    <a:ext uri="{9D8B030D-6E8A-4147-A177-3AD203B41FA5}">
                      <a16:colId xmlns:a16="http://schemas.microsoft.com/office/drawing/2014/main" val="20001"/>
                    </a:ext>
                  </a:extLst>
                </a:gridCol>
              </a:tblGrid>
              <a:tr h="374893">
                <a:tc gridSpan="2">
                  <a:txBody>
                    <a:bodyPr/>
                    <a:lstStyle/>
                    <a:p>
                      <a:r>
                        <a:rPr lang="en-US" sz="1600" b="0" dirty="0">
                          <a:solidFill>
                            <a:srgbClr val="0070C0"/>
                          </a:solidFill>
                          <a:latin typeface="+mj-lt"/>
                        </a:rPr>
                        <a:t>Medicare</a:t>
                      </a:r>
                      <a:r>
                        <a:rPr lang="en-US" sz="1600" b="0" baseline="0" dirty="0">
                          <a:solidFill>
                            <a:srgbClr val="0070C0"/>
                          </a:solidFill>
                          <a:latin typeface="+mj-lt"/>
                        </a:rPr>
                        <a:t> key facts and figures</a:t>
                      </a:r>
                      <a:endParaRPr lang="en-US" sz="1600" b="0" dirty="0">
                        <a:solidFill>
                          <a:srgbClr val="0070C0"/>
                        </a:solidFill>
                        <a:latin typeface="+mj-lt"/>
                      </a:endParaRPr>
                    </a:p>
                  </a:txBody>
                  <a:tcPr marL="80682" marR="80682" marT="80682" marB="80682">
                    <a:lnL w="12700" cmpd="sng">
                      <a:noFill/>
                    </a:lnL>
                    <a:lnR w="12700" cmpd="sng">
                      <a:noFill/>
                    </a:lnR>
                    <a:lnT w="12700" cmpd="sng">
                      <a:noFill/>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000"/>
                  </a:ext>
                </a:extLst>
              </a:tr>
              <a:tr h="588421">
                <a:tc>
                  <a:txBody>
                    <a:bodyPr/>
                    <a:lstStyle/>
                    <a:p>
                      <a:pPr marL="0" algn="l" defTabSz="403433" rtl="0" eaLnBrk="1" latinLnBrk="0" hangingPunct="1"/>
                      <a:r>
                        <a:rPr lang="en-US" sz="1600" b="0" kern="1200" dirty="0">
                          <a:solidFill>
                            <a:srgbClr val="C68F1D"/>
                          </a:solidFill>
                          <a:latin typeface="+mj-lt"/>
                          <a:ea typeface="+mn-ea"/>
                          <a:cs typeface="+mn-cs"/>
                        </a:rPr>
                        <a:t>2008</a:t>
                      </a:r>
                    </a:p>
                  </a:txBody>
                  <a:tcPr marT="91440" marB="91440">
                    <a:lnL w="12700" cmpd="sng">
                      <a:noFill/>
                    </a:lnL>
                    <a:lnR w="12700" cmpd="sng">
                      <a:noFill/>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0000"/>
                          </a:solidFill>
                        </a:rPr>
                        <a:t>Beginning of spending more on benefits than payroll taxes received</a:t>
                      </a:r>
                    </a:p>
                  </a:txBody>
                  <a:tcPr marT="91440" marB="91440">
                    <a:lnL w="12700" cmpd="sng">
                      <a:noFill/>
                    </a:lnL>
                    <a:lnR w="12700" cmpd="sng">
                      <a:noFill/>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4893">
                <a:tc>
                  <a:txBody>
                    <a:bodyPr/>
                    <a:lstStyle/>
                    <a:p>
                      <a:pPr marL="0" algn="l" defTabSz="403433" rtl="0" eaLnBrk="1" latinLnBrk="0" hangingPunct="1"/>
                      <a:r>
                        <a:rPr lang="en-US" sz="1600" b="0" kern="1200" dirty="0">
                          <a:solidFill>
                            <a:srgbClr val="C68F1D"/>
                          </a:solidFill>
                          <a:latin typeface="+mj-lt"/>
                          <a:ea typeface="+mn-ea"/>
                          <a:cs typeface="+mn-cs"/>
                        </a:rPr>
                        <a:t>2022</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0000"/>
                          </a:solidFill>
                        </a:rPr>
                        <a:t>Over 60 million people on Medicare</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8421">
                <a:tc>
                  <a:txBody>
                    <a:bodyPr/>
                    <a:lstStyle/>
                    <a:p>
                      <a:pPr marL="0" algn="l" defTabSz="403433" rtl="0" eaLnBrk="1" latinLnBrk="0" hangingPunct="1"/>
                      <a:r>
                        <a:rPr lang="en-US" sz="1600" b="0" kern="1200" dirty="0">
                          <a:solidFill>
                            <a:srgbClr val="C68F1D"/>
                          </a:solidFill>
                          <a:latin typeface="+mj-lt"/>
                          <a:ea typeface="+mn-ea"/>
                          <a:cs typeface="+mn-cs"/>
                        </a:rPr>
                        <a:t>Last 5 years</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0000"/>
                          </a:solidFill>
                        </a:rPr>
                        <a:t>Medicare Part B costs increased by an average of 6.7%</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8421">
                <a:tc>
                  <a:txBody>
                    <a:bodyPr/>
                    <a:lstStyle/>
                    <a:p>
                      <a:pPr marL="0" marR="0" indent="0" algn="l" defTabSz="403433" rtl="0" eaLnBrk="1" fontAlgn="auto" latinLnBrk="0" hangingPunct="1">
                        <a:lnSpc>
                          <a:spcPct val="100000"/>
                        </a:lnSpc>
                        <a:spcBef>
                          <a:spcPts val="0"/>
                        </a:spcBef>
                        <a:spcAft>
                          <a:spcPts val="0"/>
                        </a:spcAft>
                        <a:buClrTx/>
                        <a:buSzTx/>
                        <a:buFontTx/>
                        <a:buNone/>
                        <a:tabLst/>
                        <a:defRPr/>
                      </a:pPr>
                      <a:r>
                        <a:rPr lang="en-US" sz="1600" b="0" kern="1200" dirty="0">
                          <a:solidFill>
                            <a:srgbClr val="C68F1D"/>
                          </a:solidFill>
                          <a:latin typeface="+mj-lt"/>
                          <a:ea typeface="+mn-ea"/>
                          <a:cs typeface="+mn-cs"/>
                        </a:rPr>
                        <a:t>Next 5 years</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0000"/>
                          </a:solidFill>
                        </a:rPr>
                        <a:t>Medicare Part B costs expected to increase by 10.3% annually</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8421">
                <a:tc>
                  <a:txBody>
                    <a:bodyPr/>
                    <a:lstStyle/>
                    <a:p>
                      <a:pPr marL="0" marR="0" indent="0" algn="l" defTabSz="403433" rtl="0" eaLnBrk="1" fontAlgn="auto" latinLnBrk="0" hangingPunct="1">
                        <a:lnSpc>
                          <a:spcPct val="100000"/>
                        </a:lnSpc>
                        <a:spcBef>
                          <a:spcPts val="0"/>
                        </a:spcBef>
                        <a:spcAft>
                          <a:spcPts val="0"/>
                        </a:spcAft>
                        <a:buClrTx/>
                        <a:buSzTx/>
                        <a:buFontTx/>
                        <a:buNone/>
                        <a:tabLst/>
                        <a:defRPr/>
                      </a:pPr>
                      <a:r>
                        <a:rPr lang="en-US" sz="1600" b="0" kern="1200" dirty="0">
                          <a:solidFill>
                            <a:srgbClr val="C68F1D"/>
                          </a:solidFill>
                          <a:latin typeface="+mj-lt"/>
                          <a:ea typeface="+mn-ea"/>
                          <a:cs typeface="+mn-cs"/>
                        </a:rPr>
                        <a:t>2028</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8275" indent="-168275">
                        <a:buClr>
                          <a:srgbClr val="0070C0"/>
                        </a:buClr>
                        <a:buFont typeface="Arial" panose="020B0604020202020204" pitchFamily="34" charset="0"/>
                        <a:buChar char="•"/>
                      </a:pPr>
                      <a:r>
                        <a:rPr lang="en-US" dirty="0">
                          <a:solidFill>
                            <a:srgbClr val="000000"/>
                          </a:solidFill>
                          <a:latin typeface="+mn-lt"/>
                        </a:rPr>
                        <a:t>Trust fund (HI) exhausted</a:t>
                      </a:r>
                    </a:p>
                    <a:p>
                      <a:pPr marL="168275" indent="-168275">
                        <a:buClr>
                          <a:srgbClr val="0070C0"/>
                        </a:buClr>
                        <a:buFont typeface="Arial" panose="020B0604020202020204" pitchFamily="34" charset="0"/>
                        <a:buChar char="•"/>
                      </a:pPr>
                      <a:r>
                        <a:rPr lang="en-US" dirty="0">
                          <a:solidFill>
                            <a:srgbClr val="000000"/>
                          </a:solidFill>
                          <a:latin typeface="+mn-lt"/>
                        </a:rPr>
                        <a:t>82 million people on Medicare (projected)</a:t>
                      </a:r>
                    </a:p>
                  </a:txBody>
                  <a:tcPr marT="91440" marB="91440">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041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care costs are staggering</a:t>
            </a:r>
          </a:p>
        </p:txBody>
      </p:sp>
      <p:sp>
        <p:nvSpPr>
          <p:cNvPr id="3" name="Content Placeholder 2"/>
          <p:cNvSpPr>
            <a:spLocks noGrp="1"/>
          </p:cNvSpPr>
          <p:nvPr>
            <p:ph idx="1"/>
          </p:nvPr>
        </p:nvSpPr>
        <p:spPr>
          <a:xfrm>
            <a:off x="575234" y="1940491"/>
            <a:ext cx="7882966" cy="3798974"/>
          </a:xfrm>
        </p:spPr>
        <p:txBody>
          <a:bodyPr/>
          <a:lstStyle/>
          <a:p>
            <a:pPr marL="0" indent="0">
              <a:buNone/>
            </a:pPr>
            <a:r>
              <a:rPr lang="en-US" dirty="0"/>
              <a:t>Long-term services and supports are expensive, often exceeding what beneficiaries and their families can afford</a:t>
            </a:r>
          </a:p>
        </p:txBody>
      </p:sp>
      <p:sp>
        <p:nvSpPr>
          <p:cNvPr id="6" name="Text Placeholder 5"/>
          <p:cNvSpPr>
            <a:spLocks noGrp="1"/>
          </p:cNvSpPr>
          <p:nvPr>
            <p:ph type="body" sz="quarter" idx="10"/>
          </p:nvPr>
        </p:nvSpPr>
        <p:spPr/>
        <p:txBody>
          <a:bodyPr/>
          <a:lstStyle/>
          <a:p>
            <a:r>
              <a:rPr lang="en-US" dirty="0">
                <a:solidFill>
                  <a:srgbClr val="000000"/>
                </a:solidFill>
              </a:rPr>
              <a:t>Source: Genworth, 2022 Cost of Care Survey. Nursing facility assumes private room. </a:t>
            </a:r>
          </a:p>
        </p:txBody>
      </p:sp>
      <p:graphicFrame>
        <p:nvGraphicFramePr>
          <p:cNvPr id="11" name="Chart 10"/>
          <p:cNvGraphicFramePr/>
          <p:nvPr>
            <p:extLst>
              <p:ext uri="{D42A27DB-BD31-4B8C-83A1-F6EECF244321}">
                <p14:modId xmlns:p14="http://schemas.microsoft.com/office/powerpoint/2010/main" val="812498110"/>
              </p:ext>
            </p:extLst>
          </p:nvPr>
        </p:nvGraphicFramePr>
        <p:xfrm>
          <a:off x="630936" y="3429000"/>
          <a:ext cx="7882128" cy="235840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9"/>
          <p:cNvSpPr txBox="1">
            <a:spLocks/>
          </p:cNvSpPr>
          <p:nvPr/>
        </p:nvSpPr>
        <p:spPr bwMode="auto">
          <a:xfrm>
            <a:off x="575234" y="3047655"/>
            <a:ext cx="7358062" cy="3813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bodyPr>
          <a:lstStyle>
            <a:lvl1pPr marL="117475" indent="-117475"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defTabSz="899320">
              <a:buClr>
                <a:srgbClr val="0072BC"/>
              </a:buClr>
              <a:buNone/>
            </a:pPr>
            <a:r>
              <a:rPr lang="en-US" dirty="0">
                <a:solidFill>
                  <a:srgbClr val="2586C6"/>
                </a:solidFill>
                <a:latin typeface="+mj-lt"/>
              </a:rPr>
              <a:t>Median annual care costs by type of service</a:t>
            </a:r>
          </a:p>
        </p:txBody>
      </p:sp>
    </p:spTree>
    <p:extLst>
      <p:ext uri="{BB962C8B-B14F-4D97-AF65-F5344CB8AC3E}">
        <p14:creationId xmlns:p14="http://schemas.microsoft.com/office/powerpoint/2010/main" val="3759864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12/10/2018 2:46:12 PM"/>
</p:tagLst>
</file>

<file path=ppt/tags/tag2.xml><?xml version="1.0" encoding="utf-8"?>
<p:tagLst xmlns:a="http://schemas.openxmlformats.org/drawingml/2006/main" xmlns:r="http://schemas.openxmlformats.org/officeDocument/2006/relationships" xmlns:p="http://schemas.openxmlformats.org/presentationml/2006/main">
  <p:tag name="SELTIME" val="6/22/2020 2:23:04 PM"/>
</p:tagLst>
</file>

<file path=ppt/tags/tag3.xml><?xml version="1.0" encoding="utf-8"?>
<p:tagLst xmlns:a="http://schemas.openxmlformats.org/drawingml/2006/main" xmlns:r="http://schemas.openxmlformats.org/officeDocument/2006/relationships" xmlns:p="http://schemas.openxmlformats.org/presentationml/2006/main">
  <p:tag name="SELTIME" val="12/10/2018 2:46:17 PM"/>
</p:tagLst>
</file>

<file path=ppt/tags/tag4.xml><?xml version="1.0" encoding="utf-8"?>
<p:tagLst xmlns:a="http://schemas.openxmlformats.org/drawingml/2006/main" xmlns:r="http://schemas.openxmlformats.org/officeDocument/2006/relationships" xmlns:p="http://schemas.openxmlformats.org/presentationml/2006/main">
  <p:tag name="SELTIME" val="6/22/2020 2:23:11 P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sz="1800" b="0" i="0" u="none" strike="noStrike" cap="none" normalizeH="0" baseline="0" dirty="0">
            <a:ln>
              <a:noFill/>
            </a:ln>
            <a:solidFill>
              <a:schemeClr val="tx1"/>
            </a:solidFill>
            <a:effectLst/>
            <a:latin typeface="+mn-lt"/>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1f5f137a-3997-4e15-a67d-581ae6746c18" Name="Computed" ContentType="XML" MajorVersion="0" MinorVersion="1" isLocalCopy="False" IsBaseObject="False" DataSourceId="11a549d4-2826-4a1c-8a41-74c97bfb0ea7" DataSourceMajorVersion="0" DataSourceMinorVersion="1"/>
</file>

<file path=customXml/item10.xml><?xml version="1.0" encoding="utf-8"?>
<DataSourceInfo>
  <Id>05a51601-c479-42e3-870b-bc08557e5b4c</Id>
  <MajorVersion>0</MajorVersion>
  <MinorVersion>1</MinorVersion>
  <DataSourceType>System</DataSourceType>
  <Name>System</Name>
  <Description/>
  <Filter/>
  <DataFields/>
</DataSourceInfo>
</file>

<file path=customXml/item11.xml><?xml version="1.0" encoding="utf-8"?>
<VariableList UniqueId="3359e780-0ede-4400-968d-967d04d57a0c" Name="System" ContentType="XML" MajorVersion="0" MinorVersion="1" isLocalCopy="False" IsBaseObject="False" DataSourceId="05a51601-c479-42e3-870b-bc08557e5b4c" DataSourceMajorVersion="0" DataSourceMinorVersion="1"/>
</file>

<file path=customXml/item12.xml><?xml version="1.0" encoding="utf-8"?>
<DataSourceInfo>
  <Id>11a549d4-2826-4a1c-8a41-74c97bfb0ea7</Id>
  <MajorVersion>0</MajorVersion>
  <MinorVersion>1</MinorVersion>
  <DataSourceType>Expression</DataSourceType>
  <Name>Computed</Name>
  <Description/>
  <Filter/>
  <DataFields/>
</DataSourceInfo>
</file>

<file path=customXml/item13.xml><?xml version="1.0" encoding="utf-8"?>
<DataSourceMapping>
  <Id>da3dc9a5-d7c7-448c-b790-2c3853a9a863</Id>
  <Name>EXPRESSION_VARIABLE_MAPPING</Name>
  <TargetDataSource>05a51601-c479-42e3-870b-bc08557e5b4c</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4.xml><?xml version="1.0" encoding="utf-8"?>
<VariableListDefinition name="Computed" displayName="Computed" id="1f5f137a-3997-4e15-a67d-581ae6746c18" isdomainofvalue="False" dataSourceId="11a549d4-2826-4a1c-8a41-74c97bfb0ea7"/>
</file>

<file path=customXml/item15.xml><?xml version="1.0" encoding="utf-8"?>
<VariableListDefinition name="AD_HOC" displayName="AD_HOC" id="b614f844-422b-4121-ae7e-817a26316fc9" isdomainofvalue="False" dataSourceId="c10d8fb6-bea9-4fd2-bade-342861db45b3"/>
</file>

<file path=customXml/item16.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7.xml><?xml version="1.0" encoding="utf-8"?>
<DataSourceMapping>
  <Id>5c375207-4163-43cf-b3f8-23f56e75d755</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8.xml><?xml version="1.0" encoding="utf-8"?>
<VariableList UniqueId="b614f844-422b-4121-ae7e-817a26316fc9" Name="AD_HOC" ContentType="XML" MajorVersion="0" MinorVersion="1" isLocalCopy="False" IsBaseObject="False" DataSourceId="c10d8fb6-bea9-4fd2-bade-342861db45b3" DataSourceMajorVersion="0" DataSourceMinorVersion="1"/>
</file>

<file path=customXml/item19.xml><?xml version="1.0" encoding="utf-8"?>
<DataSourceInfo>
  <Id>c10d8fb6-bea9-4fd2-bade-342861db45b3</Id>
  <MajorVersion>0</MajorVersion>
  <MinorVersion>1</MinorVersion>
  <DataSourceType>Ad_Hoc</DataSourceType>
  <Name>AD_HOC</Name>
  <Description/>
  <Filter/>
  <DataFields/>
</DataSourceInfo>
</file>

<file path=customXml/item2.xml><?xml version="1.0" encoding="utf-8"?>
<DataSourceMapping>
  <Id>33599db2-643f-4fc0-9e5c-76d11458ed83</Id>
  <Name>EXPRESSION_VARIABLE_MAPPING</Name>
  <TargetDataSource>11a549d4-2826-4a1c-8a41-74c97bfb0ea7</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3.xml><?xml version="1.0" encoding="utf-8"?>
<DataSourceMapping>
  <Id>b6c61fc3-8eb3-42f1-9e33-b131f55ab99b</Id>
  <Name>AD_HOC_MAPPING</Name>
  <TargetDataSource>c10d8fb6-bea9-4fd2-bade-342861db45b3</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4.xml><?xml version="1.0" encoding="utf-8"?>
<SourceDataModel Name="AD_HOC" TargetDataSourceId="c10d8fb6-bea9-4fd2-bade-342861db45b3"/>
</file>

<file path=customXml/item5.xml><?xml version="1.0" encoding="utf-8"?>
<VariableList UniqueId="65cf5a4f-2df7-4dce-9311-df0a88a5a006" Name="SectionSelectionDs" ContentType="XML" MajorVersion="0" MinorVersion="1" isLocalCopy="False" IsBaseObject="False" DataSourceId="103" DataSourceMajorVersion="1" DataSourceMinorVersion="0"/>
</file>

<file path=customXml/item6.xml><?xml version="1.0" encoding="utf-8"?>
<AllExternalAdhocVariableMappings/>
</file>

<file path=customXml/item7.xml><?xml version="1.0" encoding="utf-8"?>
<VariableListDefinition name="System" displayName="System" id="3359e780-0ede-4400-968d-967d04d57a0c" isdomainofvalue="False" dataSourceId="05a51601-c479-42e3-870b-bc08557e5b4c"/>
</file>

<file path=customXml/item8.xml><?xml version="1.0" encoding="utf-8"?>
<VariableListCustXmlRels>
  <VariableListCustXmlRel variableListName="AD_HOC">
    <VariableListDefCustXmlId>{9B1C7AA7-DCF2-460D-897D-285EB2139B3F}</VariableListDefCustXmlId>
    <LibraryMetadataCustXmlId>{D9C4E711-C65E-46DD-A532-23198B0573F9}</LibraryMetadataCustXmlId>
    <DataSourceInfoCustXmlId>{987395B9-E29E-4AEA-9B27-858DDA296519}</DataSourceInfoCustXmlId>
    <DataSourceMappingCustXmlId>{9B197EE0-CD07-47C6-A9F6-2A988FD57B0D}</DataSourceMappingCustXmlId>
    <SdmcCustXmlId>{7FDE4A8D-9F0C-4341-AE4F-F2F894A7A73C}</SdmcCustXmlId>
  </VariableListCustXmlRel>
  <VariableListCustXmlRel variableListName="Computed">
    <VariableListDefCustXmlId>{E245424F-36C2-401A-AB1D-125DC8C5E048}</VariableListDefCustXmlId>
    <LibraryMetadataCustXmlId>{324D7CB6-AF2C-4070-8786-4BCBDE2B2DBE}</LibraryMetadataCustXmlId>
    <DataSourceInfoCustXmlId>{48A02DD9-9960-48AE-B52F-241D319F862D}</DataSourceInfoCustXmlId>
    <DataSourceMappingCustXmlId>{980421D0-4584-489A-8F88-D87B9C763E18}</DataSourceMappingCustXmlId>
  </VariableListCustXmlRel>
  <VariableListCustXmlRel variableListName="System">
    <VariableListDefCustXmlId>{026F35BC-4C73-4D6C-A8C9-28F95F405826}</VariableListDefCustXmlId>
    <LibraryMetadataCustXmlId>{B88B7538-CECE-4995-8A7F-F3BC781594C7}</LibraryMetadataCustXmlId>
    <DataSourceInfoCustXmlId>{3ECD7E6B-2C83-427A-A23C-D51AF3824B5B}</DataSourceInfoCustXmlId>
    <DataSourceMappingCustXmlId>{88BFE826-BD79-487B-9F1F-2C067BE503E1}</DataSourceMappingCustXmlId>
  </VariableListCustXmlRel>
  <VariableListCustXmlRel variableListName="SectionSelectionDs">
    <VariableListDefCustXmlId>{7A037BBD-A872-4D28-9E00-10ADD67C8F92}</VariableListDefCustXmlId>
    <LibraryMetadataCustXmlId>{9845FF8E-E953-4DDE-A1F9-815458C6F42B}</LibraryMetadataCustXmlId>
    <DataSourceInfoCustXmlId>{7A1643A9-121E-4D85-A524-16558D561E8E}</DataSourceInfoCustXmlId>
    <DataSourceMappingCustXmlId>{6906A589-5ACA-4935-BE78-57DC8CE09037}</DataSourceMappingCustXmlId>
  </VariableListCustXmlRel>
</VariableListCustXmlRels>
</file>

<file path=customXml/item9.xml><?xml version="1.0" encoding="utf-8"?>
<VariableListDefinition name="SectionSelectionDs" displayName="SectionSelectionDs" id="65cf5a4f-2df7-4dce-9311-df0a88a5a006"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Props1.xml><?xml version="1.0" encoding="utf-8"?>
<ds:datastoreItem xmlns:ds="http://schemas.openxmlformats.org/officeDocument/2006/customXml" ds:itemID="{324D7CB6-AF2C-4070-8786-4BCBDE2B2DBE}">
  <ds:schemaRefs/>
</ds:datastoreItem>
</file>

<file path=customXml/itemProps10.xml><?xml version="1.0" encoding="utf-8"?>
<ds:datastoreItem xmlns:ds="http://schemas.openxmlformats.org/officeDocument/2006/customXml" ds:itemID="{3ECD7E6B-2C83-427A-A23C-D51AF3824B5B}">
  <ds:schemaRefs/>
</ds:datastoreItem>
</file>

<file path=customXml/itemProps11.xml><?xml version="1.0" encoding="utf-8"?>
<ds:datastoreItem xmlns:ds="http://schemas.openxmlformats.org/officeDocument/2006/customXml" ds:itemID="{B88B7538-CECE-4995-8A7F-F3BC781594C7}">
  <ds:schemaRefs/>
</ds:datastoreItem>
</file>

<file path=customXml/itemProps12.xml><?xml version="1.0" encoding="utf-8"?>
<ds:datastoreItem xmlns:ds="http://schemas.openxmlformats.org/officeDocument/2006/customXml" ds:itemID="{48A02DD9-9960-48AE-B52F-241D319F862D}">
  <ds:schemaRefs/>
</ds:datastoreItem>
</file>

<file path=customXml/itemProps13.xml><?xml version="1.0" encoding="utf-8"?>
<ds:datastoreItem xmlns:ds="http://schemas.openxmlformats.org/officeDocument/2006/customXml" ds:itemID="{88BFE826-BD79-487B-9F1F-2C067BE503E1}">
  <ds:schemaRefs/>
</ds:datastoreItem>
</file>

<file path=customXml/itemProps14.xml><?xml version="1.0" encoding="utf-8"?>
<ds:datastoreItem xmlns:ds="http://schemas.openxmlformats.org/officeDocument/2006/customXml" ds:itemID="{E245424F-36C2-401A-AB1D-125DC8C5E048}">
  <ds:schemaRefs/>
</ds:datastoreItem>
</file>

<file path=customXml/itemProps15.xml><?xml version="1.0" encoding="utf-8"?>
<ds:datastoreItem xmlns:ds="http://schemas.openxmlformats.org/officeDocument/2006/customXml" ds:itemID="{9B1C7AA7-DCF2-460D-897D-285EB2139B3F}">
  <ds:schemaRefs/>
</ds:datastoreItem>
</file>

<file path=customXml/itemProps16.xml><?xml version="1.0" encoding="utf-8"?>
<ds:datastoreItem xmlns:ds="http://schemas.openxmlformats.org/officeDocument/2006/customXml" ds:itemID="{7A1643A9-121E-4D85-A524-16558D561E8E}">
  <ds:schemaRefs/>
</ds:datastoreItem>
</file>

<file path=customXml/itemProps17.xml><?xml version="1.0" encoding="utf-8"?>
<ds:datastoreItem xmlns:ds="http://schemas.openxmlformats.org/officeDocument/2006/customXml" ds:itemID="{6906A589-5ACA-4935-BE78-57DC8CE09037}">
  <ds:schemaRefs/>
</ds:datastoreItem>
</file>

<file path=customXml/itemProps18.xml><?xml version="1.0" encoding="utf-8"?>
<ds:datastoreItem xmlns:ds="http://schemas.openxmlformats.org/officeDocument/2006/customXml" ds:itemID="{D9C4E711-C65E-46DD-A532-23198B0573F9}">
  <ds:schemaRefs/>
</ds:datastoreItem>
</file>

<file path=customXml/itemProps19.xml><?xml version="1.0" encoding="utf-8"?>
<ds:datastoreItem xmlns:ds="http://schemas.openxmlformats.org/officeDocument/2006/customXml" ds:itemID="{987395B9-E29E-4AEA-9B27-858DDA296519}">
  <ds:schemaRefs/>
</ds:datastoreItem>
</file>

<file path=customXml/itemProps2.xml><?xml version="1.0" encoding="utf-8"?>
<ds:datastoreItem xmlns:ds="http://schemas.openxmlformats.org/officeDocument/2006/customXml" ds:itemID="{980421D0-4584-489A-8F88-D87B9C763E18}">
  <ds:schemaRefs/>
</ds:datastoreItem>
</file>

<file path=customXml/itemProps3.xml><?xml version="1.0" encoding="utf-8"?>
<ds:datastoreItem xmlns:ds="http://schemas.openxmlformats.org/officeDocument/2006/customXml" ds:itemID="{9B197EE0-CD07-47C6-A9F6-2A988FD57B0D}">
  <ds:schemaRefs/>
</ds:datastoreItem>
</file>

<file path=customXml/itemProps4.xml><?xml version="1.0" encoding="utf-8"?>
<ds:datastoreItem xmlns:ds="http://schemas.openxmlformats.org/officeDocument/2006/customXml" ds:itemID="{7FDE4A8D-9F0C-4341-AE4F-F2F894A7A73C}">
  <ds:schemaRefs/>
</ds:datastoreItem>
</file>

<file path=customXml/itemProps5.xml><?xml version="1.0" encoding="utf-8"?>
<ds:datastoreItem xmlns:ds="http://schemas.openxmlformats.org/officeDocument/2006/customXml" ds:itemID="{9845FF8E-E953-4DDE-A1F9-815458C6F42B}">
  <ds:schemaRefs/>
</ds:datastoreItem>
</file>

<file path=customXml/itemProps6.xml><?xml version="1.0" encoding="utf-8"?>
<ds:datastoreItem xmlns:ds="http://schemas.openxmlformats.org/officeDocument/2006/customXml" ds:itemID="{2B66190C-2F6D-4500-9001-DA6BE2C23B08}">
  <ds:schemaRefs/>
</ds:datastoreItem>
</file>

<file path=customXml/itemProps7.xml><?xml version="1.0" encoding="utf-8"?>
<ds:datastoreItem xmlns:ds="http://schemas.openxmlformats.org/officeDocument/2006/customXml" ds:itemID="{026F35BC-4C73-4D6C-A8C9-28F95F405826}">
  <ds:schemaRefs/>
</ds:datastoreItem>
</file>

<file path=customXml/itemProps8.xml><?xml version="1.0" encoding="utf-8"?>
<ds:datastoreItem xmlns:ds="http://schemas.openxmlformats.org/officeDocument/2006/customXml" ds:itemID="{58950E8A-B911-4500-B5B2-F5D871769EB3}">
  <ds:schemaRefs/>
</ds:datastoreItem>
</file>

<file path=customXml/itemProps9.xml><?xml version="1.0" encoding="utf-8"?>
<ds:datastoreItem xmlns:ds="http://schemas.openxmlformats.org/officeDocument/2006/customXml" ds:itemID="{7A037BBD-A872-4D28-9E00-10ADD67C8F92}">
  <ds:schemaRefs/>
</ds:datastoreItem>
</file>

<file path=docProps/app.xml><?xml version="1.0" encoding="utf-8"?>
<Properties xmlns="http://schemas.openxmlformats.org/officeDocument/2006/extended-properties" xmlns:vt="http://schemas.openxmlformats.org/officeDocument/2006/docPropsVTypes">
  <Template/>
  <TotalTime>541</TotalTime>
  <Words>5274</Words>
  <Application>Microsoft Office PowerPoint</Application>
  <PresentationFormat>On-screen Show (4:3)</PresentationFormat>
  <Paragraphs>254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Gotham C1 Head</vt:lpstr>
      <vt:lpstr>Gotham C2 Text</vt:lpstr>
      <vt:lpstr>Source Sans Pro</vt:lpstr>
      <vt:lpstr>Source Sans Pro Light</vt:lpstr>
      <vt:lpstr>Source Sans Pro Semibold</vt:lpstr>
      <vt:lpstr>2015_PI_WM_template</vt:lpstr>
      <vt:lpstr>Planning for health care in retirement</vt:lpstr>
      <vt:lpstr>Topics for today</vt:lpstr>
      <vt:lpstr>Health care costs have outpaced earnings and inflation over the last 20 years </vt:lpstr>
      <vt:lpstr>Health care spending increases  with age</vt:lpstr>
      <vt:lpstr>How much will a couple need today  to pay for health care in retirement?</vt:lpstr>
      <vt:lpstr>Costs for healthy retirees may be much  higher due to longevity</vt:lpstr>
      <vt:lpstr>Few employers offer retiree  health benefits </vt:lpstr>
      <vt:lpstr>The future of Medicare is uncertain</vt:lpstr>
      <vt:lpstr>Long-term care costs are staggering</vt:lpstr>
      <vt:lpstr>Summary of challenges</vt:lpstr>
      <vt:lpstr>Becoming eligible for Medicare</vt:lpstr>
      <vt:lpstr>Understanding Medicare</vt:lpstr>
      <vt:lpstr>Medicare Part B premiums increase  at higher incomes</vt:lpstr>
      <vt:lpstr>Enrolling in Medicare</vt:lpstr>
      <vt:lpstr>Other enrollment periods</vt:lpstr>
      <vt:lpstr>Late enrollment penalties may apply</vt:lpstr>
      <vt:lpstr>Supplemental coverage options</vt:lpstr>
      <vt:lpstr>Two paths for coverage</vt:lpstr>
      <vt:lpstr>Some considerations when planning  for long-term care (LTC)</vt:lpstr>
      <vt:lpstr>Bridging the gap until Medicare</vt:lpstr>
      <vt:lpstr>Planning considerations for health care in retirement</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Joaquin Cajiga</dc:creator>
  <cp:lastModifiedBy>Kendra Rideout</cp:lastModifiedBy>
  <cp:revision>203</cp:revision>
  <cp:lastPrinted>2018-03-12T17:26:53Z</cp:lastPrinted>
  <dcterms:created xsi:type="dcterms:W3CDTF">2016-09-02T14:33:54Z</dcterms:created>
  <dcterms:modified xsi:type="dcterms:W3CDTF">2023-01-19T18:12:38Z</dcterms:modified>
</cp:coreProperties>
</file>